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Economica"/>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4009D51-3E39-48FD-A874-A14127C729A4}">
  <a:tblStyle styleId="{E4009D51-3E39-48FD-A874-A14127C729A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Economica-bold.fntdata"/><Relationship Id="rId10" Type="http://schemas.openxmlformats.org/officeDocument/2006/relationships/slide" Target="slides/slide4.xml"/><Relationship Id="rId32" Type="http://schemas.openxmlformats.org/officeDocument/2006/relationships/font" Target="fonts/Economica-regular.fntdata"/><Relationship Id="rId13" Type="http://schemas.openxmlformats.org/officeDocument/2006/relationships/slide" Target="slides/slide7.xml"/><Relationship Id="rId35" Type="http://schemas.openxmlformats.org/officeDocument/2006/relationships/font" Target="fonts/Economica-boldItalic.fntdata"/><Relationship Id="rId12" Type="http://schemas.openxmlformats.org/officeDocument/2006/relationships/slide" Target="slides/slide6.xml"/><Relationship Id="rId34" Type="http://schemas.openxmlformats.org/officeDocument/2006/relationships/font" Target="fonts/Economica-italic.fntdata"/><Relationship Id="rId15" Type="http://schemas.openxmlformats.org/officeDocument/2006/relationships/slide" Target="slides/slide9.xml"/><Relationship Id="rId37" Type="http://schemas.openxmlformats.org/officeDocument/2006/relationships/font" Target="fonts/OpenSans-bold.fntdata"/><Relationship Id="rId14" Type="http://schemas.openxmlformats.org/officeDocument/2006/relationships/slide" Target="slides/slide8.xml"/><Relationship Id="rId36" Type="http://schemas.openxmlformats.org/officeDocument/2006/relationships/font" Target="fonts/OpenSans-regular.fntdata"/><Relationship Id="rId17" Type="http://schemas.openxmlformats.org/officeDocument/2006/relationships/slide" Target="slides/slide11.xml"/><Relationship Id="rId39" Type="http://schemas.openxmlformats.org/officeDocument/2006/relationships/font" Target="fonts/OpenSans-boldItalic.fntdata"/><Relationship Id="rId16" Type="http://schemas.openxmlformats.org/officeDocument/2006/relationships/slide" Target="slides/slide10.xml"/><Relationship Id="rId38" Type="http://schemas.openxmlformats.org/officeDocument/2006/relationships/font" Target="fonts/OpenSans-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135858b6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6135858b6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135858b6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135858b6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133967440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133967440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133967440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133967440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133967440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6133967440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133967440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133967440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200"/>
              </a:spcAft>
              <a:buClr>
                <a:schemeClr val="dk1"/>
              </a:buClr>
              <a:buSzPts val="1100"/>
              <a:buFont typeface="Arial"/>
              <a:buNone/>
            </a:pPr>
            <a:r>
              <a:rPr lang="en" sz="1200">
                <a:solidFill>
                  <a:schemeClr val="dk1"/>
                </a:solidFill>
                <a:latin typeface="Open Sans"/>
                <a:ea typeface="Open Sans"/>
                <a:cs typeface="Open Sans"/>
                <a:sym typeface="Open Sans"/>
              </a:rPr>
              <a:t>A technique that approximates any black box ML model with a local interpretable model to explain each individual prediction</a:t>
            </a:r>
            <a:endParaRPr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133967440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6133967440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133967440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6133967440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Shapley - 1) Explains the overall impact of each features across all predictions </a:t>
            </a:r>
            <a:endParaRPr/>
          </a:p>
          <a:p>
            <a:pPr indent="0" lvl="0" marL="0" rtl="0" algn="l">
              <a:spcBef>
                <a:spcPts val="0"/>
              </a:spcBef>
              <a:spcAft>
                <a:spcPts val="0"/>
              </a:spcAft>
              <a:buNone/>
            </a:pPr>
            <a:r>
              <a:rPr lang="en"/>
              <a:t>Lime - 1) Explains a models prediction for a specific instance rather than the overall behaviour of the model</a:t>
            </a:r>
            <a:endParaRPr/>
          </a:p>
          <a:p>
            <a:pPr indent="0" lvl="0" marL="0" rtl="0" algn="l">
              <a:spcBef>
                <a:spcPts val="0"/>
              </a:spcBef>
              <a:spcAft>
                <a:spcPts val="0"/>
              </a:spcAft>
              <a:buNone/>
            </a:pPr>
            <a:r>
              <a:rPr lang="en"/>
              <a:t>	2) More </a:t>
            </a:r>
            <a:r>
              <a:rPr lang="en"/>
              <a:t>intuitive</a:t>
            </a:r>
            <a:r>
              <a:rPr lang="en"/>
              <a:t> and simple </a:t>
            </a:r>
            <a:endParaRPr/>
          </a:p>
          <a:p>
            <a:pPr indent="0" lvl="0" marL="0" rtl="0" algn="l">
              <a:spcBef>
                <a:spcPts val="0"/>
              </a:spcBef>
              <a:spcAft>
                <a:spcPts val="0"/>
              </a:spcAft>
              <a:buNone/>
            </a:pPr>
            <a:r>
              <a:rPr lang="en"/>
              <a:t>	3) More granular </a:t>
            </a:r>
            <a:endParaRPr/>
          </a:p>
          <a:p>
            <a:pPr indent="0" lvl="0" marL="0" rtl="0" algn="l">
              <a:spcBef>
                <a:spcPts val="0"/>
              </a:spcBef>
              <a:spcAft>
                <a:spcPts val="0"/>
              </a:spcAft>
              <a:buNone/>
            </a:pPr>
            <a:r>
              <a:rPr lang="en"/>
              <a:t>	4) Computationally less expensive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6133967440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6133967440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Interpretability - the degree to which we can understand the cause of a decision.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133967440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133967440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6133967440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6133967440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133967440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6133967440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6133967440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6133967440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6133967440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6133967440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133967440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6133967440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6133967440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6133967440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621717724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621717724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6133967440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6133967440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6133967440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6133967440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6133967440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6133967440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133967440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6133967440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6133967440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6133967440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133967440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133967440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133967440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6133967440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5.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22.png"/><Relationship Id="rId6"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drive.google.com/file/d/15t5HTt7NpR6-Uh45k5KsJs0eDkICVb3E/view" TargetMode="External"/><Relationship Id="rId4" Type="http://schemas.openxmlformats.org/officeDocument/2006/relationships/image" Target="../media/image1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google.com/books/edition/Informatics_and_Technology_in_Clinical_C/2tluEAAAQBAJ?hl=en&amp;gbpv=1&amp;pg=PA333&amp;printsec=frontcover" TargetMode="External"/><Relationship Id="rId4" Type="http://schemas.openxmlformats.org/officeDocument/2006/relationships/hyperlink" Target="https://www.sciencedirect.com/science/article/pii/S1386505623000588" TargetMode="External"/><Relationship Id="rId9" Type="http://schemas.openxmlformats.org/officeDocument/2006/relationships/hyperlink" Target="https://journals.plos.org/plosone/article?id=10.1371/journal.pone.0276525" TargetMode="External"/><Relationship Id="rId5" Type="http://schemas.openxmlformats.org/officeDocument/2006/relationships/hyperlink" Target="https://ieeexplore.ieee.org/abstract/document/9350320" TargetMode="External"/><Relationship Id="rId6" Type="http://schemas.openxmlformats.org/officeDocument/2006/relationships/hyperlink" Target="https://link.springer.com/chapter/10.1007/978-981-15-2317-5_30" TargetMode="External"/><Relationship Id="rId7" Type="http://schemas.openxmlformats.org/officeDocument/2006/relationships/hyperlink" Target="https://pubmed.ncbi.nlm.nih.gov/36907027/" TargetMode="External"/><Relationship Id="rId8" Type="http://schemas.openxmlformats.org/officeDocument/2006/relationships/hyperlink" Target="https://journals.plos.org/plosone/article?id=10.1371/journal.pone.0276525"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869975" y="846800"/>
            <a:ext cx="3297000" cy="2158200"/>
          </a:xfrm>
          <a:prstGeom prst="rect">
            <a:avLst/>
          </a:prstGeom>
        </p:spPr>
        <p:txBody>
          <a:bodyPr anchorCtr="0" anchor="b" bIns="91425" lIns="91425" spcFirstLastPara="1" rIns="91425" wrap="square" tIns="91425">
            <a:noAutofit/>
          </a:bodyPr>
          <a:lstStyle/>
          <a:p>
            <a:pPr indent="457200" lvl="0" marL="0" rtl="0" algn="l">
              <a:spcBef>
                <a:spcPts val="0"/>
              </a:spcBef>
              <a:spcAft>
                <a:spcPts val="0"/>
              </a:spcAft>
              <a:buNone/>
            </a:pPr>
            <a:r>
              <a:rPr lang="en" sz="1400">
                <a:solidFill>
                  <a:srgbClr val="434343"/>
                </a:solidFill>
                <a:latin typeface="Times New Roman"/>
                <a:ea typeface="Times New Roman"/>
                <a:cs typeface="Times New Roman"/>
                <a:sym typeface="Times New Roman"/>
              </a:rPr>
              <a:t>  SAT - 5141 GROUP - 5</a:t>
            </a:r>
            <a:endParaRPr sz="1400">
              <a:solidFill>
                <a:srgbClr val="434343"/>
              </a:solidFill>
              <a:latin typeface="Times New Roman"/>
              <a:ea typeface="Times New Roman"/>
              <a:cs typeface="Times New Roman"/>
              <a:sym typeface="Times New Roman"/>
            </a:endParaRPr>
          </a:p>
          <a:p>
            <a:pPr indent="0" lvl="0" marL="0" rtl="0" algn="ctr">
              <a:spcBef>
                <a:spcPts val="0"/>
              </a:spcBef>
              <a:spcAft>
                <a:spcPts val="0"/>
              </a:spcAft>
              <a:buNone/>
            </a:pPr>
            <a:r>
              <a:t/>
            </a:r>
            <a:endParaRPr sz="1600">
              <a:solidFill>
                <a:srgbClr val="434343"/>
              </a:solidFill>
              <a:latin typeface="Times New Roman"/>
              <a:ea typeface="Times New Roman"/>
              <a:cs typeface="Times New Roman"/>
              <a:sym typeface="Times New Roman"/>
            </a:endParaRPr>
          </a:p>
          <a:p>
            <a:pPr indent="0" lvl="0" marL="0" rtl="0" algn="ctr">
              <a:spcBef>
                <a:spcPts val="0"/>
              </a:spcBef>
              <a:spcAft>
                <a:spcPts val="0"/>
              </a:spcAft>
              <a:buNone/>
            </a:pPr>
            <a:r>
              <a:rPr lang="en" sz="3200">
                <a:solidFill>
                  <a:srgbClr val="FF9900"/>
                </a:solidFill>
                <a:latin typeface="Times New Roman"/>
                <a:ea typeface="Times New Roman"/>
                <a:cs typeface="Times New Roman"/>
                <a:sym typeface="Times New Roman"/>
              </a:rPr>
              <a:t>Maternal Health Risk Prediction and Assessment</a:t>
            </a:r>
            <a:endParaRPr sz="3200">
              <a:solidFill>
                <a:srgbClr val="FF9900"/>
              </a:solidFill>
              <a:latin typeface="Times New Roman"/>
              <a:ea typeface="Times New Roman"/>
              <a:cs typeface="Times New Roman"/>
              <a:sym typeface="Times New Roman"/>
            </a:endParaRPr>
          </a:p>
        </p:txBody>
      </p:sp>
      <p:sp>
        <p:nvSpPr>
          <p:cNvPr id="63" name="Google Shape;63;p13"/>
          <p:cNvSpPr txBox="1"/>
          <p:nvPr>
            <p:ph idx="1" type="subTitle"/>
          </p:nvPr>
        </p:nvSpPr>
        <p:spPr>
          <a:xfrm>
            <a:off x="2869975" y="3244650"/>
            <a:ext cx="3496800" cy="766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t/>
            </a:r>
            <a:endParaRPr sz="1500">
              <a:latin typeface="Times New Roman"/>
              <a:ea typeface="Times New Roman"/>
              <a:cs typeface="Times New Roman"/>
              <a:sym typeface="Times New Roman"/>
            </a:endParaRPr>
          </a:p>
          <a:p>
            <a:pPr indent="457200" lvl="0" marL="1371600" rtl="0" algn="l">
              <a:spcBef>
                <a:spcPts val="0"/>
              </a:spcBef>
              <a:spcAft>
                <a:spcPts val="0"/>
              </a:spcAft>
              <a:buNone/>
            </a:pPr>
            <a:r>
              <a:rPr lang="en" sz="1500">
                <a:solidFill>
                  <a:srgbClr val="000000"/>
                </a:solidFill>
                <a:latin typeface="Times New Roman"/>
                <a:ea typeface="Times New Roman"/>
                <a:cs typeface="Times New Roman"/>
                <a:sym typeface="Times New Roman"/>
              </a:rPr>
              <a:t>   Kimaya Havle</a:t>
            </a:r>
            <a:endParaRPr sz="15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rPr lang="en" sz="1500">
                <a:solidFill>
                  <a:srgbClr val="000000"/>
                </a:solidFill>
                <a:latin typeface="Times New Roman"/>
                <a:ea typeface="Times New Roman"/>
                <a:cs typeface="Times New Roman"/>
                <a:sym typeface="Times New Roman"/>
              </a:rPr>
              <a:t>                      	   </a:t>
            </a:r>
            <a:r>
              <a:rPr lang="en" sz="1500">
                <a:solidFill>
                  <a:srgbClr val="000000"/>
                </a:solidFill>
                <a:latin typeface="Times New Roman"/>
                <a:ea typeface="Times New Roman"/>
                <a:cs typeface="Times New Roman"/>
                <a:sym typeface="Times New Roman"/>
              </a:rPr>
              <a:t>Sifat Naseem</a:t>
            </a:r>
            <a:endParaRPr sz="1500">
              <a:solidFill>
                <a:srgbClr val="000000"/>
              </a:solidFill>
              <a:latin typeface="Times New Roman"/>
              <a:ea typeface="Times New Roman"/>
              <a:cs typeface="Times New Roman"/>
              <a:sym typeface="Times New Roman"/>
            </a:endParaRPr>
          </a:p>
        </p:txBody>
      </p:sp>
      <p:pic>
        <p:nvPicPr>
          <p:cNvPr id="64" name="Google Shape;64;p13"/>
          <p:cNvPicPr preferRelativeResize="0"/>
          <p:nvPr/>
        </p:nvPicPr>
        <p:blipFill>
          <a:blip r:embed="rId3">
            <a:alphaModFix/>
          </a:blip>
          <a:stretch>
            <a:fillRect/>
          </a:stretch>
        </p:blipFill>
        <p:spPr>
          <a:xfrm>
            <a:off x="0" y="0"/>
            <a:ext cx="2673150" cy="51434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3000">
                <a:solidFill>
                  <a:srgbClr val="E69138"/>
                </a:solidFill>
                <a:latin typeface="Times New Roman"/>
                <a:ea typeface="Times New Roman"/>
                <a:cs typeface="Times New Roman"/>
                <a:sym typeface="Times New Roman"/>
              </a:rPr>
              <a:t>Exploratory Data Analysis</a:t>
            </a:r>
            <a:endParaRPr/>
          </a:p>
        </p:txBody>
      </p:sp>
      <p:pic>
        <p:nvPicPr>
          <p:cNvPr id="130" name="Google Shape;130;p22"/>
          <p:cNvPicPr preferRelativeResize="0"/>
          <p:nvPr/>
        </p:nvPicPr>
        <p:blipFill>
          <a:blip r:embed="rId3">
            <a:alphaModFix/>
          </a:blip>
          <a:stretch>
            <a:fillRect/>
          </a:stretch>
        </p:blipFill>
        <p:spPr>
          <a:xfrm>
            <a:off x="676475" y="1225225"/>
            <a:ext cx="3580175" cy="3354000"/>
          </a:xfrm>
          <a:prstGeom prst="rect">
            <a:avLst/>
          </a:prstGeom>
          <a:noFill/>
          <a:ln>
            <a:noFill/>
          </a:ln>
        </p:spPr>
      </p:pic>
      <p:pic>
        <p:nvPicPr>
          <p:cNvPr id="131" name="Google Shape;131;p22"/>
          <p:cNvPicPr preferRelativeResize="0"/>
          <p:nvPr/>
        </p:nvPicPr>
        <p:blipFill>
          <a:blip r:embed="rId4">
            <a:alphaModFix/>
          </a:blip>
          <a:stretch>
            <a:fillRect/>
          </a:stretch>
        </p:blipFill>
        <p:spPr>
          <a:xfrm>
            <a:off x="4851825" y="1192363"/>
            <a:ext cx="3419725" cy="3419725"/>
          </a:xfrm>
          <a:prstGeom prst="rect">
            <a:avLst/>
          </a:prstGeom>
          <a:noFill/>
          <a:ln>
            <a:noFill/>
          </a:ln>
        </p:spPr>
      </p:pic>
      <p:cxnSp>
        <p:nvCxnSpPr>
          <p:cNvPr id="132" name="Google Shape;132;p22"/>
          <p:cNvCxnSpPr/>
          <p:nvPr/>
        </p:nvCxnSpPr>
        <p:spPr>
          <a:xfrm>
            <a:off x="4532475" y="2006325"/>
            <a:ext cx="36600" cy="1751100"/>
          </a:xfrm>
          <a:prstGeom prst="straightConnector1">
            <a:avLst/>
          </a:prstGeom>
          <a:noFill/>
          <a:ln cap="flat" cmpd="sng" w="9525">
            <a:solidFill>
              <a:srgbClr val="E69138"/>
            </a:solidFill>
            <a:prstDash val="solid"/>
            <a:round/>
            <a:headEnd len="med" w="med" type="none"/>
            <a:tailEnd len="med" w="med" type="none"/>
          </a:ln>
        </p:spPr>
      </p:cxnSp>
      <p:sp>
        <p:nvSpPr>
          <p:cNvPr id="133" name="Google Shape;133;p22"/>
          <p:cNvSpPr txBox="1"/>
          <p:nvPr/>
        </p:nvSpPr>
        <p:spPr>
          <a:xfrm>
            <a:off x="3146300" y="4579225"/>
            <a:ext cx="4687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Open Sans"/>
                <a:ea typeface="Open Sans"/>
                <a:cs typeface="Open Sans"/>
                <a:sym typeface="Open Sans"/>
              </a:rPr>
              <a:t>Spatial Sign </a:t>
            </a:r>
            <a:r>
              <a:rPr lang="en" sz="1800">
                <a:solidFill>
                  <a:schemeClr val="dk1"/>
                </a:solidFill>
                <a:latin typeface="Open Sans"/>
                <a:ea typeface="Open Sans"/>
                <a:cs typeface="Open Sans"/>
                <a:sym typeface="Open Sans"/>
              </a:rPr>
              <a:t>Transformation</a:t>
            </a:r>
            <a:r>
              <a:rPr lang="en" sz="1800">
                <a:solidFill>
                  <a:schemeClr val="dk1"/>
                </a:solidFill>
                <a:latin typeface="Open Sans"/>
                <a:ea typeface="Open Sans"/>
                <a:cs typeface="Open Sans"/>
                <a:sym typeface="Open Sans"/>
              </a:rPr>
              <a:t> </a:t>
            </a:r>
            <a:endParaRPr sz="1800">
              <a:solidFill>
                <a:schemeClr val="dk1"/>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solidFill>
                  <a:srgbClr val="E69138"/>
                </a:solidFill>
                <a:latin typeface="Times New Roman"/>
                <a:ea typeface="Times New Roman"/>
                <a:cs typeface="Times New Roman"/>
                <a:sym typeface="Times New Roman"/>
              </a:rPr>
              <a:t>Target variable distribution</a:t>
            </a:r>
            <a:endParaRPr sz="3000">
              <a:solidFill>
                <a:srgbClr val="E69138"/>
              </a:solidFill>
              <a:latin typeface="Times New Roman"/>
              <a:ea typeface="Times New Roman"/>
              <a:cs typeface="Times New Roman"/>
              <a:sym typeface="Times New Roman"/>
            </a:endParaRPr>
          </a:p>
        </p:txBody>
      </p:sp>
      <p:sp>
        <p:nvSpPr>
          <p:cNvPr id="139" name="Google Shape;139;p23"/>
          <p:cNvSpPr txBox="1"/>
          <p:nvPr>
            <p:ph idx="1" type="body"/>
          </p:nvPr>
        </p:nvSpPr>
        <p:spPr>
          <a:xfrm>
            <a:off x="1187200" y="1206975"/>
            <a:ext cx="34731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Count - </a:t>
            </a:r>
            <a:endParaRPr b="1"/>
          </a:p>
          <a:p>
            <a:pPr indent="0" lvl="0" marL="0" rtl="0" algn="l">
              <a:spcBef>
                <a:spcPts val="1200"/>
              </a:spcBef>
              <a:spcAft>
                <a:spcPts val="0"/>
              </a:spcAft>
              <a:buNone/>
            </a:pPr>
            <a:r>
              <a:rPr lang="en"/>
              <a:t>Low risk (0) - 234 </a:t>
            </a:r>
            <a:endParaRPr/>
          </a:p>
          <a:p>
            <a:pPr indent="0" lvl="0" marL="0" rtl="0" algn="l">
              <a:spcBef>
                <a:spcPts val="1200"/>
              </a:spcBef>
              <a:spcAft>
                <a:spcPts val="0"/>
              </a:spcAft>
              <a:buNone/>
            </a:pPr>
            <a:r>
              <a:rPr lang="en"/>
              <a:t>Mid </a:t>
            </a:r>
            <a:r>
              <a:rPr lang="en"/>
              <a:t>risk</a:t>
            </a:r>
            <a:r>
              <a:rPr lang="en"/>
              <a:t> (1) - 112</a:t>
            </a:r>
            <a:endParaRPr/>
          </a:p>
          <a:p>
            <a:pPr indent="0" lvl="0" marL="0" rtl="0" algn="l">
              <a:spcBef>
                <a:spcPts val="1200"/>
              </a:spcBef>
              <a:spcAft>
                <a:spcPts val="1200"/>
              </a:spcAft>
              <a:buNone/>
            </a:pPr>
            <a:r>
              <a:rPr lang="en"/>
              <a:t>High risk (2) - 106</a:t>
            </a:r>
            <a:endParaRPr/>
          </a:p>
        </p:txBody>
      </p:sp>
      <p:pic>
        <p:nvPicPr>
          <p:cNvPr id="140" name="Google Shape;140;p23"/>
          <p:cNvPicPr preferRelativeResize="0"/>
          <p:nvPr/>
        </p:nvPicPr>
        <p:blipFill>
          <a:blip r:embed="rId3">
            <a:alphaModFix/>
          </a:blip>
          <a:stretch>
            <a:fillRect/>
          </a:stretch>
        </p:blipFill>
        <p:spPr>
          <a:xfrm>
            <a:off x="4789425" y="687200"/>
            <a:ext cx="3992825" cy="4222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Models used - </a:t>
            </a:r>
            <a:endParaRPr sz="3000">
              <a:latin typeface="Times New Roman"/>
              <a:ea typeface="Times New Roman"/>
              <a:cs typeface="Times New Roman"/>
              <a:sym typeface="Times New Roman"/>
            </a:endParaRPr>
          </a:p>
        </p:txBody>
      </p:sp>
      <p:sp>
        <p:nvSpPr>
          <p:cNvPr id="146" name="Google Shape;146;p24"/>
          <p:cNvSpPr txBox="1"/>
          <p:nvPr/>
        </p:nvSpPr>
        <p:spPr>
          <a:xfrm>
            <a:off x="2075725" y="2534000"/>
            <a:ext cx="4937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p:txBody>
      </p:sp>
      <p:graphicFrame>
        <p:nvGraphicFramePr>
          <p:cNvPr id="147" name="Google Shape;147;p24"/>
          <p:cNvGraphicFramePr/>
          <p:nvPr/>
        </p:nvGraphicFramePr>
        <p:xfrm>
          <a:off x="1089063" y="1252863"/>
          <a:ext cx="3000000" cy="3000000"/>
        </p:xfrm>
        <a:graphic>
          <a:graphicData uri="http://schemas.openxmlformats.org/drawingml/2006/table">
            <a:tbl>
              <a:tblPr>
                <a:noFill/>
                <a:tableStyleId>{E4009D51-3E39-48FD-A874-A14127C729A4}</a:tableStyleId>
              </a:tblPr>
              <a:tblGrid>
                <a:gridCol w="1018450"/>
                <a:gridCol w="1439675"/>
                <a:gridCol w="1186150"/>
                <a:gridCol w="1117525"/>
                <a:gridCol w="1246175"/>
                <a:gridCol w="903050"/>
              </a:tblGrid>
              <a:tr h="743775">
                <a:tc>
                  <a:txBody>
                    <a:bodyPr/>
                    <a:lstStyle/>
                    <a:p>
                      <a:pPr indent="0" lvl="0" marL="0" rtl="0" algn="l">
                        <a:spcBef>
                          <a:spcPts val="0"/>
                        </a:spcBef>
                        <a:spcAft>
                          <a:spcPts val="0"/>
                        </a:spcAft>
                        <a:buNone/>
                      </a:pPr>
                      <a:r>
                        <a:rPr b="1" lang="en">
                          <a:solidFill>
                            <a:srgbClr val="B45F06"/>
                          </a:solidFill>
                        </a:rPr>
                        <a:t>Classifier</a:t>
                      </a:r>
                      <a:endParaRPr b="1">
                        <a:solidFill>
                          <a:srgbClr val="B45F06"/>
                        </a:solidFill>
                      </a:endParaRPr>
                    </a:p>
                  </a:txBody>
                  <a:tcPr marT="91425" marB="91425" marR="91425" marL="91425"/>
                </a:tc>
                <a:tc>
                  <a:txBody>
                    <a:bodyPr/>
                    <a:lstStyle/>
                    <a:p>
                      <a:pPr indent="0" lvl="0" marL="0" rtl="0" algn="ctr">
                        <a:spcBef>
                          <a:spcPts val="0"/>
                        </a:spcBef>
                        <a:spcAft>
                          <a:spcPts val="0"/>
                        </a:spcAft>
                        <a:buNone/>
                      </a:pPr>
                      <a:r>
                        <a:rPr b="1" lang="en">
                          <a:solidFill>
                            <a:srgbClr val="B45F06"/>
                          </a:solidFill>
                        </a:rPr>
                        <a:t>Computational Time</a:t>
                      </a:r>
                      <a:endParaRPr b="1">
                        <a:solidFill>
                          <a:srgbClr val="B45F06"/>
                        </a:solidFill>
                      </a:endParaRPr>
                    </a:p>
                  </a:txBody>
                  <a:tcPr marT="91425" marB="91425" marR="91425" marL="91425"/>
                </a:tc>
                <a:tc>
                  <a:txBody>
                    <a:bodyPr/>
                    <a:lstStyle/>
                    <a:p>
                      <a:pPr indent="0" lvl="0" marL="0" rtl="0" algn="l">
                        <a:spcBef>
                          <a:spcPts val="0"/>
                        </a:spcBef>
                        <a:spcAft>
                          <a:spcPts val="0"/>
                        </a:spcAft>
                        <a:buNone/>
                      </a:pPr>
                      <a:r>
                        <a:rPr b="1" lang="en">
                          <a:solidFill>
                            <a:srgbClr val="B45F06"/>
                          </a:solidFill>
                        </a:rPr>
                        <a:t>Accuracy</a:t>
                      </a:r>
                      <a:endParaRPr b="1">
                        <a:solidFill>
                          <a:srgbClr val="B45F06"/>
                        </a:solidFill>
                      </a:endParaRPr>
                    </a:p>
                  </a:txBody>
                  <a:tcPr marT="91425" marB="91425" marR="91425" marL="91425"/>
                </a:tc>
                <a:tc>
                  <a:txBody>
                    <a:bodyPr/>
                    <a:lstStyle/>
                    <a:p>
                      <a:pPr indent="0" lvl="0" marL="0" rtl="0" algn="l">
                        <a:spcBef>
                          <a:spcPts val="0"/>
                        </a:spcBef>
                        <a:spcAft>
                          <a:spcPts val="0"/>
                        </a:spcAft>
                        <a:buNone/>
                      </a:pPr>
                      <a:r>
                        <a:rPr b="1" lang="en">
                          <a:solidFill>
                            <a:srgbClr val="B45F06"/>
                          </a:solidFill>
                        </a:rPr>
                        <a:t>Precision </a:t>
                      </a:r>
                      <a:endParaRPr b="1">
                        <a:solidFill>
                          <a:srgbClr val="B45F06"/>
                        </a:solidFill>
                      </a:endParaRPr>
                    </a:p>
                  </a:txBody>
                  <a:tcPr marT="91425" marB="91425" marR="91425" marL="91425"/>
                </a:tc>
                <a:tc>
                  <a:txBody>
                    <a:bodyPr/>
                    <a:lstStyle/>
                    <a:p>
                      <a:pPr indent="0" lvl="0" marL="0" rtl="0" algn="l">
                        <a:spcBef>
                          <a:spcPts val="0"/>
                        </a:spcBef>
                        <a:spcAft>
                          <a:spcPts val="0"/>
                        </a:spcAft>
                        <a:buNone/>
                      </a:pPr>
                      <a:r>
                        <a:rPr b="1" lang="en">
                          <a:solidFill>
                            <a:srgbClr val="B45F06"/>
                          </a:solidFill>
                        </a:rPr>
                        <a:t>Recall</a:t>
                      </a:r>
                      <a:endParaRPr b="1">
                        <a:solidFill>
                          <a:srgbClr val="B45F06"/>
                        </a:solidFill>
                      </a:endParaRPr>
                    </a:p>
                  </a:txBody>
                  <a:tcPr marT="91425" marB="91425" marR="91425" marL="91425"/>
                </a:tc>
                <a:tc>
                  <a:txBody>
                    <a:bodyPr/>
                    <a:lstStyle/>
                    <a:p>
                      <a:pPr indent="0" lvl="0" marL="0" rtl="0" algn="l">
                        <a:spcBef>
                          <a:spcPts val="0"/>
                        </a:spcBef>
                        <a:spcAft>
                          <a:spcPts val="0"/>
                        </a:spcAft>
                        <a:buNone/>
                      </a:pPr>
                      <a:r>
                        <a:rPr b="1" lang="en">
                          <a:solidFill>
                            <a:srgbClr val="B45F06"/>
                          </a:solidFill>
                        </a:rPr>
                        <a:t>F1</a:t>
                      </a:r>
                      <a:endParaRPr b="1">
                        <a:solidFill>
                          <a:srgbClr val="B45F06"/>
                        </a:solidFill>
                      </a:endParaRPr>
                    </a:p>
                  </a:txBody>
                  <a:tcPr marT="91425" marB="91425" marR="91425" marL="91425"/>
                </a:tc>
              </a:tr>
              <a:tr h="483450">
                <a:tc>
                  <a:txBody>
                    <a:bodyPr/>
                    <a:lstStyle/>
                    <a:p>
                      <a:pPr indent="0" lvl="0" marL="0" rtl="0" algn="l">
                        <a:spcBef>
                          <a:spcPts val="0"/>
                        </a:spcBef>
                        <a:spcAft>
                          <a:spcPts val="0"/>
                        </a:spcAft>
                        <a:buNone/>
                      </a:pPr>
                      <a:r>
                        <a:rPr lang="en"/>
                        <a:t>KNN</a:t>
                      </a:r>
                      <a:endParaRPr/>
                    </a:p>
                  </a:txBody>
                  <a:tcPr marT="91425" marB="91425" marR="91425" marL="91425"/>
                </a:tc>
                <a:tc>
                  <a:txBody>
                    <a:bodyPr/>
                    <a:lstStyle/>
                    <a:p>
                      <a:pPr indent="0" lvl="0" marL="0" rtl="0" algn="l">
                        <a:spcBef>
                          <a:spcPts val="0"/>
                        </a:spcBef>
                        <a:spcAft>
                          <a:spcPts val="0"/>
                        </a:spcAft>
                        <a:buNone/>
                      </a:pPr>
                      <a:r>
                        <a:rPr lang="en"/>
                        <a:t>0.009</a:t>
                      </a:r>
                      <a:endParaRPr/>
                    </a:p>
                  </a:txBody>
                  <a:tcPr marT="91425" marB="91425" marR="91425" marL="91425"/>
                </a:tc>
                <a:tc>
                  <a:txBody>
                    <a:bodyPr/>
                    <a:lstStyle/>
                    <a:p>
                      <a:pPr indent="0" lvl="0" marL="0" rtl="0" algn="l">
                        <a:spcBef>
                          <a:spcPts val="0"/>
                        </a:spcBef>
                        <a:spcAft>
                          <a:spcPts val="0"/>
                        </a:spcAft>
                        <a:buNone/>
                      </a:pPr>
                      <a:r>
                        <a:rPr lang="en"/>
                        <a:t>0.681</a:t>
                      </a:r>
                      <a:endParaRPr/>
                    </a:p>
                  </a:txBody>
                  <a:tcPr marT="91425" marB="91425" marR="91425" marL="91425"/>
                </a:tc>
                <a:tc>
                  <a:txBody>
                    <a:bodyPr/>
                    <a:lstStyle/>
                    <a:p>
                      <a:pPr indent="0" lvl="0" marL="0" rtl="0" algn="l">
                        <a:spcBef>
                          <a:spcPts val="0"/>
                        </a:spcBef>
                        <a:spcAft>
                          <a:spcPts val="0"/>
                        </a:spcAft>
                        <a:buNone/>
                      </a:pPr>
                      <a:r>
                        <a:rPr lang="en"/>
                        <a:t>0.658</a:t>
                      </a:r>
                      <a:endParaRPr/>
                    </a:p>
                  </a:txBody>
                  <a:tcPr marT="91425" marB="91425" marR="91425" marL="91425"/>
                </a:tc>
                <a:tc>
                  <a:txBody>
                    <a:bodyPr/>
                    <a:lstStyle/>
                    <a:p>
                      <a:pPr indent="0" lvl="0" marL="0" rtl="0" algn="l">
                        <a:spcBef>
                          <a:spcPts val="0"/>
                        </a:spcBef>
                        <a:spcAft>
                          <a:spcPts val="0"/>
                        </a:spcAft>
                        <a:buNone/>
                      </a:pPr>
                      <a:r>
                        <a:rPr lang="en"/>
                        <a:t>0.681</a:t>
                      </a:r>
                      <a:endParaRPr/>
                    </a:p>
                  </a:txBody>
                  <a:tcPr marT="91425" marB="91425" marR="91425" marL="91425"/>
                </a:tc>
                <a:tc>
                  <a:txBody>
                    <a:bodyPr/>
                    <a:lstStyle/>
                    <a:p>
                      <a:pPr indent="0" lvl="0" marL="0" rtl="0" algn="l">
                        <a:spcBef>
                          <a:spcPts val="0"/>
                        </a:spcBef>
                        <a:spcAft>
                          <a:spcPts val="0"/>
                        </a:spcAft>
                        <a:buNone/>
                      </a:pPr>
                      <a:r>
                        <a:rPr lang="en"/>
                        <a:t>0.653</a:t>
                      </a:r>
                      <a:endParaRPr/>
                    </a:p>
                  </a:txBody>
                  <a:tcPr marT="91425" marB="91425" marR="91425" marL="91425"/>
                </a:tc>
              </a:tr>
              <a:tr h="743775">
                <a:tc>
                  <a:txBody>
                    <a:bodyPr/>
                    <a:lstStyle/>
                    <a:p>
                      <a:pPr indent="0" lvl="0" marL="0" rtl="0" algn="l">
                        <a:spcBef>
                          <a:spcPts val="0"/>
                        </a:spcBef>
                        <a:spcAft>
                          <a:spcPts val="0"/>
                        </a:spcAft>
                        <a:buNone/>
                      </a:pPr>
                      <a:r>
                        <a:rPr lang="en"/>
                        <a:t>Random Forest</a:t>
                      </a:r>
                      <a:endParaRPr/>
                    </a:p>
                  </a:txBody>
                  <a:tcPr marT="91425" marB="91425" marR="91425" marL="91425"/>
                </a:tc>
                <a:tc>
                  <a:txBody>
                    <a:bodyPr/>
                    <a:lstStyle/>
                    <a:p>
                      <a:pPr indent="0" lvl="0" marL="0" rtl="0" algn="l">
                        <a:spcBef>
                          <a:spcPts val="0"/>
                        </a:spcBef>
                        <a:spcAft>
                          <a:spcPts val="0"/>
                        </a:spcAft>
                        <a:buNone/>
                      </a:pPr>
                      <a:r>
                        <a:rPr lang="en"/>
                        <a:t>0.102</a:t>
                      </a:r>
                      <a:endParaRPr/>
                    </a:p>
                  </a:txBody>
                  <a:tcPr marT="91425" marB="91425" marR="91425" marL="91425"/>
                </a:tc>
                <a:tc>
                  <a:txBody>
                    <a:bodyPr/>
                    <a:lstStyle/>
                    <a:p>
                      <a:pPr indent="0" lvl="0" marL="0" rtl="0" algn="l">
                        <a:spcBef>
                          <a:spcPts val="0"/>
                        </a:spcBef>
                        <a:spcAft>
                          <a:spcPts val="0"/>
                        </a:spcAft>
                        <a:buNone/>
                      </a:pPr>
                      <a:r>
                        <a:rPr lang="en"/>
                        <a:t>0.725</a:t>
                      </a:r>
                      <a:endParaRPr/>
                    </a:p>
                  </a:txBody>
                  <a:tcPr marT="91425" marB="91425" marR="91425" marL="91425"/>
                </a:tc>
                <a:tc>
                  <a:txBody>
                    <a:bodyPr/>
                    <a:lstStyle/>
                    <a:p>
                      <a:pPr indent="0" lvl="0" marL="0" rtl="0" algn="l">
                        <a:spcBef>
                          <a:spcPts val="0"/>
                        </a:spcBef>
                        <a:spcAft>
                          <a:spcPts val="0"/>
                        </a:spcAft>
                        <a:buNone/>
                      </a:pPr>
                      <a:r>
                        <a:rPr lang="en"/>
                        <a:t>0.680</a:t>
                      </a:r>
                      <a:endParaRPr/>
                    </a:p>
                  </a:txBody>
                  <a:tcPr marT="91425" marB="91425" marR="91425" marL="91425"/>
                </a:tc>
                <a:tc>
                  <a:txBody>
                    <a:bodyPr/>
                    <a:lstStyle/>
                    <a:p>
                      <a:pPr indent="0" lvl="0" marL="0" rtl="0" algn="l">
                        <a:spcBef>
                          <a:spcPts val="0"/>
                        </a:spcBef>
                        <a:spcAft>
                          <a:spcPts val="0"/>
                        </a:spcAft>
                        <a:buNone/>
                      </a:pPr>
                      <a:r>
                        <a:rPr lang="en"/>
                        <a:t>0.725</a:t>
                      </a:r>
                      <a:endParaRPr/>
                    </a:p>
                  </a:txBody>
                  <a:tcPr marT="91425" marB="91425" marR="91425" marL="91425"/>
                </a:tc>
                <a:tc>
                  <a:txBody>
                    <a:bodyPr/>
                    <a:lstStyle/>
                    <a:p>
                      <a:pPr indent="0" lvl="0" marL="0" rtl="0" algn="l">
                        <a:spcBef>
                          <a:spcPts val="0"/>
                        </a:spcBef>
                        <a:spcAft>
                          <a:spcPts val="0"/>
                        </a:spcAft>
                        <a:buNone/>
                      </a:pPr>
                      <a:r>
                        <a:rPr lang="en"/>
                        <a:t>0.678</a:t>
                      </a:r>
                      <a:endParaRPr/>
                    </a:p>
                  </a:txBody>
                  <a:tcPr marT="91425" marB="91425" marR="91425" marL="91425"/>
                </a:tc>
              </a:tr>
              <a:tr h="483450">
                <a:tc>
                  <a:txBody>
                    <a:bodyPr/>
                    <a:lstStyle/>
                    <a:p>
                      <a:pPr indent="0" lvl="0" marL="0" rtl="0" algn="l">
                        <a:spcBef>
                          <a:spcPts val="0"/>
                        </a:spcBef>
                        <a:spcAft>
                          <a:spcPts val="0"/>
                        </a:spcAft>
                        <a:buNone/>
                      </a:pPr>
                      <a:r>
                        <a:rPr lang="en"/>
                        <a:t>Adaboost</a:t>
                      </a:r>
                      <a:endParaRPr/>
                    </a:p>
                  </a:txBody>
                  <a:tcPr marT="91425" marB="91425" marR="91425" marL="91425"/>
                </a:tc>
                <a:tc>
                  <a:txBody>
                    <a:bodyPr/>
                    <a:lstStyle/>
                    <a:p>
                      <a:pPr indent="0" lvl="0" marL="0" rtl="0" algn="l">
                        <a:spcBef>
                          <a:spcPts val="0"/>
                        </a:spcBef>
                        <a:spcAft>
                          <a:spcPts val="0"/>
                        </a:spcAft>
                        <a:buNone/>
                      </a:pPr>
                      <a:r>
                        <a:rPr lang="en"/>
                        <a:t>0.069</a:t>
                      </a:r>
                      <a:endParaRPr/>
                    </a:p>
                  </a:txBody>
                  <a:tcPr marT="91425" marB="91425" marR="91425" marL="91425"/>
                </a:tc>
                <a:tc>
                  <a:txBody>
                    <a:bodyPr/>
                    <a:lstStyle/>
                    <a:p>
                      <a:pPr indent="0" lvl="0" marL="0" rtl="0" algn="l">
                        <a:spcBef>
                          <a:spcPts val="0"/>
                        </a:spcBef>
                        <a:spcAft>
                          <a:spcPts val="0"/>
                        </a:spcAft>
                        <a:buNone/>
                      </a:pPr>
                      <a:r>
                        <a:rPr lang="en"/>
                        <a:t>0.615</a:t>
                      </a:r>
                      <a:endParaRPr/>
                    </a:p>
                  </a:txBody>
                  <a:tcPr marT="91425" marB="91425" marR="91425" marL="91425"/>
                </a:tc>
                <a:tc>
                  <a:txBody>
                    <a:bodyPr/>
                    <a:lstStyle/>
                    <a:p>
                      <a:pPr indent="0" lvl="0" marL="0" rtl="0" algn="l">
                        <a:spcBef>
                          <a:spcPts val="0"/>
                        </a:spcBef>
                        <a:spcAft>
                          <a:spcPts val="0"/>
                        </a:spcAft>
                        <a:buNone/>
                      </a:pPr>
                      <a:r>
                        <a:rPr lang="en"/>
                        <a:t>0.620</a:t>
                      </a:r>
                      <a:endParaRPr/>
                    </a:p>
                  </a:txBody>
                  <a:tcPr marT="91425" marB="91425" marR="91425" marL="91425"/>
                </a:tc>
                <a:tc>
                  <a:txBody>
                    <a:bodyPr/>
                    <a:lstStyle/>
                    <a:p>
                      <a:pPr indent="0" lvl="0" marL="0" rtl="0" algn="l">
                        <a:spcBef>
                          <a:spcPts val="0"/>
                        </a:spcBef>
                        <a:spcAft>
                          <a:spcPts val="0"/>
                        </a:spcAft>
                        <a:buNone/>
                      </a:pPr>
                      <a:r>
                        <a:rPr lang="en"/>
                        <a:t>0.615</a:t>
                      </a:r>
                      <a:endParaRPr/>
                    </a:p>
                  </a:txBody>
                  <a:tcPr marT="91425" marB="91425" marR="91425" marL="91425"/>
                </a:tc>
                <a:tc>
                  <a:txBody>
                    <a:bodyPr/>
                    <a:lstStyle/>
                    <a:p>
                      <a:pPr indent="0" lvl="0" marL="0" rtl="0" algn="l">
                        <a:spcBef>
                          <a:spcPts val="0"/>
                        </a:spcBef>
                        <a:spcAft>
                          <a:spcPts val="0"/>
                        </a:spcAft>
                        <a:buNone/>
                      </a:pPr>
                      <a:r>
                        <a:rPr lang="en"/>
                        <a:t>0.617</a:t>
                      </a:r>
                      <a:endParaRPr/>
                    </a:p>
                  </a:txBody>
                  <a:tcPr marT="91425" marB="91425" marR="91425" marL="91425"/>
                </a:tc>
              </a:tr>
              <a:tr h="743775">
                <a:tc>
                  <a:txBody>
                    <a:bodyPr/>
                    <a:lstStyle/>
                    <a:p>
                      <a:pPr indent="0" lvl="0" marL="0" rtl="0" algn="l">
                        <a:spcBef>
                          <a:spcPts val="0"/>
                        </a:spcBef>
                        <a:spcAft>
                          <a:spcPts val="0"/>
                        </a:spcAft>
                        <a:buNone/>
                      </a:pPr>
                      <a:r>
                        <a:rPr lang="en"/>
                        <a:t>Gradient Boost</a:t>
                      </a:r>
                      <a:endParaRPr/>
                    </a:p>
                  </a:txBody>
                  <a:tcPr marT="91425" marB="91425" marR="91425" marL="91425"/>
                </a:tc>
                <a:tc>
                  <a:txBody>
                    <a:bodyPr/>
                    <a:lstStyle/>
                    <a:p>
                      <a:pPr indent="0" lvl="0" marL="0" rtl="0" algn="l">
                        <a:spcBef>
                          <a:spcPts val="0"/>
                        </a:spcBef>
                        <a:spcAft>
                          <a:spcPts val="0"/>
                        </a:spcAft>
                        <a:buNone/>
                      </a:pPr>
                      <a:r>
                        <a:rPr lang="en"/>
                        <a:t>0.167</a:t>
                      </a:r>
                      <a:endParaRPr/>
                    </a:p>
                  </a:txBody>
                  <a:tcPr marT="91425" marB="91425" marR="91425" marL="91425"/>
                </a:tc>
                <a:tc>
                  <a:txBody>
                    <a:bodyPr/>
                    <a:lstStyle/>
                    <a:p>
                      <a:pPr indent="0" lvl="0" marL="0" rtl="0" algn="l">
                        <a:spcBef>
                          <a:spcPts val="0"/>
                        </a:spcBef>
                        <a:spcAft>
                          <a:spcPts val="0"/>
                        </a:spcAft>
                        <a:buNone/>
                      </a:pPr>
                      <a:r>
                        <a:rPr lang="en"/>
                        <a:t>0.648</a:t>
                      </a:r>
                      <a:endParaRPr/>
                    </a:p>
                  </a:txBody>
                  <a:tcPr marT="91425" marB="91425" marR="91425" marL="91425"/>
                </a:tc>
                <a:tc>
                  <a:txBody>
                    <a:bodyPr/>
                    <a:lstStyle/>
                    <a:p>
                      <a:pPr indent="0" lvl="0" marL="0" rtl="0" algn="l">
                        <a:spcBef>
                          <a:spcPts val="0"/>
                        </a:spcBef>
                        <a:spcAft>
                          <a:spcPts val="0"/>
                        </a:spcAft>
                        <a:buNone/>
                      </a:pPr>
                      <a:r>
                        <a:rPr lang="en"/>
                        <a:t>0.629</a:t>
                      </a:r>
                      <a:endParaRPr/>
                    </a:p>
                  </a:txBody>
                  <a:tcPr marT="91425" marB="91425" marR="91425" marL="91425"/>
                </a:tc>
                <a:tc>
                  <a:txBody>
                    <a:bodyPr/>
                    <a:lstStyle/>
                    <a:p>
                      <a:pPr indent="0" lvl="0" marL="0" rtl="0" algn="l">
                        <a:spcBef>
                          <a:spcPts val="0"/>
                        </a:spcBef>
                        <a:spcAft>
                          <a:spcPts val="0"/>
                        </a:spcAft>
                        <a:buNone/>
                      </a:pPr>
                      <a:r>
                        <a:rPr lang="en"/>
                        <a:t>0.648</a:t>
                      </a:r>
                      <a:endParaRPr/>
                    </a:p>
                  </a:txBody>
                  <a:tcPr marT="91425" marB="91425" marR="91425" marL="91425"/>
                </a:tc>
                <a:tc>
                  <a:txBody>
                    <a:bodyPr/>
                    <a:lstStyle/>
                    <a:p>
                      <a:pPr indent="0" lvl="0" marL="0" rtl="0" algn="l">
                        <a:spcBef>
                          <a:spcPts val="0"/>
                        </a:spcBef>
                        <a:spcAft>
                          <a:spcPts val="0"/>
                        </a:spcAft>
                        <a:buNone/>
                      </a:pPr>
                      <a:r>
                        <a:rPr lang="en"/>
                        <a:t>0.637</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0" y="2037175"/>
            <a:ext cx="41019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solidFill>
                  <a:srgbClr val="666666"/>
                </a:solidFill>
                <a:latin typeface="Times New Roman"/>
                <a:ea typeface="Times New Roman"/>
                <a:cs typeface="Times New Roman"/>
                <a:sym typeface="Times New Roman"/>
              </a:rPr>
              <a:t>Feature Importance -</a:t>
            </a:r>
            <a:endParaRPr sz="3000">
              <a:solidFill>
                <a:srgbClr val="666666"/>
              </a:solidFill>
              <a:latin typeface="Times New Roman"/>
              <a:ea typeface="Times New Roman"/>
              <a:cs typeface="Times New Roman"/>
              <a:sym typeface="Times New Roman"/>
            </a:endParaRPr>
          </a:p>
        </p:txBody>
      </p:sp>
      <p:sp>
        <p:nvSpPr>
          <p:cNvPr id="153" name="Google Shape;153;p25"/>
          <p:cNvSpPr txBox="1"/>
          <p:nvPr>
            <p:ph idx="1" type="body"/>
          </p:nvPr>
        </p:nvSpPr>
        <p:spPr>
          <a:xfrm>
            <a:off x="-1392100" y="239513"/>
            <a:ext cx="1785900" cy="228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54" name="Google Shape;154;p25"/>
          <p:cNvPicPr preferRelativeResize="0"/>
          <p:nvPr/>
        </p:nvPicPr>
        <p:blipFill>
          <a:blip r:embed="rId3">
            <a:alphaModFix/>
          </a:blip>
          <a:stretch>
            <a:fillRect/>
          </a:stretch>
        </p:blipFill>
        <p:spPr>
          <a:xfrm>
            <a:off x="3294902" y="445362"/>
            <a:ext cx="2052675" cy="1914675"/>
          </a:xfrm>
          <a:prstGeom prst="rect">
            <a:avLst/>
          </a:prstGeom>
          <a:noFill/>
          <a:ln>
            <a:noFill/>
          </a:ln>
        </p:spPr>
      </p:pic>
      <p:pic>
        <p:nvPicPr>
          <p:cNvPr id="155" name="Google Shape;155;p25"/>
          <p:cNvPicPr preferRelativeResize="0"/>
          <p:nvPr/>
        </p:nvPicPr>
        <p:blipFill>
          <a:blip r:embed="rId4">
            <a:alphaModFix/>
          </a:blip>
          <a:stretch>
            <a:fillRect/>
          </a:stretch>
        </p:blipFill>
        <p:spPr>
          <a:xfrm>
            <a:off x="5834500" y="425175"/>
            <a:ext cx="2142900" cy="1955050"/>
          </a:xfrm>
          <a:prstGeom prst="rect">
            <a:avLst/>
          </a:prstGeom>
          <a:noFill/>
          <a:ln>
            <a:noFill/>
          </a:ln>
        </p:spPr>
      </p:pic>
      <p:pic>
        <p:nvPicPr>
          <p:cNvPr id="156" name="Google Shape;156;p25"/>
          <p:cNvPicPr preferRelativeResize="0"/>
          <p:nvPr/>
        </p:nvPicPr>
        <p:blipFill>
          <a:blip r:embed="rId5">
            <a:alphaModFix/>
          </a:blip>
          <a:stretch>
            <a:fillRect/>
          </a:stretch>
        </p:blipFill>
        <p:spPr>
          <a:xfrm>
            <a:off x="3294900" y="2571750"/>
            <a:ext cx="2052675" cy="1914666"/>
          </a:xfrm>
          <a:prstGeom prst="rect">
            <a:avLst/>
          </a:prstGeom>
          <a:noFill/>
          <a:ln>
            <a:noFill/>
          </a:ln>
        </p:spPr>
      </p:pic>
      <p:pic>
        <p:nvPicPr>
          <p:cNvPr id="157" name="Google Shape;157;p25"/>
          <p:cNvPicPr preferRelativeResize="0"/>
          <p:nvPr/>
        </p:nvPicPr>
        <p:blipFill>
          <a:blip r:embed="rId6">
            <a:alphaModFix/>
          </a:blip>
          <a:stretch>
            <a:fillRect/>
          </a:stretch>
        </p:blipFill>
        <p:spPr>
          <a:xfrm>
            <a:off x="5857979" y="2551563"/>
            <a:ext cx="2095946" cy="1955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1991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E69138"/>
                </a:solidFill>
                <a:latin typeface="Times New Roman"/>
                <a:ea typeface="Times New Roman"/>
                <a:cs typeface="Times New Roman"/>
                <a:sym typeface="Times New Roman"/>
              </a:rPr>
              <a:t>Which model was optimal?</a:t>
            </a:r>
            <a:endParaRPr sz="3000">
              <a:solidFill>
                <a:srgbClr val="E69138"/>
              </a:solidFill>
              <a:latin typeface="Times New Roman"/>
              <a:ea typeface="Times New Roman"/>
              <a:cs typeface="Times New Roman"/>
              <a:sym typeface="Times New Roman"/>
            </a:endParaRPr>
          </a:p>
        </p:txBody>
      </p:sp>
      <p:sp>
        <p:nvSpPr>
          <p:cNvPr id="163" name="Google Shape;163;p26"/>
          <p:cNvSpPr txBox="1"/>
          <p:nvPr>
            <p:ph idx="1" type="body"/>
          </p:nvPr>
        </p:nvSpPr>
        <p:spPr>
          <a:xfrm>
            <a:off x="311700" y="1225225"/>
            <a:ext cx="4962900" cy="3354000"/>
          </a:xfrm>
          <a:prstGeom prst="rect">
            <a:avLst/>
          </a:prstGeom>
        </p:spPr>
        <p:txBody>
          <a:bodyPr anchorCtr="0" anchor="t" bIns="91425" lIns="91425" spcFirstLastPara="1" rIns="91425" wrap="square" tIns="91425">
            <a:normAutofit/>
          </a:bodyPr>
          <a:lstStyle/>
          <a:p>
            <a:pPr indent="0" lvl="0" marL="0" rtl="0" algn="l">
              <a:lnSpc>
                <a:spcPct val="90000"/>
              </a:lnSpc>
              <a:spcBef>
                <a:spcPts val="1000"/>
              </a:spcBef>
              <a:spcAft>
                <a:spcPts val="0"/>
              </a:spcAft>
              <a:buClr>
                <a:schemeClr val="dk1"/>
              </a:buClr>
              <a:buSzPts val="1100"/>
              <a:buFont typeface="Arial"/>
              <a:buNone/>
            </a:pPr>
            <a:r>
              <a:rPr lang="en">
                <a:latin typeface="Times New Roman"/>
                <a:ea typeface="Times New Roman"/>
                <a:cs typeface="Times New Roman"/>
                <a:sym typeface="Times New Roman"/>
              </a:rPr>
              <a:t>•Random Forest is the most optimal model</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b="1" lang="en">
                <a:latin typeface="Times New Roman"/>
                <a:ea typeface="Times New Roman"/>
                <a:cs typeface="Times New Roman"/>
                <a:sym typeface="Times New Roman"/>
              </a:rPr>
              <a:t>Accuracy-</a:t>
            </a:r>
            <a:r>
              <a:rPr lang="en">
                <a:latin typeface="Times New Roman"/>
                <a:ea typeface="Times New Roman"/>
                <a:cs typeface="Times New Roman"/>
                <a:sym typeface="Times New Roman"/>
              </a:rPr>
              <a:t> 72 %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b="1" lang="en">
                <a:latin typeface="Times New Roman"/>
                <a:ea typeface="Times New Roman"/>
                <a:cs typeface="Times New Roman"/>
                <a:sym typeface="Times New Roman"/>
              </a:rPr>
              <a:t>F-1 score- </a:t>
            </a:r>
            <a:r>
              <a:rPr lang="en">
                <a:latin typeface="Times New Roman"/>
                <a:ea typeface="Times New Roman"/>
                <a:cs typeface="Times New Roman"/>
                <a:sym typeface="Times New Roman"/>
              </a:rPr>
              <a:t>0.67</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b="1" lang="en">
                <a:latin typeface="Times New Roman"/>
                <a:ea typeface="Times New Roman"/>
                <a:cs typeface="Times New Roman"/>
                <a:sym typeface="Times New Roman"/>
              </a:rPr>
              <a:t>Best Feature-</a:t>
            </a:r>
            <a:r>
              <a:rPr lang="en">
                <a:latin typeface="Times New Roman"/>
                <a:ea typeface="Times New Roman"/>
                <a:cs typeface="Times New Roman"/>
                <a:sym typeface="Times New Roman"/>
              </a:rPr>
              <a:t> Blood Sugar, Systolic BP</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lang="en">
                <a:latin typeface="Times New Roman"/>
                <a:ea typeface="Times New Roman"/>
                <a:cs typeface="Times New Roman"/>
                <a:sym typeface="Times New Roman"/>
              </a:rPr>
              <a:t>•It uses multiple weak predictors to give a strong predictions</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lang="en">
                <a:latin typeface="Times New Roman"/>
                <a:ea typeface="Times New Roman"/>
                <a:cs typeface="Times New Roman"/>
                <a:sym typeface="Times New Roman"/>
              </a:rPr>
              <a:t>•Good prediction power for </a:t>
            </a:r>
            <a:r>
              <a:rPr lang="en">
                <a:latin typeface="Times New Roman"/>
                <a:ea typeface="Times New Roman"/>
                <a:cs typeface="Times New Roman"/>
                <a:sym typeface="Times New Roman"/>
              </a:rPr>
              <a:t>multi </a:t>
            </a:r>
            <a:r>
              <a:rPr lang="en">
                <a:latin typeface="Times New Roman"/>
                <a:ea typeface="Times New Roman"/>
                <a:cs typeface="Times New Roman"/>
                <a:sym typeface="Times New Roman"/>
              </a:rPr>
              <a:t>- class problems</a:t>
            </a:r>
            <a:endParaRPr>
              <a:latin typeface="Times New Roman"/>
              <a:ea typeface="Times New Roman"/>
              <a:cs typeface="Times New Roman"/>
              <a:sym typeface="Times New Roman"/>
            </a:endParaRPr>
          </a:p>
        </p:txBody>
      </p:sp>
      <p:pic>
        <p:nvPicPr>
          <p:cNvPr id="164" name="Google Shape;164;p26"/>
          <p:cNvPicPr preferRelativeResize="0"/>
          <p:nvPr/>
        </p:nvPicPr>
        <p:blipFill>
          <a:blip r:embed="rId3">
            <a:alphaModFix/>
          </a:blip>
          <a:stretch>
            <a:fillRect/>
          </a:stretch>
        </p:blipFill>
        <p:spPr>
          <a:xfrm>
            <a:off x="4932150" y="452525"/>
            <a:ext cx="3900150" cy="3797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405500" y="12830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solidFill>
                  <a:srgbClr val="E69138"/>
                </a:solidFill>
                <a:latin typeface="Times New Roman"/>
                <a:ea typeface="Times New Roman"/>
                <a:cs typeface="Times New Roman"/>
                <a:sym typeface="Times New Roman"/>
              </a:rPr>
              <a:t>Explainability</a:t>
            </a:r>
            <a:r>
              <a:rPr lang="en" sz="3000">
                <a:solidFill>
                  <a:srgbClr val="E69138"/>
                </a:solidFill>
                <a:latin typeface="Times New Roman"/>
                <a:ea typeface="Times New Roman"/>
                <a:cs typeface="Times New Roman"/>
                <a:sym typeface="Times New Roman"/>
              </a:rPr>
              <a:t> and Interpretability - LIME</a:t>
            </a:r>
            <a:endParaRPr sz="3000">
              <a:solidFill>
                <a:srgbClr val="E69138"/>
              </a:solidFill>
              <a:latin typeface="Times New Roman"/>
              <a:ea typeface="Times New Roman"/>
              <a:cs typeface="Times New Roman"/>
              <a:sym typeface="Times New Roman"/>
            </a:endParaRPr>
          </a:p>
        </p:txBody>
      </p:sp>
      <p:pic>
        <p:nvPicPr>
          <p:cNvPr id="170" name="Google Shape;170;p27"/>
          <p:cNvPicPr preferRelativeResize="0"/>
          <p:nvPr/>
        </p:nvPicPr>
        <p:blipFill>
          <a:blip r:embed="rId3">
            <a:alphaModFix/>
          </a:blip>
          <a:stretch>
            <a:fillRect/>
          </a:stretch>
        </p:blipFill>
        <p:spPr>
          <a:xfrm>
            <a:off x="940200" y="894750"/>
            <a:ext cx="7300450" cy="3607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solidFill>
                  <a:srgbClr val="FF9900"/>
                </a:solidFill>
                <a:latin typeface="Times New Roman"/>
                <a:ea typeface="Times New Roman"/>
                <a:cs typeface="Times New Roman"/>
                <a:sym typeface="Times New Roman"/>
              </a:rPr>
              <a:t>Application interface</a:t>
            </a:r>
            <a:endParaRPr sz="3000">
              <a:solidFill>
                <a:srgbClr val="FF9900"/>
              </a:solidFill>
              <a:latin typeface="Times New Roman"/>
              <a:ea typeface="Times New Roman"/>
              <a:cs typeface="Times New Roman"/>
              <a:sym typeface="Times New Roman"/>
            </a:endParaRPr>
          </a:p>
        </p:txBody>
      </p:sp>
      <p:sp>
        <p:nvSpPr>
          <p:cNvPr id="176" name="Google Shape;176;p2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7" name="Google Shape;177;p28" title="GMT20231113-171201_Recording_1280x720.mp4">
            <a:hlinkClick r:id="rId3"/>
          </p:cNvPr>
          <p:cNvPicPr preferRelativeResize="0"/>
          <p:nvPr/>
        </p:nvPicPr>
        <p:blipFill>
          <a:blip r:embed="rId4">
            <a:alphaModFix/>
          </a:blip>
          <a:stretch>
            <a:fillRect/>
          </a:stretch>
        </p:blipFill>
        <p:spPr>
          <a:xfrm>
            <a:off x="311700" y="1225225"/>
            <a:ext cx="8520600" cy="3354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solidFill>
                  <a:srgbClr val="FF9900"/>
                </a:solidFill>
                <a:latin typeface="Times New Roman"/>
                <a:ea typeface="Times New Roman"/>
                <a:cs typeface="Times New Roman"/>
                <a:sym typeface="Times New Roman"/>
              </a:rPr>
              <a:t>What other tools could we have used?</a:t>
            </a:r>
            <a:endParaRPr sz="3000">
              <a:solidFill>
                <a:srgbClr val="FF9900"/>
              </a:solidFill>
              <a:latin typeface="Times New Roman"/>
              <a:ea typeface="Times New Roman"/>
              <a:cs typeface="Times New Roman"/>
              <a:sym typeface="Times New Roman"/>
            </a:endParaRPr>
          </a:p>
        </p:txBody>
      </p:sp>
      <p:sp>
        <p:nvSpPr>
          <p:cNvPr id="183" name="Google Shape;183;p2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Deep Learning -  </a:t>
            </a:r>
            <a:endParaRPr>
              <a:latin typeface="Times New Roman"/>
              <a:ea typeface="Times New Roman"/>
              <a:cs typeface="Times New Roman"/>
              <a:sym typeface="Times New Roman"/>
            </a:endParaRPr>
          </a:p>
          <a:p>
            <a:pPr indent="-342900" lvl="0" marL="1371600" rtl="0" algn="l">
              <a:spcBef>
                <a:spcPts val="0"/>
              </a:spcBef>
              <a:spcAft>
                <a:spcPts val="0"/>
              </a:spcAft>
              <a:buSzPts val="1800"/>
              <a:buFont typeface="Times New Roman"/>
              <a:buChar char="-"/>
            </a:pPr>
            <a:r>
              <a:rPr lang="en">
                <a:latin typeface="Times New Roman"/>
                <a:ea typeface="Times New Roman"/>
                <a:cs typeface="Times New Roman"/>
                <a:sym typeface="Times New Roman"/>
              </a:rPr>
              <a:t>Requires large data </a:t>
            </a:r>
            <a:endParaRPr>
              <a:latin typeface="Times New Roman"/>
              <a:ea typeface="Times New Roman"/>
              <a:cs typeface="Times New Roman"/>
              <a:sym typeface="Times New Roman"/>
            </a:endParaRPr>
          </a:p>
          <a:p>
            <a:pPr indent="-342900" lvl="0" marL="1371600" rtl="0" algn="l">
              <a:spcBef>
                <a:spcPts val="0"/>
              </a:spcBef>
              <a:spcAft>
                <a:spcPts val="0"/>
              </a:spcAft>
              <a:buSzPts val="1800"/>
              <a:buFont typeface="Times New Roman"/>
              <a:buChar char="-"/>
            </a:pPr>
            <a:r>
              <a:rPr lang="en">
                <a:latin typeface="Times New Roman"/>
                <a:ea typeface="Times New Roman"/>
                <a:cs typeface="Times New Roman"/>
                <a:sym typeface="Times New Roman"/>
              </a:rPr>
              <a:t>Computationally Expensive</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Shapley for explainability - </a:t>
            </a:r>
            <a:endParaRPr>
              <a:latin typeface="Times New Roman"/>
              <a:ea typeface="Times New Roman"/>
              <a:cs typeface="Times New Roman"/>
              <a:sym typeface="Times New Roman"/>
            </a:endParaRPr>
          </a:p>
          <a:p>
            <a:pPr indent="-342900" lvl="0" marL="1371600" rtl="0" algn="l">
              <a:spcBef>
                <a:spcPts val="0"/>
              </a:spcBef>
              <a:spcAft>
                <a:spcPts val="0"/>
              </a:spcAft>
              <a:buSzPts val="1800"/>
              <a:buFont typeface="Times New Roman"/>
              <a:buChar char="-"/>
            </a:pPr>
            <a:r>
              <a:rPr lang="en">
                <a:latin typeface="Times New Roman"/>
                <a:ea typeface="Times New Roman"/>
                <a:cs typeface="Times New Roman"/>
                <a:sym typeface="Times New Roman"/>
              </a:rPr>
              <a:t>Global </a:t>
            </a:r>
            <a:r>
              <a:rPr lang="en">
                <a:latin typeface="Times New Roman"/>
                <a:ea typeface="Times New Roman"/>
                <a:cs typeface="Times New Roman"/>
                <a:sym typeface="Times New Roman"/>
              </a:rPr>
              <a:t>interpretation</a:t>
            </a:r>
            <a:endParaRPr>
              <a:latin typeface="Times New Roman"/>
              <a:ea typeface="Times New Roman"/>
              <a:cs typeface="Times New Roman"/>
              <a:sym typeface="Times New Roman"/>
            </a:endParaRPr>
          </a:p>
          <a:p>
            <a:pPr indent="-342900" lvl="0" marL="1371600" rtl="0" algn="l">
              <a:spcBef>
                <a:spcPts val="0"/>
              </a:spcBef>
              <a:spcAft>
                <a:spcPts val="0"/>
              </a:spcAft>
              <a:buSzPts val="1800"/>
              <a:buFont typeface="Times New Roman"/>
              <a:buChar char="-"/>
            </a:pPr>
            <a:r>
              <a:rPr lang="en">
                <a:latin typeface="Times New Roman"/>
                <a:ea typeface="Times New Roman"/>
                <a:cs typeface="Times New Roman"/>
                <a:sym typeface="Times New Roman"/>
              </a:rPr>
              <a:t>Computationally Expensive </a:t>
            </a:r>
            <a:r>
              <a:rPr lang="en">
                <a:latin typeface="Times New Roman"/>
                <a:ea typeface="Times New Roman"/>
                <a:cs typeface="Times New Roman"/>
                <a:sym typeface="Times New Roman"/>
              </a:rPr>
              <a:t>compared</a:t>
            </a:r>
            <a:r>
              <a:rPr lang="en">
                <a:latin typeface="Times New Roman"/>
                <a:ea typeface="Times New Roman"/>
                <a:cs typeface="Times New Roman"/>
                <a:sym typeface="Times New Roman"/>
              </a:rPr>
              <a:t> to LIME</a:t>
            </a:r>
            <a:endParaRPr>
              <a:latin typeface="Times New Roman"/>
              <a:ea typeface="Times New Roman"/>
              <a:cs typeface="Times New Roman"/>
              <a:sym typeface="Times New Roman"/>
            </a:endParaRPr>
          </a:p>
        </p:txBody>
      </p:sp>
      <p:pic>
        <p:nvPicPr>
          <p:cNvPr id="184" name="Google Shape;184;p29"/>
          <p:cNvPicPr preferRelativeResize="0"/>
          <p:nvPr/>
        </p:nvPicPr>
        <p:blipFill rotWithShape="1">
          <a:blip r:embed="rId3">
            <a:alphaModFix/>
          </a:blip>
          <a:srcRect b="17641" l="0" r="0" t="0"/>
          <a:stretch/>
        </p:blipFill>
        <p:spPr>
          <a:xfrm>
            <a:off x="6434000" y="2525650"/>
            <a:ext cx="2663925" cy="219404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220500" y="200625"/>
            <a:ext cx="4859100" cy="884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solidFill>
                  <a:srgbClr val="E69138"/>
                </a:solidFill>
                <a:latin typeface="Times New Roman"/>
                <a:ea typeface="Times New Roman"/>
                <a:cs typeface="Times New Roman"/>
                <a:sym typeface="Times New Roman"/>
              </a:rPr>
              <a:t>Strength of the dataset</a:t>
            </a:r>
            <a:endParaRPr sz="3000">
              <a:solidFill>
                <a:srgbClr val="E69138"/>
              </a:solidFill>
              <a:latin typeface="Times New Roman"/>
              <a:ea typeface="Times New Roman"/>
              <a:cs typeface="Times New Roman"/>
              <a:sym typeface="Times New Roman"/>
            </a:endParaRPr>
          </a:p>
        </p:txBody>
      </p:sp>
      <p:sp>
        <p:nvSpPr>
          <p:cNvPr id="190" name="Google Shape;190;p30"/>
          <p:cNvSpPr txBox="1"/>
          <p:nvPr/>
        </p:nvSpPr>
        <p:spPr>
          <a:xfrm>
            <a:off x="1568550" y="1574075"/>
            <a:ext cx="3429000" cy="2360100"/>
          </a:xfrm>
          <a:prstGeom prst="rect">
            <a:avLst/>
          </a:prstGeom>
          <a:noFill/>
          <a:ln>
            <a:noFill/>
          </a:ln>
        </p:spPr>
        <p:txBody>
          <a:bodyPr anchorCtr="0" anchor="t" bIns="91425" lIns="91425" spcFirstLastPara="1" rIns="91425" wrap="square" tIns="91425">
            <a:spAutoFit/>
          </a:bodyPr>
          <a:lstStyle/>
          <a:p>
            <a:pPr indent="-342900" lvl="0" marL="457200" rtl="0" algn="l">
              <a:lnSpc>
                <a:spcPct val="90000"/>
              </a:lnSpc>
              <a:spcBef>
                <a:spcPts val="10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Easy </a:t>
            </a:r>
            <a:r>
              <a:rPr lang="en" sz="1800">
                <a:solidFill>
                  <a:schemeClr val="dk1"/>
                </a:solidFill>
                <a:latin typeface="Times New Roman"/>
                <a:ea typeface="Times New Roman"/>
                <a:cs typeface="Times New Roman"/>
                <a:sym typeface="Times New Roman"/>
              </a:rPr>
              <a:t>availability</a:t>
            </a:r>
            <a:endParaRPr sz="1800">
              <a:solidFill>
                <a:schemeClr val="dk1"/>
              </a:solidFill>
              <a:latin typeface="Times New Roman"/>
              <a:ea typeface="Times New Roman"/>
              <a:cs typeface="Times New Roman"/>
              <a:sym typeface="Times New Roman"/>
            </a:endParaRPr>
          </a:p>
          <a:p>
            <a:pPr indent="0" lvl="0" marL="457200" rtl="0" algn="l">
              <a:lnSpc>
                <a:spcPct val="90000"/>
              </a:lnSpc>
              <a:spcBef>
                <a:spcPts val="100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Good interpretability</a:t>
            </a:r>
            <a:endParaRPr sz="1800">
              <a:solidFill>
                <a:schemeClr val="dk1"/>
              </a:solidFill>
              <a:latin typeface="Times New Roman"/>
              <a:ea typeface="Times New Roman"/>
              <a:cs typeface="Times New Roman"/>
              <a:sym typeface="Times New Roman"/>
            </a:endParaRPr>
          </a:p>
          <a:p>
            <a:pPr indent="0" lvl="0" marL="457200" rtl="0" algn="l">
              <a:lnSpc>
                <a:spcPct val="90000"/>
              </a:lnSpc>
              <a:spcBef>
                <a:spcPts val="100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Less computational time and resources required </a:t>
            </a:r>
            <a:endParaRPr sz="1800">
              <a:solidFill>
                <a:schemeClr val="dk1"/>
              </a:solidFill>
              <a:latin typeface="Times New Roman"/>
              <a:ea typeface="Times New Roman"/>
              <a:cs typeface="Times New Roman"/>
              <a:sym typeface="Times New Roman"/>
            </a:endParaRPr>
          </a:p>
        </p:txBody>
      </p:sp>
      <p:pic>
        <p:nvPicPr>
          <p:cNvPr id="191" name="Google Shape;191;p30"/>
          <p:cNvPicPr preferRelativeResize="0"/>
          <p:nvPr/>
        </p:nvPicPr>
        <p:blipFill rotWithShape="1">
          <a:blip r:embed="rId3">
            <a:alphaModFix/>
          </a:blip>
          <a:srcRect b="8491" l="0" r="46663" t="16025"/>
          <a:stretch/>
        </p:blipFill>
        <p:spPr>
          <a:xfrm>
            <a:off x="6342949" y="2070175"/>
            <a:ext cx="2801050" cy="2973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solidFill>
                  <a:srgbClr val="E69138"/>
                </a:solidFill>
                <a:latin typeface="Times New Roman"/>
                <a:ea typeface="Times New Roman"/>
                <a:cs typeface="Times New Roman"/>
                <a:sym typeface="Times New Roman"/>
              </a:rPr>
              <a:t>Weakness of the dataset</a:t>
            </a:r>
            <a:endParaRPr sz="3000">
              <a:solidFill>
                <a:srgbClr val="E69138"/>
              </a:solidFill>
              <a:latin typeface="Times New Roman"/>
              <a:ea typeface="Times New Roman"/>
              <a:cs typeface="Times New Roman"/>
              <a:sym typeface="Times New Roman"/>
            </a:endParaRPr>
          </a:p>
        </p:txBody>
      </p:sp>
      <p:sp>
        <p:nvSpPr>
          <p:cNvPr id="197" name="Google Shape;197;p31"/>
          <p:cNvSpPr txBox="1"/>
          <p:nvPr>
            <p:ph idx="1" type="body"/>
          </p:nvPr>
        </p:nvSpPr>
        <p:spPr>
          <a:xfrm>
            <a:off x="311700" y="1225225"/>
            <a:ext cx="50781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Limited dataset</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Excessive duplicate records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Cannot be used for deep learning </a:t>
            </a:r>
            <a:endParaRPr/>
          </a:p>
        </p:txBody>
      </p:sp>
      <p:pic>
        <p:nvPicPr>
          <p:cNvPr id="198" name="Google Shape;198;p31"/>
          <p:cNvPicPr preferRelativeResize="0"/>
          <p:nvPr/>
        </p:nvPicPr>
        <p:blipFill rotWithShape="1">
          <a:blip r:embed="rId3">
            <a:alphaModFix/>
          </a:blip>
          <a:srcRect b="0" l="68220" r="0" t="0"/>
          <a:stretch/>
        </p:blipFill>
        <p:spPr>
          <a:xfrm>
            <a:off x="5781327" y="1147225"/>
            <a:ext cx="2873222" cy="3354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solidFill>
                  <a:srgbClr val="E69138"/>
                </a:solidFill>
                <a:latin typeface="Times New Roman"/>
                <a:ea typeface="Times New Roman"/>
                <a:cs typeface="Times New Roman"/>
                <a:sym typeface="Times New Roman"/>
              </a:rPr>
              <a:t>Why Maternal Health Prediction?</a:t>
            </a:r>
            <a:endParaRPr sz="3000">
              <a:solidFill>
                <a:srgbClr val="E69138"/>
              </a:solidFill>
              <a:latin typeface="Times New Roman"/>
              <a:ea typeface="Times New Roman"/>
              <a:cs typeface="Times New Roman"/>
              <a:sym typeface="Times New Roman"/>
            </a:endParaRPr>
          </a:p>
        </p:txBody>
      </p:sp>
      <p:sp>
        <p:nvSpPr>
          <p:cNvPr id="70" name="Google Shape;70;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55600" lvl="0" marL="457200" rtl="0" algn="just">
              <a:lnSpc>
                <a:spcPct val="150000"/>
              </a:lnSpc>
              <a:spcBef>
                <a:spcPts val="0"/>
              </a:spcBef>
              <a:spcAft>
                <a:spcPts val="0"/>
              </a:spcAft>
              <a:buSzPts val="2000"/>
              <a:buFont typeface="Times New Roman"/>
              <a:buChar char="●"/>
            </a:pPr>
            <a:r>
              <a:rPr lang="en" sz="2000">
                <a:highlight>
                  <a:srgbClr val="FFFFFF"/>
                </a:highlight>
                <a:latin typeface="Times New Roman"/>
                <a:ea typeface="Times New Roman"/>
                <a:cs typeface="Times New Roman"/>
                <a:sym typeface="Times New Roman"/>
              </a:rPr>
              <a:t>In order to care for the growing fetus and get the mother ready for labor and delivery</a:t>
            </a:r>
            <a:endParaRPr sz="2000">
              <a:highlight>
                <a:srgbClr val="FFFFFF"/>
              </a:highlight>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Times New Roman"/>
              <a:buChar char="●"/>
            </a:pPr>
            <a:r>
              <a:rPr lang="en" sz="2000">
                <a:highlight>
                  <a:srgbClr val="FFFFFF"/>
                </a:highlight>
                <a:latin typeface="Times New Roman"/>
                <a:ea typeface="Times New Roman"/>
                <a:cs typeface="Times New Roman"/>
                <a:sym typeface="Times New Roman"/>
              </a:rPr>
              <a:t>Crucial to distinguish between normal physiological changes and disease pathology</a:t>
            </a:r>
            <a:endParaRPr sz="2000">
              <a:highlight>
                <a:srgbClr val="FFFFFF"/>
              </a:highlight>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Times New Roman"/>
              <a:buChar char="●"/>
            </a:pPr>
            <a:r>
              <a:rPr lang="en" sz="2000">
                <a:highlight>
                  <a:srgbClr val="FFFFFF"/>
                </a:highlight>
                <a:latin typeface="Times New Roman"/>
                <a:ea typeface="Times New Roman"/>
                <a:cs typeface="Times New Roman"/>
                <a:sym typeface="Times New Roman"/>
              </a:rPr>
              <a:t>According to the CDC, In 2019, around 754 women died due to complicated pregnancy. The number went up to 861 in 2020, which further increased to 1,205 in 2021 in the USA, which is alarming</a:t>
            </a:r>
            <a:endParaRPr sz="2000">
              <a:highlight>
                <a:srgbClr val="FFFFFF"/>
              </a:highlight>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solidFill>
                  <a:srgbClr val="E69138"/>
                </a:solidFill>
                <a:latin typeface="Times New Roman"/>
                <a:ea typeface="Times New Roman"/>
                <a:cs typeface="Times New Roman"/>
                <a:sym typeface="Times New Roman"/>
              </a:rPr>
              <a:t>Limitations of the study</a:t>
            </a:r>
            <a:endParaRPr sz="3000">
              <a:solidFill>
                <a:srgbClr val="E69138"/>
              </a:solidFill>
              <a:latin typeface="Times New Roman"/>
              <a:ea typeface="Times New Roman"/>
              <a:cs typeface="Times New Roman"/>
              <a:sym typeface="Times New Roman"/>
            </a:endParaRPr>
          </a:p>
        </p:txBody>
      </p:sp>
      <p:sp>
        <p:nvSpPr>
          <p:cNvPr id="204" name="Google Shape;204;p32"/>
          <p:cNvSpPr txBox="1"/>
          <p:nvPr>
            <p:ph idx="1" type="body"/>
          </p:nvPr>
        </p:nvSpPr>
        <p:spPr>
          <a:xfrm>
            <a:off x="311700" y="1225225"/>
            <a:ext cx="59079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Inadequate dataset to try complex models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Less evidence for determining the role  of SDOH in maternal health risk</a:t>
            </a:r>
            <a:r>
              <a:rPr lang="en"/>
              <a:t> prediction</a:t>
            </a:r>
            <a:endParaRPr/>
          </a:p>
        </p:txBody>
      </p:sp>
      <p:pic>
        <p:nvPicPr>
          <p:cNvPr id="205" name="Google Shape;205;p32"/>
          <p:cNvPicPr preferRelativeResize="0"/>
          <p:nvPr/>
        </p:nvPicPr>
        <p:blipFill rotWithShape="1">
          <a:blip r:embed="rId3">
            <a:alphaModFix/>
          </a:blip>
          <a:srcRect b="-8329" l="-16658" r="0" t="-8329"/>
          <a:stretch/>
        </p:blipFill>
        <p:spPr>
          <a:xfrm>
            <a:off x="5456475" y="2387400"/>
            <a:ext cx="3618350" cy="2457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solidFill>
                  <a:srgbClr val="E69138"/>
                </a:solidFill>
                <a:latin typeface="Times New Roman"/>
                <a:ea typeface="Times New Roman"/>
                <a:cs typeface="Times New Roman"/>
                <a:sym typeface="Times New Roman"/>
              </a:rPr>
              <a:t>Conclusion of the Project Findings</a:t>
            </a:r>
            <a:endParaRPr sz="3000">
              <a:solidFill>
                <a:srgbClr val="E69138"/>
              </a:solidFill>
              <a:latin typeface="Times New Roman"/>
              <a:ea typeface="Times New Roman"/>
              <a:cs typeface="Times New Roman"/>
              <a:sym typeface="Times New Roman"/>
            </a:endParaRPr>
          </a:p>
        </p:txBody>
      </p:sp>
      <p:sp>
        <p:nvSpPr>
          <p:cNvPr id="211" name="Google Shape;211;p3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this dataset, Random Forest has the highest accuracy and F1 score of 72.52% and 0.67 respectively</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
              <a:t>Based on feature correlation and analysis, Blood Sugar and  Systolic Blood Pressure are the highest contributing predictors for maternal health risk </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
              <a:t>Wider dataset with more physiological features along with SDOH should be collected </a:t>
            </a:r>
            <a:endParaRPr/>
          </a:p>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solidFill>
                  <a:srgbClr val="E69138"/>
                </a:solidFill>
                <a:latin typeface="Times New Roman"/>
                <a:ea typeface="Times New Roman"/>
                <a:cs typeface="Times New Roman"/>
                <a:sym typeface="Times New Roman"/>
              </a:rPr>
              <a:t>Recommendations to improve our measures</a:t>
            </a:r>
            <a:endParaRPr sz="3000">
              <a:solidFill>
                <a:srgbClr val="E69138"/>
              </a:solidFill>
              <a:latin typeface="Times New Roman"/>
              <a:ea typeface="Times New Roman"/>
              <a:cs typeface="Times New Roman"/>
              <a:sym typeface="Times New Roman"/>
            </a:endParaRPr>
          </a:p>
        </p:txBody>
      </p:sp>
      <p:sp>
        <p:nvSpPr>
          <p:cNvPr id="217" name="Google Shape;217;p34"/>
          <p:cNvSpPr txBox="1"/>
          <p:nvPr>
            <p:ph idx="1" type="body"/>
          </p:nvPr>
        </p:nvSpPr>
        <p:spPr>
          <a:xfrm>
            <a:off x="556300" y="1261725"/>
            <a:ext cx="4938300" cy="3354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Use of a dataset that focuses more on the target population age group</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Find a larger dataset, with more predictors, to perform deep learning analysis</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Obtain a dataset that is geographically diverse with the support of GIS </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Include social </a:t>
            </a:r>
            <a:r>
              <a:rPr lang="en">
                <a:latin typeface="Times New Roman"/>
                <a:ea typeface="Times New Roman"/>
                <a:cs typeface="Times New Roman"/>
                <a:sym typeface="Times New Roman"/>
              </a:rPr>
              <a:t>determinants</a:t>
            </a:r>
            <a:r>
              <a:rPr lang="en">
                <a:latin typeface="Times New Roman"/>
                <a:ea typeface="Times New Roman"/>
                <a:cs typeface="Times New Roman"/>
                <a:sym typeface="Times New Roman"/>
              </a:rPr>
              <a:t> of health as features for maternal health risk prediction</a:t>
            </a:r>
            <a:endParaRPr>
              <a:latin typeface="Times New Roman"/>
              <a:ea typeface="Times New Roman"/>
              <a:cs typeface="Times New Roman"/>
              <a:sym typeface="Times New Roman"/>
            </a:endParaRPr>
          </a:p>
          <a:p>
            <a:pPr indent="0" lvl="0" marL="0" rtl="0" algn="l">
              <a:spcBef>
                <a:spcPts val="0"/>
              </a:spcBef>
              <a:spcAft>
                <a:spcPts val="1200"/>
              </a:spcAft>
              <a:buNone/>
            </a:pPr>
            <a:r>
              <a:t/>
            </a:r>
            <a:endParaRPr>
              <a:latin typeface="Times New Roman"/>
              <a:ea typeface="Times New Roman"/>
              <a:cs typeface="Times New Roman"/>
              <a:sym typeface="Times New Roman"/>
            </a:endParaRPr>
          </a:p>
        </p:txBody>
      </p:sp>
      <p:pic>
        <p:nvPicPr>
          <p:cNvPr id="218" name="Google Shape;218;p34"/>
          <p:cNvPicPr preferRelativeResize="0"/>
          <p:nvPr/>
        </p:nvPicPr>
        <p:blipFill rotWithShape="1">
          <a:blip r:embed="rId3">
            <a:alphaModFix/>
          </a:blip>
          <a:srcRect b="0" l="22521" r="22946" t="0"/>
          <a:stretch/>
        </p:blipFill>
        <p:spPr>
          <a:xfrm>
            <a:off x="5818350" y="2270775"/>
            <a:ext cx="3276701" cy="2754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solidFill>
                  <a:srgbClr val="FF9900"/>
                </a:solidFill>
                <a:latin typeface="Times New Roman"/>
                <a:ea typeface="Times New Roman"/>
                <a:cs typeface="Times New Roman"/>
                <a:sym typeface="Times New Roman"/>
              </a:rPr>
              <a:t>How feasible are the recommendations?</a:t>
            </a:r>
            <a:endParaRPr sz="3000">
              <a:solidFill>
                <a:srgbClr val="FF9900"/>
              </a:solidFill>
              <a:latin typeface="Times New Roman"/>
              <a:ea typeface="Times New Roman"/>
              <a:cs typeface="Times New Roman"/>
              <a:sym typeface="Times New Roman"/>
            </a:endParaRPr>
          </a:p>
        </p:txBody>
      </p:sp>
      <p:sp>
        <p:nvSpPr>
          <p:cNvPr id="224" name="Google Shape;224;p35"/>
          <p:cNvSpPr txBox="1"/>
          <p:nvPr>
            <p:ph idx="1" type="body"/>
          </p:nvPr>
        </p:nvSpPr>
        <p:spPr>
          <a:xfrm>
            <a:off x="428625" y="1371150"/>
            <a:ext cx="4938300" cy="3354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Obtaining data from hospitals, clinical settings through EHRs website can be feasible</a:t>
            </a:r>
            <a:endParaRPr>
              <a:latin typeface="Times New Roman"/>
              <a:ea typeface="Times New Roman"/>
              <a:cs typeface="Times New Roman"/>
              <a:sym typeface="Times New Roman"/>
            </a:endParaRPr>
          </a:p>
          <a:p>
            <a:pPr indent="0" lvl="0" marL="457200" rtl="0" algn="l">
              <a:spcBef>
                <a:spcPts val="1200"/>
              </a:spcBef>
              <a:spcAft>
                <a:spcPts val="0"/>
              </a:spcAft>
              <a:buNone/>
            </a:pPr>
            <a:r>
              <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a:latin typeface="Times New Roman"/>
                <a:ea typeface="Times New Roman"/>
                <a:cs typeface="Times New Roman"/>
                <a:sym typeface="Times New Roman"/>
              </a:rPr>
              <a:t>However, obtaining geographic and information on SDOH of the participants would require multiple stakeholder involvement due to legal and ethical requirements.</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225" name="Google Shape;225;p35"/>
          <p:cNvPicPr preferRelativeResize="0"/>
          <p:nvPr/>
        </p:nvPicPr>
        <p:blipFill rotWithShape="1">
          <a:blip r:embed="rId3">
            <a:alphaModFix/>
          </a:blip>
          <a:srcRect b="0" l="28309" r="23659" t="0"/>
          <a:stretch/>
        </p:blipFill>
        <p:spPr>
          <a:xfrm>
            <a:off x="6287175" y="2571750"/>
            <a:ext cx="2635599" cy="23941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E69138"/>
                </a:solidFill>
                <a:latin typeface="Times New Roman"/>
                <a:ea typeface="Times New Roman"/>
                <a:cs typeface="Times New Roman"/>
                <a:sym typeface="Times New Roman"/>
              </a:rPr>
              <a:t>References - </a:t>
            </a:r>
            <a:endParaRPr>
              <a:solidFill>
                <a:srgbClr val="E69138"/>
              </a:solidFill>
              <a:latin typeface="Times New Roman"/>
              <a:ea typeface="Times New Roman"/>
              <a:cs typeface="Times New Roman"/>
              <a:sym typeface="Times New Roman"/>
            </a:endParaRPr>
          </a:p>
        </p:txBody>
      </p:sp>
      <p:sp>
        <p:nvSpPr>
          <p:cNvPr id="231" name="Google Shape;231;p3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SzPts val="1200"/>
              <a:buFont typeface="Arial"/>
              <a:buAutoNum type="arabicPeriod"/>
            </a:pPr>
            <a:r>
              <a:rPr lang="en" sz="1200" u="sng">
                <a:solidFill>
                  <a:srgbClr val="1155CC"/>
                </a:solidFill>
                <a:latin typeface="Arial"/>
                <a:ea typeface="Arial"/>
                <a:cs typeface="Arial"/>
                <a:sym typeface="Arial"/>
                <a:hlinkClick r:id="rId3">
                  <a:extLst>
                    <a:ext uri="{A12FA001-AC4F-418D-AE19-62706E023703}">
                      <ahyp:hlinkClr val="tx"/>
                    </a:ext>
                  </a:extLst>
                </a:hlinkClick>
              </a:rPr>
              <a:t>https://www.google.com/books/edition/Informatics_and_Technology_in_Clinical_C/2tluEAAAQBAJ?hl=en&amp;gbpv=1&amp;pg=PA333&amp;printsec=frontcover</a:t>
            </a:r>
            <a:r>
              <a:rPr lang="en" sz="1200">
                <a:latin typeface="Arial"/>
                <a:ea typeface="Arial"/>
                <a:cs typeface="Arial"/>
                <a:sym typeface="Arial"/>
              </a:rPr>
              <a:t> </a:t>
            </a:r>
            <a:endParaRPr sz="1200">
              <a:latin typeface="Arial"/>
              <a:ea typeface="Arial"/>
              <a:cs typeface="Arial"/>
              <a:sym typeface="Arial"/>
            </a:endParaRPr>
          </a:p>
          <a:p>
            <a:pPr indent="-304800" lvl="0" marL="457200" rtl="0" algn="l">
              <a:lnSpc>
                <a:spcPct val="150000"/>
              </a:lnSpc>
              <a:spcBef>
                <a:spcPts val="0"/>
              </a:spcBef>
              <a:spcAft>
                <a:spcPts val="0"/>
              </a:spcAft>
              <a:buSzPts val="1200"/>
              <a:buFont typeface="Arial"/>
              <a:buAutoNum type="arabicPeriod"/>
            </a:pPr>
            <a:r>
              <a:rPr lang="en" sz="1200" u="sng">
                <a:solidFill>
                  <a:srgbClr val="1155CC"/>
                </a:solidFill>
                <a:latin typeface="Arial"/>
                <a:ea typeface="Arial"/>
                <a:cs typeface="Arial"/>
                <a:sym typeface="Arial"/>
                <a:hlinkClick r:id="rId4">
                  <a:extLst>
                    <a:ext uri="{A12FA001-AC4F-418D-AE19-62706E023703}">
                      <ahyp:hlinkClr val="tx"/>
                    </a:ext>
                  </a:extLst>
                </a:hlinkClick>
              </a:rPr>
              <a:t>https://www.sciencedirect.com/science/article/pii/S1386505623000588</a:t>
            </a:r>
            <a:r>
              <a:rPr lang="en" sz="1200">
                <a:latin typeface="Arial"/>
                <a:ea typeface="Arial"/>
                <a:cs typeface="Arial"/>
                <a:sym typeface="Arial"/>
              </a:rPr>
              <a:t> </a:t>
            </a:r>
            <a:endParaRPr sz="1200">
              <a:latin typeface="Arial"/>
              <a:ea typeface="Arial"/>
              <a:cs typeface="Arial"/>
              <a:sym typeface="Arial"/>
            </a:endParaRPr>
          </a:p>
          <a:p>
            <a:pPr indent="-304800" lvl="0" marL="457200" rtl="0" algn="l">
              <a:lnSpc>
                <a:spcPct val="150000"/>
              </a:lnSpc>
              <a:spcBef>
                <a:spcPts val="0"/>
              </a:spcBef>
              <a:spcAft>
                <a:spcPts val="0"/>
              </a:spcAft>
              <a:buSzPts val="1200"/>
              <a:buFont typeface="Arial"/>
              <a:buAutoNum type="arabicPeriod"/>
            </a:pPr>
            <a:r>
              <a:rPr lang="en" sz="1200">
                <a:solidFill>
                  <a:srgbClr val="333333"/>
                </a:solidFill>
                <a:latin typeface="Arial"/>
                <a:ea typeface="Arial"/>
                <a:cs typeface="Arial"/>
                <a:sym typeface="Arial"/>
              </a:rPr>
              <a:t> </a:t>
            </a:r>
            <a:r>
              <a:rPr lang="en" sz="1200" u="sng">
                <a:solidFill>
                  <a:srgbClr val="1155CC"/>
                </a:solidFill>
                <a:latin typeface="Arial"/>
                <a:ea typeface="Arial"/>
                <a:cs typeface="Arial"/>
                <a:sym typeface="Arial"/>
                <a:hlinkClick r:id="rId5">
                  <a:extLst>
                    <a:ext uri="{A12FA001-AC4F-418D-AE19-62706E023703}">
                      <ahyp:hlinkClr val="tx"/>
                    </a:ext>
                  </a:extLst>
                </a:hlinkClick>
              </a:rPr>
              <a:t>https://ieeexplore.ieee.org/abstract/document/935032</a:t>
            </a:r>
            <a:endParaRPr/>
          </a:p>
          <a:p>
            <a:pPr indent="-304800" lvl="0" marL="457200" rtl="0" algn="l">
              <a:lnSpc>
                <a:spcPct val="150000"/>
              </a:lnSpc>
              <a:spcBef>
                <a:spcPts val="0"/>
              </a:spcBef>
              <a:spcAft>
                <a:spcPts val="0"/>
              </a:spcAft>
              <a:buSzPts val="1200"/>
              <a:buFont typeface="Arial"/>
              <a:buAutoNum type="arabicPeriod"/>
            </a:pPr>
            <a:r>
              <a:rPr lang="en" sz="1200" u="sng">
                <a:solidFill>
                  <a:srgbClr val="1155CC"/>
                </a:solidFill>
                <a:latin typeface="Arial"/>
                <a:ea typeface="Arial"/>
                <a:cs typeface="Arial"/>
                <a:sym typeface="Arial"/>
                <a:hlinkClick r:id="rId6">
                  <a:extLst>
                    <a:ext uri="{A12FA001-AC4F-418D-AE19-62706E023703}">
                      <ahyp:hlinkClr val="tx"/>
                    </a:ext>
                  </a:extLst>
                </a:hlinkClick>
              </a:rPr>
              <a:t>https://link.springer.com/chapter/10.1007/978-981-15-2317-5_3</a:t>
            </a:r>
            <a:endParaRPr/>
          </a:p>
          <a:p>
            <a:pPr indent="-304800" lvl="0" marL="457200" rtl="0" algn="l">
              <a:lnSpc>
                <a:spcPct val="150000"/>
              </a:lnSpc>
              <a:spcBef>
                <a:spcPts val="0"/>
              </a:spcBef>
              <a:spcAft>
                <a:spcPts val="0"/>
              </a:spcAft>
              <a:buSzPts val="1200"/>
              <a:buFont typeface="Arial"/>
              <a:buAutoNum type="arabicPeriod"/>
            </a:pPr>
            <a:r>
              <a:rPr lang="en" sz="1200" u="sng">
                <a:solidFill>
                  <a:srgbClr val="1155CC"/>
                </a:solidFill>
                <a:latin typeface="Arial"/>
                <a:ea typeface="Arial"/>
                <a:cs typeface="Arial"/>
                <a:sym typeface="Arial"/>
                <a:hlinkClick r:id="rId7">
                  <a:extLst>
                    <a:ext uri="{A12FA001-AC4F-418D-AE19-62706E023703}">
                      <ahyp:hlinkClr val="tx"/>
                    </a:ext>
                  </a:extLst>
                </a:hlinkClick>
              </a:rPr>
              <a:t>https://pubmed.ncbi.nlm.nih.gov/36907027/</a:t>
            </a:r>
            <a:r>
              <a:rPr lang="en" sz="1200">
                <a:latin typeface="Arial"/>
                <a:ea typeface="Arial"/>
                <a:cs typeface="Arial"/>
                <a:sym typeface="Arial"/>
              </a:rPr>
              <a:t> </a:t>
            </a:r>
            <a:endParaRPr sz="1200">
              <a:latin typeface="Arial"/>
              <a:ea typeface="Arial"/>
              <a:cs typeface="Arial"/>
              <a:sym typeface="Arial"/>
            </a:endParaRPr>
          </a:p>
          <a:p>
            <a:pPr indent="-298450" lvl="0" marL="457200" rtl="0" algn="l">
              <a:lnSpc>
                <a:spcPct val="150000"/>
              </a:lnSpc>
              <a:spcBef>
                <a:spcPts val="0"/>
              </a:spcBef>
              <a:spcAft>
                <a:spcPts val="0"/>
              </a:spcAft>
              <a:buSzPts val="1100"/>
              <a:buFont typeface="Arial"/>
              <a:buAutoNum type="arabicPeriod"/>
            </a:pPr>
            <a:r>
              <a:rPr lang="en" sz="1100" u="sng">
                <a:solidFill>
                  <a:srgbClr val="1155CC"/>
                </a:solidFill>
                <a:latin typeface="Arial"/>
                <a:ea typeface="Arial"/>
                <a:cs typeface="Arial"/>
                <a:sym typeface="Arial"/>
                <a:hlinkClick r:id="rId8">
                  <a:extLst>
                    <a:ext uri="{A12FA001-AC4F-418D-AE19-62706E023703}">
                      <ahyp:hlinkClr val="tx"/>
                    </a:ext>
                  </a:extLst>
                </a:hlinkClick>
              </a:rPr>
              <a:t>https://journals.plos.org/plosone/article?id=10.1371/journal.pone.0276525</a:t>
            </a:r>
            <a:r>
              <a:rPr lang="en" sz="1100">
                <a:latin typeface="Arial"/>
                <a:ea typeface="Arial"/>
                <a:cs typeface="Arial"/>
                <a:sym typeface="Arial"/>
              </a:rPr>
              <a:t> </a:t>
            </a:r>
            <a:endParaRPr sz="1100">
              <a:latin typeface="Arial"/>
              <a:ea typeface="Arial"/>
              <a:cs typeface="Arial"/>
              <a:sym typeface="Arial"/>
            </a:endParaRPr>
          </a:p>
          <a:p>
            <a:pPr indent="-298450" lvl="0" marL="457200" rtl="0" algn="l">
              <a:lnSpc>
                <a:spcPct val="150000"/>
              </a:lnSpc>
              <a:spcBef>
                <a:spcPts val="0"/>
              </a:spcBef>
              <a:spcAft>
                <a:spcPts val="0"/>
              </a:spcAft>
              <a:buSzPts val="1100"/>
              <a:buFont typeface="Arial"/>
              <a:buAutoNum type="arabicPeriod"/>
            </a:pPr>
            <a:r>
              <a:rPr lang="en" sz="1100" u="sng">
                <a:solidFill>
                  <a:srgbClr val="1155CC"/>
                </a:solidFill>
                <a:latin typeface="Arial"/>
                <a:ea typeface="Arial"/>
                <a:cs typeface="Arial"/>
                <a:sym typeface="Arial"/>
                <a:hlinkClick r:id="rId9">
                  <a:extLst>
                    <a:ext uri="{A12FA001-AC4F-418D-AE19-62706E023703}">
                      <ahyp:hlinkClr val="tx"/>
                    </a:ext>
                  </a:extLst>
                </a:hlinkClick>
              </a:rPr>
              <a:t>https://journals.plos.org/plosone/article?id=10.1371/journal.pone.0276525</a:t>
            </a:r>
            <a:r>
              <a:rPr lang="en" sz="1100">
                <a:latin typeface="Arial"/>
                <a:ea typeface="Arial"/>
                <a:cs typeface="Arial"/>
                <a:sym typeface="Arial"/>
              </a:rPr>
              <a:t> </a:t>
            </a:r>
            <a:endParaRPr sz="1100">
              <a:latin typeface="Arial"/>
              <a:ea typeface="Arial"/>
              <a:cs typeface="Arial"/>
              <a:sym typeface="Arial"/>
            </a:endParaRPr>
          </a:p>
          <a:p>
            <a:pPr indent="0" lvl="0" marL="457200" rtl="0" algn="l">
              <a:lnSpc>
                <a:spcPct val="150000"/>
              </a:lnSpc>
              <a:spcBef>
                <a:spcPts val="2000"/>
              </a:spcBef>
              <a:spcAft>
                <a:spcPts val="600"/>
              </a:spcAft>
              <a:buNone/>
            </a:pPr>
            <a:r>
              <a:t/>
            </a:r>
            <a:endParaRPr sz="1200">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37"/>
          <p:cNvPicPr preferRelativeResize="0"/>
          <p:nvPr/>
        </p:nvPicPr>
        <p:blipFill rotWithShape="1">
          <a:blip r:embed="rId3">
            <a:alphaModFix/>
          </a:blip>
          <a:srcRect b="14697" l="0" r="0" t="0"/>
          <a:stretch/>
        </p:blipFill>
        <p:spPr>
          <a:xfrm>
            <a:off x="2710000" y="1284525"/>
            <a:ext cx="3444625" cy="2291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1302925"/>
            <a:ext cx="3759000" cy="166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solidFill>
                  <a:srgbClr val="E69138"/>
                </a:solidFill>
                <a:latin typeface="Times New Roman"/>
                <a:ea typeface="Times New Roman"/>
                <a:cs typeface="Times New Roman"/>
                <a:sym typeface="Times New Roman"/>
              </a:rPr>
              <a:t>Justification of the population selected:</a:t>
            </a:r>
            <a:endParaRPr sz="3000">
              <a:solidFill>
                <a:srgbClr val="E69138"/>
              </a:solidFill>
              <a:latin typeface="Times New Roman"/>
              <a:ea typeface="Times New Roman"/>
              <a:cs typeface="Times New Roman"/>
              <a:sym typeface="Times New Roman"/>
            </a:endParaRPr>
          </a:p>
        </p:txBody>
      </p:sp>
      <p:sp>
        <p:nvSpPr>
          <p:cNvPr id="76" name="Google Shape;76;p15"/>
          <p:cNvSpPr txBox="1"/>
          <p:nvPr>
            <p:ph idx="1" type="body"/>
          </p:nvPr>
        </p:nvSpPr>
        <p:spPr>
          <a:xfrm>
            <a:off x="3944800" y="341450"/>
            <a:ext cx="4887600" cy="4237800"/>
          </a:xfrm>
          <a:prstGeom prst="rect">
            <a:avLst/>
          </a:prstGeom>
        </p:spPr>
        <p:txBody>
          <a:bodyPr anchorCtr="0" anchor="t" bIns="91425" lIns="91425" spcFirstLastPara="1" rIns="91425" wrap="square" tIns="91425">
            <a:normAutofit lnSpcReduction="10000"/>
          </a:bodyPr>
          <a:lstStyle/>
          <a:p>
            <a:pPr indent="0" lvl="0" marL="0" rtl="0" algn="l">
              <a:lnSpc>
                <a:spcPct val="90000"/>
              </a:lnSpc>
              <a:spcBef>
                <a:spcPts val="0"/>
              </a:spcBef>
              <a:spcAft>
                <a:spcPts val="0"/>
              </a:spcAft>
              <a:buNone/>
            </a:pPr>
            <a:r>
              <a:rPr lang="en" sz="2400">
                <a:latin typeface="Times New Roman"/>
                <a:ea typeface="Times New Roman"/>
                <a:cs typeface="Times New Roman"/>
                <a:sym typeface="Times New Roman"/>
              </a:rPr>
              <a:t>•Target study population is 1,014 women  between 10 and 70 years of age</a:t>
            </a:r>
            <a:endParaRPr sz="2400">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lang="en" sz="2400">
                <a:latin typeface="Times New Roman"/>
                <a:ea typeface="Times New Roman"/>
                <a:cs typeface="Times New Roman"/>
                <a:sym typeface="Times New Roman"/>
              </a:rPr>
              <a:t>•The prediction is based on 6 features and a target label values of low risk, mid risk and high risk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lang="en" sz="2400">
                <a:latin typeface="Times New Roman"/>
                <a:ea typeface="Times New Roman"/>
                <a:cs typeface="Times New Roman"/>
                <a:sym typeface="Times New Roman"/>
              </a:rPr>
              <a:t>•The focus of this study is to </a:t>
            </a:r>
            <a:r>
              <a:rPr lang="en" sz="2400">
                <a:latin typeface="Times New Roman"/>
                <a:ea typeface="Times New Roman"/>
                <a:cs typeface="Times New Roman"/>
                <a:sym typeface="Times New Roman"/>
              </a:rPr>
              <a:t>predict</a:t>
            </a:r>
            <a:r>
              <a:rPr lang="en" sz="2400">
                <a:latin typeface="Times New Roman"/>
                <a:ea typeface="Times New Roman"/>
                <a:cs typeface="Times New Roman"/>
                <a:sym typeface="Times New Roman"/>
              </a:rPr>
              <a:t> and assess the risk factors for maternal health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solidFill>
                  <a:srgbClr val="E69138"/>
                </a:solidFill>
                <a:latin typeface="Times New Roman"/>
                <a:ea typeface="Times New Roman"/>
                <a:cs typeface="Times New Roman"/>
                <a:sym typeface="Times New Roman"/>
              </a:rPr>
              <a:t>Literature review:</a:t>
            </a:r>
            <a:endParaRPr sz="3000">
              <a:solidFill>
                <a:srgbClr val="E69138"/>
              </a:solidFill>
              <a:latin typeface="Times New Roman"/>
              <a:ea typeface="Times New Roman"/>
              <a:cs typeface="Times New Roman"/>
              <a:sym typeface="Times New Roman"/>
            </a:endParaRPr>
          </a:p>
        </p:txBody>
      </p:sp>
      <p:sp>
        <p:nvSpPr>
          <p:cNvPr id="82" name="Google Shape;82;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AI-driven technologies have the potential to improve the healthcare provided to pregnant women </a:t>
            </a:r>
            <a:r>
              <a:rPr baseline="30000" lang="en">
                <a:latin typeface="Times New Roman"/>
                <a:ea typeface="Times New Roman"/>
                <a:cs typeface="Times New Roman"/>
                <a:sym typeface="Times New Roman"/>
              </a:rPr>
              <a:t>[1]</a:t>
            </a:r>
            <a:endParaRPr baseline="300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Yuhan Du et al. states that using machine learning algorithms can significantly improve pregnancy care aspects in women. However, the models require explainability and interpretability</a:t>
            </a:r>
            <a:r>
              <a:rPr lang="en" sz="1200">
                <a:latin typeface="Times New Roman"/>
                <a:ea typeface="Times New Roman"/>
                <a:cs typeface="Times New Roman"/>
                <a:sym typeface="Times New Roman"/>
              </a:rPr>
              <a:t> </a:t>
            </a:r>
            <a:r>
              <a:rPr baseline="30000" lang="en">
                <a:latin typeface="Times New Roman"/>
                <a:ea typeface="Times New Roman"/>
                <a:cs typeface="Times New Roman"/>
                <a:sym typeface="Times New Roman"/>
              </a:rPr>
              <a:t>[2]</a:t>
            </a:r>
            <a:endParaRPr baseline="300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
                <a:highlight>
                  <a:schemeClr val="lt1"/>
                </a:highlight>
                <a:latin typeface="Times New Roman"/>
                <a:ea typeface="Times New Roman"/>
                <a:cs typeface="Times New Roman"/>
                <a:sym typeface="Times New Roman"/>
              </a:rPr>
              <a:t> Ahmed et al. emphasize leveraging IoT to monitor maternal health, especially in remote areas or for mothers with limited access to healthcare </a:t>
            </a:r>
            <a:r>
              <a:rPr baseline="30000" lang="en">
                <a:highlight>
                  <a:schemeClr val="lt1"/>
                </a:highlight>
                <a:latin typeface="Times New Roman"/>
                <a:ea typeface="Times New Roman"/>
                <a:cs typeface="Times New Roman"/>
                <a:sym typeface="Times New Roman"/>
              </a:rPr>
              <a:t>[3]</a:t>
            </a:r>
            <a:endParaRPr baseline="30000">
              <a:highlight>
                <a:schemeClr val="lt1"/>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solidFill>
                  <a:srgbClr val="E69138"/>
                </a:solidFill>
                <a:latin typeface="Times New Roman"/>
                <a:ea typeface="Times New Roman"/>
                <a:cs typeface="Times New Roman"/>
                <a:sym typeface="Times New Roman"/>
              </a:rPr>
              <a:t>Literature review:</a:t>
            </a:r>
            <a:endParaRPr sz="3000">
              <a:solidFill>
                <a:srgbClr val="E69138"/>
              </a:solidFill>
              <a:latin typeface="Times New Roman"/>
              <a:ea typeface="Times New Roman"/>
              <a:cs typeface="Times New Roman"/>
              <a:sym typeface="Times New Roman"/>
            </a:endParaRPr>
          </a:p>
        </p:txBody>
      </p:sp>
      <p:sp>
        <p:nvSpPr>
          <p:cNvPr id="88" name="Google Shape;88;p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Early detection via machine learning techniques and  efficient data sharing </a:t>
            </a:r>
            <a:r>
              <a:rPr lang="en">
                <a:latin typeface="Times New Roman"/>
                <a:ea typeface="Times New Roman"/>
                <a:cs typeface="Times New Roman"/>
                <a:sym typeface="Times New Roman"/>
              </a:rPr>
              <a:t>with</a:t>
            </a:r>
            <a:r>
              <a:rPr lang="en">
                <a:latin typeface="Times New Roman"/>
                <a:ea typeface="Times New Roman"/>
                <a:cs typeface="Times New Roman"/>
                <a:sym typeface="Times New Roman"/>
              </a:rPr>
              <a:t> medical experts can aid in reducing maternal mortality </a:t>
            </a:r>
            <a:r>
              <a:rPr baseline="30000" lang="en">
                <a:latin typeface="Times New Roman"/>
                <a:ea typeface="Times New Roman"/>
                <a:cs typeface="Times New Roman"/>
                <a:sym typeface="Times New Roman"/>
              </a:rPr>
              <a:t>[4]</a:t>
            </a:r>
            <a:endParaRPr>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baseline="30000" lang="en">
                <a:latin typeface="Times New Roman"/>
                <a:ea typeface="Times New Roman"/>
                <a:cs typeface="Times New Roman"/>
                <a:sym typeface="Times New Roman"/>
              </a:rPr>
              <a:t> </a:t>
            </a:r>
            <a:r>
              <a:rPr lang="en">
                <a:latin typeface="Times New Roman"/>
                <a:ea typeface="Times New Roman"/>
                <a:cs typeface="Times New Roman"/>
                <a:sym typeface="Times New Roman"/>
              </a:rPr>
              <a:t>Ensemble techniques can enhance the generalizability and effectiveness of maternal health risk assessment models.</a:t>
            </a:r>
            <a:r>
              <a:rPr baseline="30000" lang="en">
                <a:latin typeface="Times New Roman"/>
                <a:ea typeface="Times New Roman"/>
                <a:cs typeface="Times New Roman"/>
                <a:sym typeface="Times New Roman"/>
              </a:rPr>
              <a:t>[5]</a:t>
            </a:r>
            <a:endParaRPr baseline="300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
                <a:highlight>
                  <a:schemeClr val="lt1"/>
                </a:highlight>
                <a:latin typeface="Times New Roman"/>
                <a:ea typeface="Times New Roman"/>
                <a:cs typeface="Times New Roman"/>
                <a:sym typeface="Times New Roman"/>
              </a:rPr>
              <a:t>Machine learning-based CDSS is nowadays a potential research area widely used to improve pregnancy outcomes in clinical practice, especially to make informed decisions.</a:t>
            </a:r>
            <a:r>
              <a:rPr baseline="30000" lang="en">
                <a:highlight>
                  <a:schemeClr val="lt1"/>
                </a:highlight>
                <a:latin typeface="Times New Roman"/>
                <a:ea typeface="Times New Roman"/>
                <a:cs typeface="Times New Roman"/>
                <a:sym typeface="Times New Roman"/>
              </a:rPr>
              <a:t>[6]</a:t>
            </a:r>
            <a:endParaRPr>
              <a:highlight>
                <a:schemeClr val="lt1"/>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baseline="30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solidFill>
                  <a:srgbClr val="E69138"/>
                </a:solidFill>
                <a:latin typeface="Times New Roman"/>
                <a:ea typeface="Times New Roman"/>
                <a:cs typeface="Times New Roman"/>
                <a:sym typeface="Times New Roman"/>
              </a:rPr>
              <a:t>How literature review influenced project:</a:t>
            </a:r>
            <a:endParaRPr sz="3000">
              <a:solidFill>
                <a:srgbClr val="E69138"/>
              </a:solidFill>
              <a:latin typeface="Times New Roman"/>
              <a:ea typeface="Times New Roman"/>
              <a:cs typeface="Times New Roman"/>
              <a:sym typeface="Times New Roman"/>
            </a:endParaRPr>
          </a:p>
        </p:txBody>
      </p:sp>
      <p:pic>
        <p:nvPicPr>
          <p:cNvPr id="94" name="Google Shape;94;p18"/>
          <p:cNvPicPr preferRelativeResize="0"/>
          <p:nvPr/>
        </p:nvPicPr>
        <p:blipFill rotWithShape="1">
          <a:blip r:embed="rId3">
            <a:alphaModFix/>
          </a:blip>
          <a:srcRect b="22697" l="20258" r="18702" t="13474"/>
          <a:stretch/>
        </p:blipFill>
        <p:spPr>
          <a:xfrm>
            <a:off x="588300" y="1605075"/>
            <a:ext cx="1295050" cy="1541201"/>
          </a:xfrm>
          <a:prstGeom prst="rect">
            <a:avLst/>
          </a:prstGeom>
          <a:noFill/>
          <a:ln>
            <a:noFill/>
          </a:ln>
        </p:spPr>
      </p:pic>
      <p:sp>
        <p:nvSpPr>
          <p:cNvPr id="95" name="Google Shape;95;p18"/>
          <p:cNvSpPr txBox="1"/>
          <p:nvPr/>
        </p:nvSpPr>
        <p:spPr>
          <a:xfrm>
            <a:off x="311700" y="3146275"/>
            <a:ext cx="238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Addressed research gaps</a:t>
            </a:r>
            <a:endParaRPr>
              <a:solidFill>
                <a:schemeClr val="dk1"/>
              </a:solidFill>
              <a:latin typeface="Times New Roman"/>
              <a:ea typeface="Times New Roman"/>
              <a:cs typeface="Times New Roman"/>
              <a:sym typeface="Times New Roman"/>
            </a:endParaRPr>
          </a:p>
        </p:txBody>
      </p:sp>
      <p:pic>
        <p:nvPicPr>
          <p:cNvPr id="96" name="Google Shape;96;p18"/>
          <p:cNvPicPr preferRelativeResize="0"/>
          <p:nvPr/>
        </p:nvPicPr>
        <p:blipFill rotWithShape="1">
          <a:blip r:embed="rId4">
            <a:alphaModFix/>
          </a:blip>
          <a:srcRect b="18803" l="8476" r="5553" t="6786"/>
          <a:stretch/>
        </p:blipFill>
        <p:spPr>
          <a:xfrm>
            <a:off x="4538550" y="1661387"/>
            <a:ext cx="1650677" cy="1428576"/>
          </a:xfrm>
          <a:prstGeom prst="rect">
            <a:avLst/>
          </a:prstGeom>
          <a:noFill/>
          <a:ln>
            <a:noFill/>
          </a:ln>
        </p:spPr>
      </p:pic>
      <p:sp>
        <p:nvSpPr>
          <p:cNvPr id="97" name="Google Shape;97;p18"/>
          <p:cNvSpPr txBox="1"/>
          <p:nvPr/>
        </p:nvSpPr>
        <p:spPr>
          <a:xfrm>
            <a:off x="4400263" y="3253975"/>
            <a:ext cx="21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Leveraged AI driven Tech</a:t>
            </a:r>
            <a:endParaRPr>
              <a:solidFill>
                <a:schemeClr val="dk1"/>
              </a:solidFill>
              <a:latin typeface="Times New Roman"/>
              <a:ea typeface="Times New Roman"/>
              <a:cs typeface="Times New Roman"/>
              <a:sym typeface="Times New Roman"/>
            </a:endParaRPr>
          </a:p>
        </p:txBody>
      </p:sp>
      <p:pic>
        <p:nvPicPr>
          <p:cNvPr id="98" name="Google Shape;98;p18"/>
          <p:cNvPicPr preferRelativeResize="0"/>
          <p:nvPr/>
        </p:nvPicPr>
        <p:blipFill rotWithShape="1">
          <a:blip r:embed="rId5">
            <a:alphaModFix/>
          </a:blip>
          <a:srcRect b="7851" l="0" r="0" t="0"/>
          <a:stretch/>
        </p:blipFill>
        <p:spPr>
          <a:xfrm>
            <a:off x="2603275" y="1705275"/>
            <a:ext cx="1395325" cy="1384700"/>
          </a:xfrm>
          <a:prstGeom prst="rect">
            <a:avLst/>
          </a:prstGeom>
          <a:noFill/>
          <a:ln>
            <a:noFill/>
          </a:ln>
        </p:spPr>
      </p:pic>
      <p:sp>
        <p:nvSpPr>
          <p:cNvPr id="99" name="Google Shape;99;p18"/>
          <p:cNvSpPr txBox="1"/>
          <p:nvPr/>
        </p:nvSpPr>
        <p:spPr>
          <a:xfrm>
            <a:off x="1883350" y="3146275"/>
            <a:ext cx="2694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Times New Roman"/>
                <a:ea typeface="Times New Roman"/>
                <a:cs typeface="Times New Roman"/>
                <a:sym typeface="Times New Roman"/>
              </a:rPr>
              <a:t>Narrowed down on </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optimal models</a:t>
            </a:r>
            <a:endParaRPr>
              <a:latin typeface="Times New Roman"/>
              <a:ea typeface="Times New Roman"/>
              <a:cs typeface="Times New Roman"/>
              <a:sym typeface="Times New Roman"/>
            </a:endParaRPr>
          </a:p>
        </p:txBody>
      </p:sp>
      <p:pic>
        <p:nvPicPr>
          <p:cNvPr id="100" name="Google Shape;100;p18"/>
          <p:cNvPicPr preferRelativeResize="0"/>
          <p:nvPr/>
        </p:nvPicPr>
        <p:blipFill rotWithShape="1">
          <a:blip r:embed="rId6">
            <a:alphaModFix/>
          </a:blip>
          <a:srcRect b="10642" l="0" r="0" t="0"/>
          <a:stretch/>
        </p:blipFill>
        <p:spPr>
          <a:xfrm>
            <a:off x="6732550" y="1634633"/>
            <a:ext cx="1650675" cy="1429643"/>
          </a:xfrm>
          <a:prstGeom prst="rect">
            <a:avLst/>
          </a:prstGeom>
          <a:noFill/>
          <a:ln>
            <a:noFill/>
          </a:ln>
        </p:spPr>
      </p:pic>
      <p:sp>
        <p:nvSpPr>
          <p:cNvPr id="101" name="Google Shape;101;p18"/>
          <p:cNvSpPr txBox="1"/>
          <p:nvPr/>
        </p:nvSpPr>
        <p:spPr>
          <a:xfrm>
            <a:off x="6627325" y="3217100"/>
            <a:ext cx="216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Addressed Explainable AI</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1335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solidFill>
                  <a:srgbClr val="E69138"/>
                </a:solidFill>
                <a:latin typeface="Times New Roman"/>
                <a:ea typeface="Times New Roman"/>
                <a:cs typeface="Times New Roman"/>
                <a:sym typeface="Times New Roman"/>
              </a:rPr>
              <a:t>Data Preprocessing:</a:t>
            </a:r>
            <a:endParaRPr sz="3000">
              <a:solidFill>
                <a:srgbClr val="E69138"/>
              </a:solidFill>
              <a:latin typeface="Times New Roman"/>
              <a:ea typeface="Times New Roman"/>
              <a:cs typeface="Times New Roman"/>
              <a:sym typeface="Times New Roman"/>
            </a:endParaRPr>
          </a:p>
        </p:txBody>
      </p:sp>
      <p:sp>
        <p:nvSpPr>
          <p:cNvPr id="107" name="Google Shape;107;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8" name="Google Shape;108;p19"/>
          <p:cNvPicPr preferRelativeResize="0"/>
          <p:nvPr/>
        </p:nvPicPr>
        <p:blipFill>
          <a:blip r:embed="rId3">
            <a:alphaModFix/>
          </a:blip>
          <a:stretch>
            <a:fillRect/>
          </a:stretch>
        </p:blipFill>
        <p:spPr>
          <a:xfrm>
            <a:off x="311700" y="915150"/>
            <a:ext cx="4108850" cy="2988076"/>
          </a:xfrm>
          <a:prstGeom prst="rect">
            <a:avLst/>
          </a:prstGeom>
          <a:noFill/>
          <a:ln>
            <a:noFill/>
          </a:ln>
        </p:spPr>
      </p:pic>
      <p:pic>
        <p:nvPicPr>
          <p:cNvPr id="109" name="Google Shape;109;p19"/>
          <p:cNvPicPr preferRelativeResize="0"/>
          <p:nvPr/>
        </p:nvPicPr>
        <p:blipFill>
          <a:blip r:embed="rId4">
            <a:alphaModFix/>
          </a:blip>
          <a:stretch>
            <a:fillRect/>
          </a:stretch>
        </p:blipFill>
        <p:spPr>
          <a:xfrm>
            <a:off x="4295375" y="1744747"/>
            <a:ext cx="3831475" cy="2686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Correlation Graph</a:t>
            </a:r>
            <a:endParaRPr sz="3000">
              <a:latin typeface="Times New Roman"/>
              <a:ea typeface="Times New Roman"/>
              <a:cs typeface="Times New Roman"/>
              <a:sym typeface="Times New Roman"/>
            </a:endParaRPr>
          </a:p>
        </p:txBody>
      </p:sp>
      <p:pic>
        <p:nvPicPr>
          <p:cNvPr id="115" name="Google Shape;115;p20"/>
          <p:cNvPicPr preferRelativeResize="0"/>
          <p:nvPr/>
        </p:nvPicPr>
        <p:blipFill>
          <a:blip r:embed="rId3">
            <a:alphaModFix/>
          </a:blip>
          <a:stretch>
            <a:fillRect/>
          </a:stretch>
        </p:blipFill>
        <p:spPr>
          <a:xfrm>
            <a:off x="2133600" y="1249625"/>
            <a:ext cx="4876800" cy="3305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12767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solidFill>
                  <a:srgbClr val="E69138"/>
                </a:solidFill>
                <a:latin typeface="Times New Roman"/>
                <a:ea typeface="Times New Roman"/>
                <a:cs typeface="Times New Roman"/>
                <a:sym typeface="Times New Roman"/>
              </a:rPr>
              <a:t>Exploratory Data Analysis</a:t>
            </a:r>
            <a:endParaRPr sz="3000">
              <a:solidFill>
                <a:srgbClr val="E69138"/>
              </a:solidFill>
              <a:latin typeface="Times New Roman"/>
              <a:ea typeface="Times New Roman"/>
              <a:cs typeface="Times New Roman"/>
              <a:sym typeface="Times New Roman"/>
            </a:endParaRPr>
          </a:p>
        </p:txBody>
      </p:sp>
      <p:pic>
        <p:nvPicPr>
          <p:cNvPr id="121" name="Google Shape;121;p21"/>
          <p:cNvPicPr preferRelativeResize="0"/>
          <p:nvPr/>
        </p:nvPicPr>
        <p:blipFill>
          <a:blip r:embed="rId3">
            <a:alphaModFix/>
          </a:blip>
          <a:stretch>
            <a:fillRect/>
          </a:stretch>
        </p:blipFill>
        <p:spPr>
          <a:xfrm>
            <a:off x="576172" y="1168288"/>
            <a:ext cx="3486650" cy="3465675"/>
          </a:xfrm>
          <a:prstGeom prst="rect">
            <a:avLst/>
          </a:prstGeom>
          <a:noFill/>
          <a:ln>
            <a:noFill/>
          </a:ln>
        </p:spPr>
      </p:pic>
      <p:pic>
        <p:nvPicPr>
          <p:cNvPr id="122" name="Google Shape;122;p21"/>
          <p:cNvPicPr preferRelativeResize="0"/>
          <p:nvPr/>
        </p:nvPicPr>
        <p:blipFill>
          <a:blip r:embed="rId4">
            <a:alphaModFix/>
          </a:blip>
          <a:stretch>
            <a:fillRect/>
          </a:stretch>
        </p:blipFill>
        <p:spPr>
          <a:xfrm>
            <a:off x="4295350" y="1168300"/>
            <a:ext cx="3535126" cy="3410925"/>
          </a:xfrm>
          <a:prstGeom prst="rect">
            <a:avLst/>
          </a:prstGeom>
          <a:noFill/>
          <a:ln>
            <a:noFill/>
          </a:ln>
        </p:spPr>
      </p:pic>
      <p:sp>
        <p:nvSpPr>
          <p:cNvPr id="123" name="Google Shape;123;p21"/>
          <p:cNvSpPr txBox="1"/>
          <p:nvPr/>
        </p:nvSpPr>
        <p:spPr>
          <a:xfrm>
            <a:off x="3091575" y="4579225"/>
            <a:ext cx="5253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Open Sans"/>
                <a:ea typeface="Open Sans"/>
                <a:cs typeface="Open Sans"/>
                <a:sym typeface="Open Sans"/>
              </a:rPr>
              <a:t>Box Cox</a:t>
            </a:r>
            <a:r>
              <a:rPr lang="en" sz="1800">
                <a:solidFill>
                  <a:schemeClr val="dk1"/>
                </a:solidFill>
                <a:latin typeface="Open Sans"/>
                <a:ea typeface="Open Sans"/>
                <a:cs typeface="Open Sans"/>
                <a:sym typeface="Open Sans"/>
              </a:rPr>
              <a:t> </a:t>
            </a:r>
            <a:r>
              <a:rPr lang="en" sz="1800">
                <a:solidFill>
                  <a:schemeClr val="dk1"/>
                </a:solidFill>
                <a:latin typeface="Open Sans"/>
                <a:ea typeface="Open Sans"/>
                <a:cs typeface="Open Sans"/>
                <a:sym typeface="Open Sans"/>
              </a:rPr>
              <a:t>Transformation</a:t>
            </a:r>
            <a:r>
              <a:rPr lang="en" sz="1800">
                <a:solidFill>
                  <a:schemeClr val="dk1"/>
                </a:solidFill>
                <a:latin typeface="Open Sans"/>
                <a:ea typeface="Open Sans"/>
                <a:cs typeface="Open Sans"/>
                <a:sym typeface="Open Sans"/>
              </a:rPr>
              <a:t> </a:t>
            </a:r>
            <a:endParaRPr sz="1800">
              <a:solidFill>
                <a:schemeClr val="dk1"/>
              </a:solidFill>
              <a:latin typeface="Open Sans"/>
              <a:ea typeface="Open Sans"/>
              <a:cs typeface="Open Sans"/>
              <a:sym typeface="Open Sans"/>
            </a:endParaRPr>
          </a:p>
        </p:txBody>
      </p:sp>
      <p:cxnSp>
        <p:nvCxnSpPr>
          <p:cNvPr id="124" name="Google Shape;124;p21"/>
          <p:cNvCxnSpPr/>
          <p:nvPr/>
        </p:nvCxnSpPr>
        <p:spPr>
          <a:xfrm>
            <a:off x="4158575" y="2061050"/>
            <a:ext cx="18300" cy="2052000"/>
          </a:xfrm>
          <a:prstGeom prst="straightConnector1">
            <a:avLst/>
          </a:prstGeom>
          <a:noFill/>
          <a:ln cap="flat" cmpd="sng" w="9525">
            <a:solidFill>
              <a:srgbClr val="E69138"/>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