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1_2590781B.xml" ContentType="application/vnd.ms-powerpoint.comments+xml"/>
  <Override PartName="/ppt/comments/modernComment_109_4964FB62.xml" ContentType="application/vnd.ms-powerpoint.comments+xml"/>
  <Override PartName="/ppt/comments/modernComment_118_3964D64B.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5" r:id="rId5"/>
    <p:sldId id="280" r:id="rId6"/>
    <p:sldId id="266" r:id="rId7"/>
    <p:sldId id="269" r:id="rId8"/>
    <p:sldId id="287" r:id="rId9"/>
    <p:sldId id="270" r:id="rId10"/>
    <p:sldId id="271" r:id="rId11"/>
    <p:sldId id="272" r:id="rId12"/>
    <p:sldId id="288" r:id="rId13"/>
    <p:sldId id="273" r:id="rId14"/>
    <p:sldId id="274" r:id="rId15"/>
    <p:sldId id="283" r:id="rId16"/>
    <p:sldId id="286" r:id="rId17"/>
    <p:sldId id="290" r:id="rId18"/>
    <p:sldId id="276" r:id="rId19"/>
    <p:sldId id="277" r:id="rId20"/>
    <p:sldId id="278" r:id="rId21"/>
    <p:sldId id="279" r:id="rId22"/>
    <p:sldId id="260" r:id="rId23"/>
    <p:sldId id="258" r:id="rId24"/>
    <p:sldId id="26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5582667-6102-27E7-ED8E-01A166EB4B6B}" name="Guest User" initials="GU" userId="Guest User"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877F53-0E35-481E-BB96-79D35A34FA0D}" v="277" dt="2023-04-21T15:57:52.035"/>
    <p1510:client id="{07F517E6-04B8-4AA8-A0C6-ECAB30A98626}" v="9" dt="2023-04-22T01:25:30.704"/>
    <p1510:client id="{09BF5986-4A8C-42A1-A7DF-E8E6800F774F}" v="1" dt="2023-04-21T22:46:17.501"/>
    <p1510:client id="{152366FE-E918-4260-8C0D-F01A085BA656}" v="146" dt="2023-04-19T12:38:14.212"/>
    <p1510:client id="{2C70CE62-7DDB-4BA9-9875-CC8055899148}" v="42" dt="2023-04-21T15:36:57.770"/>
    <p1510:client id="{2EB872C2-9CD0-4097-B1A3-614289C34AB9}" v="510" dt="2023-04-21T15:59:33.303"/>
    <p1510:client id="{3364D679-6125-4A7E-8F5D-6D8444BD1B5C}" v="54" dt="2023-04-20T00:23:35.420"/>
    <p1510:client id="{395B7EE9-745A-4757-B07D-AD3EB210B6F3}" v="386" dt="2023-04-21T12:29:00.318"/>
    <p1510:client id="{3DF362B0-682F-4B1E-9C4E-17D538D2EB20}" v="1" dt="2023-04-22T01:38:06.339"/>
    <p1510:client id="{4B08325A-4DD2-4E02-8857-8806985FA3E1}" v="78" dt="2023-04-20T01:46:22.344"/>
    <p1510:client id="{6BD9AE1C-1308-4338-A769-973B31B53AD7}" v="7" dt="2023-04-20T01:08:21.125"/>
    <p1510:client id="{72CDA72D-B7A2-48EB-AEF7-C356E3E034CE}" v="7" dt="2023-04-21T16:15:00.955"/>
    <p1510:client id="{7C9AE4F9-9E2A-41BC-924F-77948AB8FA95}" v="736" dt="2023-04-21T16:28:42.032"/>
    <p1510:client id="{7EC3B07F-386A-40B4-8509-0733989E0152}" v="1941" dt="2023-04-20T03:02:35.681"/>
    <p1510:client id="{8A038798-8CD5-4198-A60C-FB0F349045F0}" v="178" dt="2023-04-21T15:30:07.595"/>
    <p1510:client id="{AB95E8FF-077C-4E26-964A-4BA7BB141386}" v="74" dt="2023-04-20T03:00:13.653"/>
    <p1510:client id="{ACB7307D-BED4-49FF-9862-4F13653B7E35}" v="94" dt="2023-04-19T01:42:42.871"/>
    <p1510:client id="{B2345E4F-8809-4D26-A4A0-A4CC752CDD70}" v="625" dt="2023-04-20T03:04:40.041"/>
    <p1510:client id="{B7190E03-B81A-4719-9FE9-6C91388D1FAE}" v="70" dt="2023-04-22T01:05:51.051"/>
    <p1510:client id="{D84F3EE8-F18F-4E91-8E72-DA466F4F184F}" v="117" dt="2023-04-20T00:00:56.701"/>
    <p1510:client id="{DF1E5BE0-0631-48BF-BF6D-E1889D67B16A}" v="150" dt="2023-04-21T02:56:25.648"/>
    <p1510:client id="{ED34B221-26CB-4B63-9024-E82270466474}" v="76" dt="2023-04-20T13:15:09.2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comments/modernComment_101_2590781B.xml><?xml version="1.0" encoding="utf-8"?>
<p188:cmLst xmlns:a="http://schemas.openxmlformats.org/drawingml/2006/main" xmlns:r="http://schemas.openxmlformats.org/officeDocument/2006/relationships" xmlns:p188="http://schemas.microsoft.com/office/powerpoint/2018/8/main">
  <p188:cm id="{E16B29BB-0232-4A35-97FB-1F94F6F3196A}" authorId="{95582667-6102-27E7-ED8E-01A166EB4B6B}" status="resolved" created="2023-04-21T12:13:16.559" complete="100000">
    <ac:txMkLst xmlns:ac="http://schemas.microsoft.com/office/drawing/2013/main/command">
      <pc:docMk xmlns:pc="http://schemas.microsoft.com/office/powerpoint/2013/main/command"/>
      <pc:sldMk xmlns:pc="http://schemas.microsoft.com/office/powerpoint/2013/main/command" cId="630224923" sldId="257"/>
      <ac:spMk id="3" creationId="{CDC0040A-70E6-5149-C188-5214ADB6350E}"/>
      <ac:txMk cp="391" len="13">
        <ac:context len="535" hash="2084308777"/>
      </ac:txMk>
    </ac:txMkLst>
    <p188:pos x="4963297" y="3267675"/>
    <p188:txBody>
      <a:bodyPr/>
      <a:lstStyle/>
      <a:p>
        <a:r>
          <a:rPr lang="en-US"/>
          <a:t>target access to what?</a:t>
        </a:r>
      </a:p>
    </p188:txBody>
  </p188:cm>
</p188:cmLst>
</file>

<file path=ppt/comments/modernComment_109_4964FB62.xml><?xml version="1.0" encoding="utf-8"?>
<p188:cmLst xmlns:a="http://schemas.openxmlformats.org/drawingml/2006/main" xmlns:r="http://schemas.openxmlformats.org/officeDocument/2006/relationships" xmlns:p188="http://schemas.microsoft.com/office/powerpoint/2018/8/main">
  <p188:cm id="{A6B9A1C4-B567-420B-97B6-C81719FB4976}" authorId="{95582667-6102-27E7-ED8E-01A166EB4B6B}" status="resolved" created="2023-04-21T12:18:15.270" complete="100000">
    <ac:txMkLst xmlns:ac="http://schemas.microsoft.com/office/drawing/2013/main/command">
      <pc:docMk xmlns:pc="http://schemas.microsoft.com/office/powerpoint/2013/main/command"/>
      <pc:sldMk xmlns:pc="http://schemas.microsoft.com/office/powerpoint/2013/main/command" cId="1231354722" sldId="265"/>
      <ac:spMk id="14" creationId="{CDC0040A-70E6-5149-C188-5214ADB6350E}"/>
      <ac:txMk cp="258">
        <ac:context len="417" hash="1999938738"/>
      </ac:txMk>
    </ac:txMkLst>
    <p188:pos x="3610918" y="2512540"/>
    <p188:replyLst>
      <p188:reply id="{C11C8FA3-ED15-4608-B5B1-5B23CFE5C4F8}" authorId="{95582667-6102-27E7-ED8E-01A166EB4B6B}" created="2023-04-21T13:07:02.256">
        <p188:txBody>
          <a:bodyPr/>
          <a:lstStyle/>
          <a:p>
            <a:r>
              <a:rPr lang="en-US"/>
              <a:t>sure</a:t>
            </a:r>
          </a:p>
        </p188:txBody>
      </p188:reply>
      <p188:reply id="{B646EA0E-3E3C-4F6A-99CE-658DDB726EDD}" authorId="{95582667-6102-27E7-ED8E-01A166EB4B6B}" created="2023-04-21T13:09:04.087">
        <p188:txBody>
          <a:bodyPr/>
          <a:lstStyle/>
          <a:p>
            <a:r>
              <a:rPr lang="en-US"/>
              <a:t>so the literature suggests that if combined it yields better outcomes. can we speak on it from the angle that we were not able to combine due to time constraints but it is a recommendation for better accuracy in the future? Just a thought</a:t>
            </a:r>
          </a:p>
        </p188:txBody>
      </p188:reply>
      <p188:reply id="{F4949657-17A9-468B-A851-E5A53FAB478C}" authorId="{95582667-6102-27E7-ED8E-01A166EB4B6B}" created="2023-04-21T13:50:01.236">
        <p188:txBody>
          <a:bodyPr/>
          <a:lstStyle/>
          <a:p>
            <a:r>
              <a:rPr lang="en-US"/>
              <a:t>Yes, we can in other to improve accuracy. But I think that will be better suited for the recommendations slide? </a:t>
            </a:r>
          </a:p>
        </p188:txBody>
      </p188:reply>
      <p188:reply id="{0F3728DB-79BD-406A-883A-5009235DD12D}" authorId="{95582667-6102-27E7-ED8E-01A166EB4B6B}" created="2023-04-21T14:08:17.647">
        <p188:txBody>
          <a:bodyPr/>
          <a:lstStyle/>
          <a:p>
            <a:r>
              <a:rPr lang="en-US"/>
              <a:t>sure. thank you</a:t>
            </a:r>
          </a:p>
        </p188:txBody>
      </p188:reply>
    </p188:replyLst>
    <p188:txBody>
      <a:bodyPr/>
      <a:lstStyle/>
      <a:p>
        <a:r>
          <a:rPr lang="en-US"/>
          <a:t>Should we remove this? We dd=idn't combine the models.</a:t>
        </a:r>
      </a:p>
    </p188:txBody>
  </p188:cm>
</p188:cmLst>
</file>

<file path=ppt/comments/modernComment_118_3964D64B.xml><?xml version="1.0" encoding="utf-8"?>
<p188:cmLst xmlns:a="http://schemas.openxmlformats.org/drawingml/2006/main" xmlns:r="http://schemas.openxmlformats.org/officeDocument/2006/relationships" xmlns:p188="http://schemas.microsoft.com/office/powerpoint/2018/8/main">
  <p188:cm id="{75A98E8D-1C45-4643-A2E1-5F8D6BCEA1F9}" authorId="{95582667-6102-27E7-ED8E-01A166EB4B6B}" status="resolved" created="2023-04-21T12:20:07.382" complete="100000">
    <ac:txMkLst xmlns:ac="http://schemas.microsoft.com/office/drawing/2013/main/command">
      <pc:docMk xmlns:pc="http://schemas.microsoft.com/office/powerpoint/2013/main/command"/>
      <pc:sldMk xmlns:pc="http://schemas.microsoft.com/office/powerpoint/2013/main/command" cId="962909771" sldId="280"/>
      <ac:spMk id="14" creationId="{CDC0040A-70E6-5149-C188-5214ADB6350E}"/>
      <ac:txMk cp="335" len="18">
        <ac:context len="572" hash="2659068403"/>
      </ac:txMk>
    </ac:txMkLst>
    <p188:pos x="7880864" y="2581189"/>
    <p188:replyLst>
      <p188:reply id="{3417B269-7B54-4E51-A4E4-C8F7E87717C4}" authorId="{95582667-6102-27E7-ED8E-01A166EB4B6B}" created="2023-04-21T13:04:16.206">
        <p188:txBody>
          <a:bodyPr/>
          <a:lstStyle/>
          <a:p>
            <a:r>
              <a:rPr lang="en-US"/>
              <a:t>this is a statement referenced from one of the papers. It speaks to the value of using ML for CVD prediction.
Should the wording be different maybe?</a:t>
            </a:r>
          </a:p>
        </p188:txBody>
      </p188:reply>
      <p188:reply id="{E7A158B1-7C4F-403E-AE03-FAA1F37D6EC2}" authorId="{95582667-6102-27E7-ED8E-01A166EB4B6B}" created="2023-04-21T14:24:19.795">
        <p188:txBody>
          <a:bodyPr/>
          <a:lstStyle/>
          <a:p>
            <a:r>
              <a:rPr lang="en-US"/>
              <a:t>I understand now and have reworded. Thank you</a:t>
            </a:r>
          </a:p>
        </p188:txBody>
      </p188:reply>
    </p188:replyLst>
    <p188:txBody>
      <a:bodyPr/>
      <a:lstStyle/>
      <a:p>
        <a:r>
          <a:rPr lang="en-US"/>
          <a:t>I don't understand this part</a:t>
        </a:r>
      </a:p>
    </p188:txBody>
  </p188:cm>
</p188:cmLst>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2" Type="http://schemas.openxmlformats.org/officeDocument/2006/relationships/image" Target="../media/image39.svg"/><Relationship Id="rId1" Type="http://schemas.openxmlformats.org/officeDocument/2006/relationships/image" Target="../media/image38.png"/></Relationships>
</file>

<file path=ppt/diagrams/_rels/data4.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2" Type="http://schemas.openxmlformats.org/officeDocument/2006/relationships/image" Target="../media/image39.svg"/><Relationship Id="rId1" Type="http://schemas.openxmlformats.org/officeDocument/2006/relationships/image" Target="../media/image38.png"/></Relationships>
</file>

<file path=ppt/diagrams/_rels/drawing4.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0F3FE9-D2DC-4247-9EAD-71DFC84B5CBE}"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F3359DB-AC67-4F65-8545-7621FF049FE2}">
      <dgm:prSet/>
      <dgm:spPr/>
      <dgm:t>
        <a:bodyPr/>
        <a:lstStyle/>
        <a:p>
          <a:pPr rtl="0">
            <a:lnSpc>
              <a:spcPct val="100000"/>
            </a:lnSpc>
            <a:defRPr cap="all"/>
          </a:pPr>
          <a:r>
            <a:rPr lang="en-US"/>
            <a:t>I</a:t>
          </a:r>
          <a:r>
            <a:rPr lang="en-US" b="0" i="0"/>
            <a:t>nformed the selection of </a:t>
          </a:r>
          <a:r>
            <a:rPr lang="en-US" b="0" i="0">
              <a:latin typeface="Calibri Light" panose="020F0302020204030204"/>
            </a:rPr>
            <a:t>models used</a:t>
          </a:r>
          <a:r>
            <a:rPr lang="en-US" b="0" i="0"/>
            <a:t> </a:t>
          </a:r>
          <a:endParaRPr lang="en-US"/>
        </a:p>
      </dgm:t>
    </dgm:pt>
    <dgm:pt modelId="{0D852630-9BB5-4432-9521-9CF06E87D729}" type="parTrans" cxnId="{60776B4F-0563-4EA6-ABAC-CA841D9E8427}">
      <dgm:prSet/>
      <dgm:spPr/>
      <dgm:t>
        <a:bodyPr/>
        <a:lstStyle/>
        <a:p>
          <a:endParaRPr lang="en-US"/>
        </a:p>
      </dgm:t>
    </dgm:pt>
    <dgm:pt modelId="{869A6C2D-CAB3-4521-80F3-3AC2D79443C7}" type="sibTrans" cxnId="{60776B4F-0563-4EA6-ABAC-CA841D9E8427}">
      <dgm:prSet/>
      <dgm:spPr/>
      <dgm:t>
        <a:bodyPr/>
        <a:lstStyle/>
        <a:p>
          <a:endParaRPr lang="en-US"/>
        </a:p>
      </dgm:t>
    </dgm:pt>
    <dgm:pt modelId="{0F8D35C7-B2A9-4151-BE5D-28BDA3F82E29}">
      <dgm:prSet/>
      <dgm:spPr/>
      <dgm:t>
        <a:bodyPr/>
        <a:lstStyle/>
        <a:p>
          <a:pPr>
            <a:lnSpc>
              <a:spcPct val="100000"/>
            </a:lnSpc>
            <a:defRPr cap="all"/>
          </a:pPr>
          <a:r>
            <a:rPr lang="en-US"/>
            <a:t>J</a:t>
          </a:r>
          <a:r>
            <a:rPr lang="en-US" b="0" i="0"/>
            <a:t>ustified the selection of our project problem </a:t>
          </a:r>
          <a:endParaRPr lang="en-US"/>
        </a:p>
      </dgm:t>
    </dgm:pt>
    <dgm:pt modelId="{FF09D2FB-6852-4747-87D4-C47AD5E1F4F7}" type="parTrans" cxnId="{10A2975F-DFDE-46EA-858F-6EDC907954DC}">
      <dgm:prSet/>
      <dgm:spPr/>
      <dgm:t>
        <a:bodyPr/>
        <a:lstStyle/>
        <a:p>
          <a:endParaRPr lang="en-US"/>
        </a:p>
      </dgm:t>
    </dgm:pt>
    <dgm:pt modelId="{88B03B20-4DAF-46FA-A7A3-F7715AD30885}" type="sibTrans" cxnId="{10A2975F-DFDE-46EA-858F-6EDC907954DC}">
      <dgm:prSet/>
      <dgm:spPr/>
      <dgm:t>
        <a:bodyPr/>
        <a:lstStyle/>
        <a:p>
          <a:endParaRPr lang="en-US"/>
        </a:p>
      </dgm:t>
    </dgm:pt>
    <dgm:pt modelId="{3A1B593E-8C8B-47B7-B21E-57F27B6787CD}">
      <dgm:prSet/>
      <dgm:spPr/>
      <dgm:t>
        <a:bodyPr/>
        <a:lstStyle/>
        <a:p>
          <a:pPr>
            <a:lnSpc>
              <a:spcPct val="100000"/>
            </a:lnSpc>
            <a:defRPr cap="all"/>
          </a:pPr>
          <a:r>
            <a:rPr lang="en-US"/>
            <a:t>I</a:t>
          </a:r>
          <a:r>
            <a:rPr lang="en-US" b="0" i="0"/>
            <a:t>nformed the need for CVD risk identification in younger populations.</a:t>
          </a:r>
          <a:r>
            <a:rPr lang="en-US" b="0" i="0">
              <a:latin typeface="Calibri Light" panose="020F0302020204030204"/>
            </a:rPr>
            <a:t> </a:t>
          </a:r>
          <a:endParaRPr lang="en-US"/>
        </a:p>
      </dgm:t>
    </dgm:pt>
    <dgm:pt modelId="{A82112B8-A20C-4204-8002-16C1A511A9D7}" type="parTrans" cxnId="{A459BA29-A79D-442D-B113-790ED557633A}">
      <dgm:prSet/>
      <dgm:spPr/>
      <dgm:t>
        <a:bodyPr/>
        <a:lstStyle/>
        <a:p>
          <a:endParaRPr lang="en-US"/>
        </a:p>
      </dgm:t>
    </dgm:pt>
    <dgm:pt modelId="{1A9B41F5-A562-4FBB-9EBD-F882576ED10E}" type="sibTrans" cxnId="{A459BA29-A79D-442D-B113-790ED557633A}">
      <dgm:prSet/>
      <dgm:spPr/>
      <dgm:t>
        <a:bodyPr/>
        <a:lstStyle/>
        <a:p>
          <a:endParaRPr lang="en-US"/>
        </a:p>
      </dgm:t>
    </dgm:pt>
    <dgm:pt modelId="{08C036D5-5D90-4B69-AF66-6C6FCBDA2685}">
      <dgm:prSet/>
      <dgm:spPr/>
      <dgm:t>
        <a:bodyPr/>
        <a:lstStyle/>
        <a:p>
          <a:pPr>
            <a:lnSpc>
              <a:spcPct val="100000"/>
            </a:lnSpc>
            <a:defRPr cap="all"/>
          </a:pPr>
          <a:r>
            <a:rPr lang="en-US"/>
            <a:t>N</a:t>
          </a:r>
          <a:r>
            <a:rPr lang="en-US" b="0" i="0"/>
            <a:t>arrowed down on the optimal  models as results were consistent with some of the works referred to in the project</a:t>
          </a:r>
          <a:endParaRPr lang="en-US"/>
        </a:p>
      </dgm:t>
    </dgm:pt>
    <dgm:pt modelId="{ECF5A3E6-6066-4F12-A201-A5B3806CB121}" type="parTrans" cxnId="{A94B992F-E3C8-437F-A14B-38AB4ED08236}">
      <dgm:prSet/>
      <dgm:spPr/>
      <dgm:t>
        <a:bodyPr/>
        <a:lstStyle/>
        <a:p>
          <a:endParaRPr lang="en-US"/>
        </a:p>
      </dgm:t>
    </dgm:pt>
    <dgm:pt modelId="{E19EB553-38F2-420D-991D-29740E803580}" type="sibTrans" cxnId="{A94B992F-E3C8-437F-A14B-38AB4ED08236}">
      <dgm:prSet/>
      <dgm:spPr/>
      <dgm:t>
        <a:bodyPr/>
        <a:lstStyle/>
        <a:p>
          <a:endParaRPr lang="en-US"/>
        </a:p>
      </dgm:t>
    </dgm:pt>
    <dgm:pt modelId="{8C63E62E-8B08-453F-9EE1-FBA00C4D9427}" type="pres">
      <dgm:prSet presAssocID="{F50F3FE9-D2DC-4247-9EAD-71DFC84B5CBE}" presName="root" presStyleCnt="0">
        <dgm:presLayoutVars>
          <dgm:dir/>
          <dgm:resizeHandles val="exact"/>
        </dgm:presLayoutVars>
      </dgm:prSet>
      <dgm:spPr/>
    </dgm:pt>
    <dgm:pt modelId="{8A39B2B9-B318-4C4D-917D-3686E8453662}" type="pres">
      <dgm:prSet presAssocID="{4F3359DB-AC67-4F65-8545-7621FF049FE2}" presName="compNode" presStyleCnt="0"/>
      <dgm:spPr/>
    </dgm:pt>
    <dgm:pt modelId="{5500A917-957E-4B5C-AAE7-DEA7EAA86016}" type="pres">
      <dgm:prSet presAssocID="{4F3359DB-AC67-4F65-8545-7621FF049FE2}" presName="iconBgRect" presStyleLbl="bgShp" presStyleIdx="0" presStyleCnt="4"/>
      <dgm:spPr>
        <a:prstGeom prst="round2DiagRect">
          <a:avLst>
            <a:gd name="adj1" fmla="val 29727"/>
            <a:gd name="adj2" fmla="val 0"/>
          </a:avLst>
        </a:prstGeom>
      </dgm:spPr>
    </dgm:pt>
    <dgm:pt modelId="{D086FAA8-1D48-46C4-8BFE-AC81EE4B46DF}" type="pres">
      <dgm:prSet presAssocID="{4F3359DB-AC67-4F65-8545-7621FF049FE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0AA780BD-DF01-43B1-AD66-FF82C6F65A62}" type="pres">
      <dgm:prSet presAssocID="{4F3359DB-AC67-4F65-8545-7621FF049FE2}" presName="spaceRect" presStyleCnt="0"/>
      <dgm:spPr/>
    </dgm:pt>
    <dgm:pt modelId="{602BAF24-58CD-4AE5-9F17-9F77E0756B68}" type="pres">
      <dgm:prSet presAssocID="{4F3359DB-AC67-4F65-8545-7621FF049FE2}" presName="textRect" presStyleLbl="revTx" presStyleIdx="0" presStyleCnt="4">
        <dgm:presLayoutVars>
          <dgm:chMax val="1"/>
          <dgm:chPref val="1"/>
        </dgm:presLayoutVars>
      </dgm:prSet>
      <dgm:spPr/>
    </dgm:pt>
    <dgm:pt modelId="{80C9D8DA-B9C0-4A1A-B146-B20572A30D74}" type="pres">
      <dgm:prSet presAssocID="{869A6C2D-CAB3-4521-80F3-3AC2D79443C7}" presName="sibTrans" presStyleCnt="0"/>
      <dgm:spPr/>
    </dgm:pt>
    <dgm:pt modelId="{637B29F2-8E5F-4422-8DD8-1C95A7F62A50}" type="pres">
      <dgm:prSet presAssocID="{0F8D35C7-B2A9-4151-BE5D-28BDA3F82E29}" presName="compNode" presStyleCnt="0"/>
      <dgm:spPr/>
    </dgm:pt>
    <dgm:pt modelId="{D0966A6D-CFBC-4E00-B7FB-166DC8C998DC}" type="pres">
      <dgm:prSet presAssocID="{0F8D35C7-B2A9-4151-BE5D-28BDA3F82E29}" presName="iconBgRect" presStyleLbl="bgShp" presStyleIdx="1" presStyleCnt="4"/>
      <dgm:spPr>
        <a:prstGeom prst="round2DiagRect">
          <a:avLst>
            <a:gd name="adj1" fmla="val 29727"/>
            <a:gd name="adj2" fmla="val 0"/>
          </a:avLst>
        </a:prstGeom>
      </dgm:spPr>
    </dgm:pt>
    <dgm:pt modelId="{32AA2B92-9E4A-4D35-9BFF-D85219B38286}" type="pres">
      <dgm:prSet presAssocID="{0F8D35C7-B2A9-4151-BE5D-28BDA3F82E2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396C3B29-D994-443B-82A2-AB72A6CB0217}" type="pres">
      <dgm:prSet presAssocID="{0F8D35C7-B2A9-4151-BE5D-28BDA3F82E29}" presName="spaceRect" presStyleCnt="0"/>
      <dgm:spPr/>
    </dgm:pt>
    <dgm:pt modelId="{17A88A1E-BACA-4DDA-B9BF-49990B4B3C9A}" type="pres">
      <dgm:prSet presAssocID="{0F8D35C7-B2A9-4151-BE5D-28BDA3F82E29}" presName="textRect" presStyleLbl="revTx" presStyleIdx="1" presStyleCnt="4">
        <dgm:presLayoutVars>
          <dgm:chMax val="1"/>
          <dgm:chPref val="1"/>
        </dgm:presLayoutVars>
      </dgm:prSet>
      <dgm:spPr/>
    </dgm:pt>
    <dgm:pt modelId="{1BED4461-5A50-4F2F-91E8-37513933321D}" type="pres">
      <dgm:prSet presAssocID="{88B03B20-4DAF-46FA-A7A3-F7715AD30885}" presName="sibTrans" presStyleCnt="0"/>
      <dgm:spPr/>
    </dgm:pt>
    <dgm:pt modelId="{3CAAA16A-23FE-423C-9A5A-FEC62CA772F6}" type="pres">
      <dgm:prSet presAssocID="{3A1B593E-8C8B-47B7-B21E-57F27B6787CD}" presName="compNode" presStyleCnt="0"/>
      <dgm:spPr/>
    </dgm:pt>
    <dgm:pt modelId="{22FE9741-2592-41F3-AAE9-BE0DC5122BF4}" type="pres">
      <dgm:prSet presAssocID="{3A1B593E-8C8B-47B7-B21E-57F27B6787CD}" presName="iconBgRect" presStyleLbl="bgShp" presStyleIdx="2" presStyleCnt="4"/>
      <dgm:spPr>
        <a:prstGeom prst="round2DiagRect">
          <a:avLst>
            <a:gd name="adj1" fmla="val 29727"/>
            <a:gd name="adj2" fmla="val 0"/>
          </a:avLst>
        </a:prstGeom>
      </dgm:spPr>
    </dgm:pt>
    <dgm:pt modelId="{3809DB2F-22DA-4C35-B172-84FAAB8D0895}" type="pres">
      <dgm:prSet presAssocID="{3A1B593E-8C8B-47B7-B21E-57F27B6787C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erson with Cane"/>
        </a:ext>
      </dgm:extLst>
    </dgm:pt>
    <dgm:pt modelId="{64E2C0F4-6AF2-4A86-AA7B-F7B697C1623C}" type="pres">
      <dgm:prSet presAssocID="{3A1B593E-8C8B-47B7-B21E-57F27B6787CD}" presName="spaceRect" presStyleCnt="0"/>
      <dgm:spPr/>
    </dgm:pt>
    <dgm:pt modelId="{A41E831E-FECB-413A-BE58-C52D1D07CBFC}" type="pres">
      <dgm:prSet presAssocID="{3A1B593E-8C8B-47B7-B21E-57F27B6787CD}" presName="textRect" presStyleLbl="revTx" presStyleIdx="2" presStyleCnt="4">
        <dgm:presLayoutVars>
          <dgm:chMax val="1"/>
          <dgm:chPref val="1"/>
        </dgm:presLayoutVars>
      </dgm:prSet>
      <dgm:spPr/>
    </dgm:pt>
    <dgm:pt modelId="{F8017BA2-A590-4F95-999A-A2B228757448}" type="pres">
      <dgm:prSet presAssocID="{1A9B41F5-A562-4FBB-9EBD-F882576ED10E}" presName="sibTrans" presStyleCnt="0"/>
      <dgm:spPr/>
    </dgm:pt>
    <dgm:pt modelId="{DACE3C9D-B7BC-4E99-97BA-394B24F9B697}" type="pres">
      <dgm:prSet presAssocID="{08C036D5-5D90-4B69-AF66-6C6FCBDA2685}" presName="compNode" presStyleCnt="0"/>
      <dgm:spPr/>
    </dgm:pt>
    <dgm:pt modelId="{337CAE99-5EAF-49D4-B482-BB1612DB7731}" type="pres">
      <dgm:prSet presAssocID="{08C036D5-5D90-4B69-AF66-6C6FCBDA2685}" presName="iconBgRect" presStyleLbl="bgShp" presStyleIdx="3" presStyleCnt="4"/>
      <dgm:spPr>
        <a:prstGeom prst="round2DiagRect">
          <a:avLst>
            <a:gd name="adj1" fmla="val 29727"/>
            <a:gd name="adj2" fmla="val 0"/>
          </a:avLst>
        </a:prstGeom>
      </dgm:spPr>
    </dgm:pt>
    <dgm:pt modelId="{856E034A-35C8-4B54-8411-47DDD787D5BD}" type="pres">
      <dgm:prSet presAssocID="{08C036D5-5D90-4B69-AF66-6C6FCBDA268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esentation with Checklist"/>
        </a:ext>
      </dgm:extLst>
    </dgm:pt>
    <dgm:pt modelId="{C2EADD0F-4196-468C-BFBF-1D914F86EB8F}" type="pres">
      <dgm:prSet presAssocID="{08C036D5-5D90-4B69-AF66-6C6FCBDA2685}" presName="spaceRect" presStyleCnt="0"/>
      <dgm:spPr/>
    </dgm:pt>
    <dgm:pt modelId="{B2226499-AE85-4B85-8C20-A6675B45A75A}" type="pres">
      <dgm:prSet presAssocID="{08C036D5-5D90-4B69-AF66-6C6FCBDA2685}" presName="textRect" presStyleLbl="revTx" presStyleIdx="3" presStyleCnt="4">
        <dgm:presLayoutVars>
          <dgm:chMax val="1"/>
          <dgm:chPref val="1"/>
        </dgm:presLayoutVars>
      </dgm:prSet>
      <dgm:spPr/>
    </dgm:pt>
  </dgm:ptLst>
  <dgm:cxnLst>
    <dgm:cxn modelId="{A459BA29-A79D-442D-B113-790ED557633A}" srcId="{F50F3FE9-D2DC-4247-9EAD-71DFC84B5CBE}" destId="{3A1B593E-8C8B-47B7-B21E-57F27B6787CD}" srcOrd="2" destOrd="0" parTransId="{A82112B8-A20C-4204-8002-16C1A511A9D7}" sibTransId="{1A9B41F5-A562-4FBB-9EBD-F882576ED10E}"/>
    <dgm:cxn modelId="{A94B992F-E3C8-437F-A14B-38AB4ED08236}" srcId="{F50F3FE9-D2DC-4247-9EAD-71DFC84B5CBE}" destId="{08C036D5-5D90-4B69-AF66-6C6FCBDA2685}" srcOrd="3" destOrd="0" parTransId="{ECF5A3E6-6066-4F12-A201-A5B3806CB121}" sibTransId="{E19EB553-38F2-420D-991D-29740E803580}"/>
    <dgm:cxn modelId="{10A2975F-DFDE-46EA-858F-6EDC907954DC}" srcId="{F50F3FE9-D2DC-4247-9EAD-71DFC84B5CBE}" destId="{0F8D35C7-B2A9-4151-BE5D-28BDA3F82E29}" srcOrd="1" destOrd="0" parTransId="{FF09D2FB-6852-4747-87D4-C47AD5E1F4F7}" sibTransId="{88B03B20-4DAF-46FA-A7A3-F7715AD30885}"/>
    <dgm:cxn modelId="{F8462D60-1969-4215-9FC1-C699AB5571B5}" type="presOf" srcId="{F50F3FE9-D2DC-4247-9EAD-71DFC84B5CBE}" destId="{8C63E62E-8B08-453F-9EE1-FBA00C4D9427}" srcOrd="0" destOrd="0" presId="urn:microsoft.com/office/officeart/2018/5/layout/IconLeafLabelList"/>
    <dgm:cxn modelId="{BBB2C844-E6CE-455B-ABCF-ED735BC4C801}" type="presOf" srcId="{3A1B593E-8C8B-47B7-B21E-57F27B6787CD}" destId="{A41E831E-FECB-413A-BE58-C52D1D07CBFC}" srcOrd="0" destOrd="0" presId="urn:microsoft.com/office/officeart/2018/5/layout/IconLeafLabelList"/>
    <dgm:cxn modelId="{60776B4F-0563-4EA6-ABAC-CA841D9E8427}" srcId="{F50F3FE9-D2DC-4247-9EAD-71DFC84B5CBE}" destId="{4F3359DB-AC67-4F65-8545-7621FF049FE2}" srcOrd="0" destOrd="0" parTransId="{0D852630-9BB5-4432-9521-9CF06E87D729}" sibTransId="{869A6C2D-CAB3-4521-80F3-3AC2D79443C7}"/>
    <dgm:cxn modelId="{9B19E055-189F-464D-8DCB-2784C30A1533}" type="presOf" srcId="{4F3359DB-AC67-4F65-8545-7621FF049FE2}" destId="{602BAF24-58CD-4AE5-9F17-9F77E0756B68}" srcOrd="0" destOrd="0" presId="urn:microsoft.com/office/officeart/2018/5/layout/IconLeafLabelList"/>
    <dgm:cxn modelId="{D461ADAD-CB80-49AB-9883-11413A809AEB}" type="presOf" srcId="{08C036D5-5D90-4B69-AF66-6C6FCBDA2685}" destId="{B2226499-AE85-4B85-8C20-A6675B45A75A}" srcOrd="0" destOrd="0" presId="urn:microsoft.com/office/officeart/2018/5/layout/IconLeafLabelList"/>
    <dgm:cxn modelId="{374E7ED0-45A0-4D35-AD49-93B325DB04F8}" type="presOf" srcId="{0F8D35C7-B2A9-4151-BE5D-28BDA3F82E29}" destId="{17A88A1E-BACA-4DDA-B9BF-49990B4B3C9A}" srcOrd="0" destOrd="0" presId="urn:microsoft.com/office/officeart/2018/5/layout/IconLeafLabelList"/>
    <dgm:cxn modelId="{82A2B890-A883-4EF8-A98D-91BEC71A1A63}" type="presParOf" srcId="{8C63E62E-8B08-453F-9EE1-FBA00C4D9427}" destId="{8A39B2B9-B318-4C4D-917D-3686E8453662}" srcOrd="0" destOrd="0" presId="urn:microsoft.com/office/officeart/2018/5/layout/IconLeafLabelList"/>
    <dgm:cxn modelId="{8325443D-0190-4D83-B743-3EEDF20151A6}" type="presParOf" srcId="{8A39B2B9-B318-4C4D-917D-3686E8453662}" destId="{5500A917-957E-4B5C-AAE7-DEA7EAA86016}" srcOrd="0" destOrd="0" presId="urn:microsoft.com/office/officeart/2018/5/layout/IconLeafLabelList"/>
    <dgm:cxn modelId="{53F3B8CD-0248-4220-8511-32505F06CF50}" type="presParOf" srcId="{8A39B2B9-B318-4C4D-917D-3686E8453662}" destId="{D086FAA8-1D48-46C4-8BFE-AC81EE4B46DF}" srcOrd="1" destOrd="0" presId="urn:microsoft.com/office/officeart/2018/5/layout/IconLeafLabelList"/>
    <dgm:cxn modelId="{FBBA279E-AF4A-40B9-AEDD-2EBF723C302F}" type="presParOf" srcId="{8A39B2B9-B318-4C4D-917D-3686E8453662}" destId="{0AA780BD-DF01-43B1-AD66-FF82C6F65A62}" srcOrd="2" destOrd="0" presId="urn:microsoft.com/office/officeart/2018/5/layout/IconLeafLabelList"/>
    <dgm:cxn modelId="{50AB5026-AF4E-45CF-BC93-E4033E8B88AF}" type="presParOf" srcId="{8A39B2B9-B318-4C4D-917D-3686E8453662}" destId="{602BAF24-58CD-4AE5-9F17-9F77E0756B68}" srcOrd="3" destOrd="0" presId="urn:microsoft.com/office/officeart/2018/5/layout/IconLeafLabelList"/>
    <dgm:cxn modelId="{DE841E22-1D87-4631-B0A5-F0E6890F1ED1}" type="presParOf" srcId="{8C63E62E-8B08-453F-9EE1-FBA00C4D9427}" destId="{80C9D8DA-B9C0-4A1A-B146-B20572A30D74}" srcOrd="1" destOrd="0" presId="urn:microsoft.com/office/officeart/2018/5/layout/IconLeafLabelList"/>
    <dgm:cxn modelId="{364CC2B2-D41E-48D6-B580-A1FE0AC35520}" type="presParOf" srcId="{8C63E62E-8B08-453F-9EE1-FBA00C4D9427}" destId="{637B29F2-8E5F-4422-8DD8-1C95A7F62A50}" srcOrd="2" destOrd="0" presId="urn:microsoft.com/office/officeart/2018/5/layout/IconLeafLabelList"/>
    <dgm:cxn modelId="{B57EC93A-1C4F-4503-805A-6E133CAE0437}" type="presParOf" srcId="{637B29F2-8E5F-4422-8DD8-1C95A7F62A50}" destId="{D0966A6D-CFBC-4E00-B7FB-166DC8C998DC}" srcOrd="0" destOrd="0" presId="urn:microsoft.com/office/officeart/2018/5/layout/IconLeafLabelList"/>
    <dgm:cxn modelId="{E162BE44-582A-4D60-87D1-AAF687887679}" type="presParOf" srcId="{637B29F2-8E5F-4422-8DD8-1C95A7F62A50}" destId="{32AA2B92-9E4A-4D35-9BFF-D85219B38286}" srcOrd="1" destOrd="0" presId="urn:microsoft.com/office/officeart/2018/5/layout/IconLeafLabelList"/>
    <dgm:cxn modelId="{264D9969-F9F0-438A-8AFD-27026FB41396}" type="presParOf" srcId="{637B29F2-8E5F-4422-8DD8-1C95A7F62A50}" destId="{396C3B29-D994-443B-82A2-AB72A6CB0217}" srcOrd="2" destOrd="0" presId="urn:microsoft.com/office/officeart/2018/5/layout/IconLeafLabelList"/>
    <dgm:cxn modelId="{E96F0A41-CA33-4AAB-9657-CE44D9E8A1F5}" type="presParOf" srcId="{637B29F2-8E5F-4422-8DD8-1C95A7F62A50}" destId="{17A88A1E-BACA-4DDA-B9BF-49990B4B3C9A}" srcOrd="3" destOrd="0" presId="urn:microsoft.com/office/officeart/2018/5/layout/IconLeafLabelList"/>
    <dgm:cxn modelId="{6F2773BD-5C16-4ABE-8D37-CD2D5CC41373}" type="presParOf" srcId="{8C63E62E-8B08-453F-9EE1-FBA00C4D9427}" destId="{1BED4461-5A50-4F2F-91E8-37513933321D}" srcOrd="3" destOrd="0" presId="urn:microsoft.com/office/officeart/2018/5/layout/IconLeafLabelList"/>
    <dgm:cxn modelId="{87F48745-3C7D-478A-832D-70F9C9FBF7A6}" type="presParOf" srcId="{8C63E62E-8B08-453F-9EE1-FBA00C4D9427}" destId="{3CAAA16A-23FE-423C-9A5A-FEC62CA772F6}" srcOrd="4" destOrd="0" presId="urn:microsoft.com/office/officeart/2018/5/layout/IconLeafLabelList"/>
    <dgm:cxn modelId="{12ADE014-D76A-44E2-895A-5BD1BE2815F3}" type="presParOf" srcId="{3CAAA16A-23FE-423C-9A5A-FEC62CA772F6}" destId="{22FE9741-2592-41F3-AAE9-BE0DC5122BF4}" srcOrd="0" destOrd="0" presId="urn:microsoft.com/office/officeart/2018/5/layout/IconLeafLabelList"/>
    <dgm:cxn modelId="{A3E41286-0DC0-4E70-8F6F-E02613D79C4C}" type="presParOf" srcId="{3CAAA16A-23FE-423C-9A5A-FEC62CA772F6}" destId="{3809DB2F-22DA-4C35-B172-84FAAB8D0895}" srcOrd="1" destOrd="0" presId="urn:microsoft.com/office/officeart/2018/5/layout/IconLeafLabelList"/>
    <dgm:cxn modelId="{049323B3-F4EF-468D-A706-6C86EB42FAE5}" type="presParOf" srcId="{3CAAA16A-23FE-423C-9A5A-FEC62CA772F6}" destId="{64E2C0F4-6AF2-4A86-AA7B-F7B697C1623C}" srcOrd="2" destOrd="0" presId="urn:microsoft.com/office/officeart/2018/5/layout/IconLeafLabelList"/>
    <dgm:cxn modelId="{C02F9E25-AA5A-460F-BEFE-C584C211BB75}" type="presParOf" srcId="{3CAAA16A-23FE-423C-9A5A-FEC62CA772F6}" destId="{A41E831E-FECB-413A-BE58-C52D1D07CBFC}" srcOrd="3" destOrd="0" presId="urn:microsoft.com/office/officeart/2018/5/layout/IconLeafLabelList"/>
    <dgm:cxn modelId="{DE79F79C-59D3-402E-8ECF-DDE269FD164E}" type="presParOf" srcId="{8C63E62E-8B08-453F-9EE1-FBA00C4D9427}" destId="{F8017BA2-A590-4F95-999A-A2B228757448}" srcOrd="5" destOrd="0" presId="urn:microsoft.com/office/officeart/2018/5/layout/IconLeafLabelList"/>
    <dgm:cxn modelId="{FA53AFFE-4819-409B-A0DE-F23834C9A9B0}" type="presParOf" srcId="{8C63E62E-8B08-453F-9EE1-FBA00C4D9427}" destId="{DACE3C9D-B7BC-4E99-97BA-394B24F9B697}" srcOrd="6" destOrd="0" presId="urn:microsoft.com/office/officeart/2018/5/layout/IconLeafLabelList"/>
    <dgm:cxn modelId="{637F7B48-D09A-450C-BFC7-A0B2D3E7DD95}" type="presParOf" srcId="{DACE3C9D-B7BC-4E99-97BA-394B24F9B697}" destId="{337CAE99-5EAF-49D4-B482-BB1612DB7731}" srcOrd="0" destOrd="0" presId="urn:microsoft.com/office/officeart/2018/5/layout/IconLeafLabelList"/>
    <dgm:cxn modelId="{B1BD4D4C-A255-42CF-8376-9519537A431C}" type="presParOf" srcId="{DACE3C9D-B7BC-4E99-97BA-394B24F9B697}" destId="{856E034A-35C8-4B54-8411-47DDD787D5BD}" srcOrd="1" destOrd="0" presId="urn:microsoft.com/office/officeart/2018/5/layout/IconLeafLabelList"/>
    <dgm:cxn modelId="{EA0D3716-0F53-4D81-BAAE-FC67F57B3CA7}" type="presParOf" srcId="{DACE3C9D-B7BC-4E99-97BA-394B24F9B697}" destId="{C2EADD0F-4196-468C-BFBF-1D914F86EB8F}" srcOrd="2" destOrd="0" presId="urn:microsoft.com/office/officeart/2018/5/layout/IconLeafLabelList"/>
    <dgm:cxn modelId="{B6F3F551-B082-4FB5-974F-CE81E9D4CE2D}" type="presParOf" srcId="{DACE3C9D-B7BC-4E99-97BA-394B24F9B697}" destId="{B2226499-AE85-4B85-8C20-A6675B45A75A}"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6686FB-3A1D-4D8C-9C45-3C2DC1F33E9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9BF80B1-6BA2-4BED-842E-5DAD26530865}">
      <dgm:prSet/>
      <dgm:spPr/>
      <dgm:t>
        <a:bodyPr/>
        <a:lstStyle/>
        <a:p>
          <a:pPr>
            <a:lnSpc>
              <a:spcPct val="100000"/>
            </a:lnSpc>
          </a:pPr>
          <a:r>
            <a:rPr lang="en-US">
              <a:latin typeface="Calibri"/>
              <a:cs typeface="Calibri"/>
            </a:rPr>
            <a:t>Deep learning models </a:t>
          </a:r>
        </a:p>
      </dgm:t>
    </dgm:pt>
    <dgm:pt modelId="{7B970D66-521F-443A-A6A7-82E501D7C3C2}" type="parTrans" cxnId="{E7D64A5E-FEDE-47A6-934C-B53BD4087356}">
      <dgm:prSet/>
      <dgm:spPr/>
      <dgm:t>
        <a:bodyPr/>
        <a:lstStyle/>
        <a:p>
          <a:endParaRPr lang="en-US"/>
        </a:p>
      </dgm:t>
    </dgm:pt>
    <dgm:pt modelId="{192295FC-7400-4F24-B83D-8C4F6BB1A275}" type="sibTrans" cxnId="{E7D64A5E-FEDE-47A6-934C-B53BD4087356}">
      <dgm:prSet/>
      <dgm:spPr/>
      <dgm:t>
        <a:bodyPr/>
        <a:lstStyle/>
        <a:p>
          <a:endParaRPr lang="en-US"/>
        </a:p>
      </dgm:t>
    </dgm:pt>
    <dgm:pt modelId="{C901830E-A8F1-4511-8D59-074AC3278836}">
      <dgm:prSet phldr="0"/>
      <dgm:spPr/>
      <dgm:t>
        <a:bodyPr/>
        <a:lstStyle/>
        <a:p>
          <a:pPr>
            <a:lnSpc>
              <a:spcPct val="100000"/>
            </a:lnSpc>
          </a:pPr>
          <a:r>
            <a:rPr lang="en-US">
              <a:latin typeface="Calibri"/>
              <a:cs typeface="Calibri"/>
            </a:rPr>
            <a:t>Require large datasets to be effectively trained.</a:t>
          </a:r>
        </a:p>
      </dgm:t>
    </dgm:pt>
    <dgm:pt modelId="{7BD73E5C-91E5-432B-A518-6A4FCE949758}" type="parTrans" cxnId="{80C2EE2B-E5F6-4D7C-B7E3-63B04FFAFBF0}">
      <dgm:prSet/>
      <dgm:spPr/>
    </dgm:pt>
    <dgm:pt modelId="{E449D60B-FDEA-4201-9401-0F441AFB56FE}" type="sibTrans" cxnId="{80C2EE2B-E5F6-4D7C-B7E3-63B04FFAFBF0}">
      <dgm:prSet/>
      <dgm:spPr/>
    </dgm:pt>
    <dgm:pt modelId="{309AC52E-3E6E-4DE6-B276-FEEDE28C90DA}">
      <dgm:prSet phldr="0"/>
      <dgm:spPr/>
      <dgm:t>
        <a:bodyPr/>
        <a:lstStyle/>
        <a:p>
          <a:pPr>
            <a:lnSpc>
              <a:spcPct val="100000"/>
            </a:lnSpc>
          </a:pPr>
          <a:r>
            <a:rPr lang="en-US">
              <a:latin typeface="Calibri"/>
              <a:cs typeface="Calibri"/>
            </a:rPr>
            <a:t>Dataset is low dimensional.</a:t>
          </a:r>
        </a:p>
      </dgm:t>
    </dgm:pt>
    <dgm:pt modelId="{65DA3319-8FF9-4374-9A3D-967C446F4030}" type="parTrans" cxnId="{7EF5A3FD-1701-4718-B63D-10FBEEFE32EC}">
      <dgm:prSet/>
      <dgm:spPr/>
    </dgm:pt>
    <dgm:pt modelId="{0EFD639B-CD04-4BB2-8E69-76DDE97761BA}" type="sibTrans" cxnId="{7EF5A3FD-1701-4718-B63D-10FBEEFE32EC}">
      <dgm:prSet/>
      <dgm:spPr/>
    </dgm:pt>
    <dgm:pt modelId="{670288CF-B322-44FE-B20C-449B611A0007}">
      <dgm:prSet phldr="0"/>
      <dgm:spPr/>
      <dgm:t>
        <a:bodyPr/>
        <a:lstStyle/>
        <a:p>
          <a:pPr>
            <a:lnSpc>
              <a:spcPct val="100000"/>
            </a:lnSpc>
          </a:pPr>
          <a:r>
            <a:rPr lang="en-US">
              <a:latin typeface="Calibri"/>
              <a:cs typeface="Calibri"/>
            </a:rPr>
            <a:t>It is a simple classification task and a deep learning model will be too complex.</a:t>
          </a:r>
        </a:p>
      </dgm:t>
    </dgm:pt>
    <dgm:pt modelId="{C74E4B82-3F4F-4365-A202-DAE3E3BB7743}" type="parTrans" cxnId="{7D4AB9BF-BA05-4656-9D76-99E7D66A0873}">
      <dgm:prSet/>
      <dgm:spPr/>
    </dgm:pt>
    <dgm:pt modelId="{7DB8536E-9E6C-4A24-B662-4207523A078D}" type="sibTrans" cxnId="{7D4AB9BF-BA05-4656-9D76-99E7D66A0873}">
      <dgm:prSet/>
      <dgm:spPr/>
    </dgm:pt>
    <dgm:pt modelId="{CC71047F-88B8-495A-8942-D9BC17A01213}">
      <dgm:prSet phldr="0"/>
      <dgm:spPr/>
      <dgm:t>
        <a:bodyPr/>
        <a:lstStyle/>
        <a:p>
          <a:pPr>
            <a:lnSpc>
              <a:spcPct val="100000"/>
            </a:lnSpc>
          </a:pPr>
          <a:r>
            <a:rPr lang="en-US">
              <a:latin typeface="Calibri"/>
              <a:cs typeface="Calibri"/>
            </a:rPr>
            <a:t>Computationally expensive.</a:t>
          </a:r>
        </a:p>
      </dgm:t>
    </dgm:pt>
    <dgm:pt modelId="{3137A214-F9E9-4B0F-9E64-F9801B4A102D}" type="parTrans" cxnId="{F28977B8-7B91-4F93-811F-D13993CCE900}">
      <dgm:prSet/>
      <dgm:spPr/>
    </dgm:pt>
    <dgm:pt modelId="{085E96DF-F9D2-4E69-BE01-184434A7907E}" type="sibTrans" cxnId="{F28977B8-7B91-4F93-811F-D13993CCE900}">
      <dgm:prSet/>
      <dgm:spPr/>
    </dgm:pt>
    <dgm:pt modelId="{B59540B0-EBE6-448D-8BE6-8ADD51E6BA8A}" type="pres">
      <dgm:prSet presAssocID="{8A6686FB-3A1D-4D8C-9C45-3C2DC1F33E9D}" presName="root" presStyleCnt="0">
        <dgm:presLayoutVars>
          <dgm:dir/>
          <dgm:resizeHandles val="exact"/>
        </dgm:presLayoutVars>
      </dgm:prSet>
      <dgm:spPr/>
    </dgm:pt>
    <dgm:pt modelId="{F4291F0B-AAE6-4BCF-82AE-FA9BF417022D}" type="pres">
      <dgm:prSet presAssocID="{19BF80B1-6BA2-4BED-842E-5DAD26530865}" presName="compNode" presStyleCnt="0"/>
      <dgm:spPr/>
    </dgm:pt>
    <dgm:pt modelId="{7B18DAF2-F623-48B6-B894-E2C4AFA6C1FA}" type="pres">
      <dgm:prSet presAssocID="{19BF80B1-6BA2-4BED-842E-5DAD26530865}" presName="bgRect" presStyleLbl="bgShp" presStyleIdx="0" presStyleCnt="5"/>
      <dgm:spPr/>
    </dgm:pt>
    <dgm:pt modelId="{7212A182-10D6-4EA3-A11E-F3E0DA36095E}" type="pres">
      <dgm:prSet presAssocID="{19BF80B1-6BA2-4BED-842E-5DAD2653086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1110E06A-0143-426D-9440-F05D538EA7BA}" type="pres">
      <dgm:prSet presAssocID="{19BF80B1-6BA2-4BED-842E-5DAD26530865}" presName="spaceRect" presStyleCnt="0"/>
      <dgm:spPr/>
    </dgm:pt>
    <dgm:pt modelId="{34CC9A1B-1B39-435D-8EEE-9E31226B5F28}" type="pres">
      <dgm:prSet presAssocID="{19BF80B1-6BA2-4BED-842E-5DAD26530865}" presName="parTx" presStyleLbl="revTx" presStyleIdx="0" presStyleCnt="5">
        <dgm:presLayoutVars>
          <dgm:chMax val="0"/>
          <dgm:chPref val="0"/>
        </dgm:presLayoutVars>
      </dgm:prSet>
      <dgm:spPr/>
    </dgm:pt>
    <dgm:pt modelId="{A05ECFE3-217B-48A1-ABF2-309307DDA5AB}" type="pres">
      <dgm:prSet presAssocID="{192295FC-7400-4F24-B83D-8C4F6BB1A275}" presName="sibTrans" presStyleCnt="0"/>
      <dgm:spPr/>
    </dgm:pt>
    <dgm:pt modelId="{D5BD18E0-9D3C-4171-8338-D8223216A3F7}" type="pres">
      <dgm:prSet presAssocID="{CC71047F-88B8-495A-8942-D9BC17A01213}" presName="compNode" presStyleCnt="0"/>
      <dgm:spPr/>
    </dgm:pt>
    <dgm:pt modelId="{C8E646B3-1571-40FA-A564-43ECFCDFFCFD}" type="pres">
      <dgm:prSet presAssocID="{CC71047F-88B8-495A-8942-D9BC17A01213}" presName="bgRect" presStyleLbl="bgShp" presStyleIdx="1" presStyleCnt="5"/>
      <dgm:spPr/>
    </dgm:pt>
    <dgm:pt modelId="{1F58BE1A-952C-4DFC-A562-105E4F598F98}" type="pres">
      <dgm:prSet presAssocID="{CC71047F-88B8-495A-8942-D9BC17A01213}" presName="iconRect" presStyleLbl="node1" presStyleIdx="1" presStyleCnt="5"/>
      <dgm:spPr/>
    </dgm:pt>
    <dgm:pt modelId="{5CF692B7-00E0-4789-A67F-C859E36E7424}" type="pres">
      <dgm:prSet presAssocID="{CC71047F-88B8-495A-8942-D9BC17A01213}" presName="spaceRect" presStyleCnt="0"/>
      <dgm:spPr/>
    </dgm:pt>
    <dgm:pt modelId="{F73880DB-6368-4F64-ADE1-5F647675D9F1}" type="pres">
      <dgm:prSet presAssocID="{CC71047F-88B8-495A-8942-D9BC17A01213}" presName="parTx" presStyleLbl="revTx" presStyleIdx="1" presStyleCnt="5">
        <dgm:presLayoutVars>
          <dgm:chMax val="0"/>
          <dgm:chPref val="0"/>
        </dgm:presLayoutVars>
      </dgm:prSet>
      <dgm:spPr/>
    </dgm:pt>
    <dgm:pt modelId="{97653D46-CE5F-4F87-93BC-C9E542F778FC}" type="pres">
      <dgm:prSet presAssocID="{085E96DF-F9D2-4E69-BE01-184434A7907E}" presName="sibTrans" presStyleCnt="0"/>
      <dgm:spPr/>
    </dgm:pt>
    <dgm:pt modelId="{F84ED648-00A7-4D58-900B-B45F69EAD208}" type="pres">
      <dgm:prSet presAssocID="{309AC52E-3E6E-4DE6-B276-FEEDE28C90DA}" presName="compNode" presStyleCnt="0"/>
      <dgm:spPr/>
    </dgm:pt>
    <dgm:pt modelId="{7D20C234-5AC0-4C02-929E-F70F3C25C40F}" type="pres">
      <dgm:prSet presAssocID="{309AC52E-3E6E-4DE6-B276-FEEDE28C90DA}" presName="bgRect" presStyleLbl="bgShp" presStyleIdx="2" presStyleCnt="5"/>
      <dgm:spPr/>
    </dgm:pt>
    <dgm:pt modelId="{4DAA5001-A289-4B02-9CF9-CC0322CCEA24}" type="pres">
      <dgm:prSet presAssocID="{309AC52E-3E6E-4DE6-B276-FEEDE28C90DA}" presName="iconRect" presStyleLbl="node1" presStyleIdx="2" presStyleCnt="5"/>
      <dgm:spPr/>
    </dgm:pt>
    <dgm:pt modelId="{10EFA3B3-9633-42C0-8C21-2FF2195C50ED}" type="pres">
      <dgm:prSet presAssocID="{309AC52E-3E6E-4DE6-B276-FEEDE28C90DA}" presName="spaceRect" presStyleCnt="0"/>
      <dgm:spPr/>
    </dgm:pt>
    <dgm:pt modelId="{80D0B020-33A9-4DBA-965C-DD285684A967}" type="pres">
      <dgm:prSet presAssocID="{309AC52E-3E6E-4DE6-B276-FEEDE28C90DA}" presName="parTx" presStyleLbl="revTx" presStyleIdx="2" presStyleCnt="5">
        <dgm:presLayoutVars>
          <dgm:chMax val="0"/>
          <dgm:chPref val="0"/>
        </dgm:presLayoutVars>
      </dgm:prSet>
      <dgm:spPr/>
    </dgm:pt>
    <dgm:pt modelId="{7A7334FF-4622-4B4D-82D3-211511C9388D}" type="pres">
      <dgm:prSet presAssocID="{0EFD639B-CD04-4BB2-8E69-76DDE97761BA}" presName="sibTrans" presStyleCnt="0"/>
      <dgm:spPr/>
    </dgm:pt>
    <dgm:pt modelId="{41BC3261-6E71-492A-BC0E-2D8641D0CE58}" type="pres">
      <dgm:prSet presAssocID="{670288CF-B322-44FE-B20C-449B611A0007}" presName="compNode" presStyleCnt="0"/>
      <dgm:spPr/>
    </dgm:pt>
    <dgm:pt modelId="{4F5BD6AD-6B4A-4A07-BE68-D095F8281098}" type="pres">
      <dgm:prSet presAssocID="{670288CF-B322-44FE-B20C-449B611A0007}" presName="bgRect" presStyleLbl="bgShp" presStyleIdx="3" presStyleCnt="5"/>
      <dgm:spPr/>
    </dgm:pt>
    <dgm:pt modelId="{2BE181A4-2E21-4749-BBC9-511F229D26F9}" type="pres">
      <dgm:prSet presAssocID="{670288CF-B322-44FE-B20C-449B611A0007}" presName="iconRect" presStyleLbl="node1" presStyleIdx="3" presStyleCnt="5"/>
      <dgm:spPr/>
    </dgm:pt>
    <dgm:pt modelId="{3E90E9F2-56CE-4B83-BD75-610AB00E9112}" type="pres">
      <dgm:prSet presAssocID="{670288CF-B322-44FE-B20C-449B611A0007}" presName="spaceRect" presStyleCnt="0"/>
      <dgm:spPr/>
    </dgm:pt>
    <dgm:pt modelId="{8F58900E-42FF-4693-B8F1-94F716BF10AB}" type="pres">
      <dgm:prSet presAssocID="{670288CF-B322-44FE-B20C-449B611A0007}" presName="parTx" presStyleLbl="revTx" presStyleIdx="3" presStyleCnt="5">
        <dgm:presLayoutVars>
          <dgm:chMax val="0"/>
          <dgm:chPref val="0"/>
        </dgm:presLayoutVars>
      </dgm:prSet>
      <dgm:spPr/>
    </dgm:pt>
    <dgm:pt modelId="{4F2C048C-1459-42D7-937D-977B6AA0730B}" type="pres">
      <dgm:prSet presAssocID="{7DB8536E-9E6C-4A24-B662-4207523A078D}" presName="sibTrans" presStyleCnt="0"/>
      <dgm:spPr/>
    </dgm:pt>
    <dgm:pt modelId="{327B4D43-8A65-4212-BFA6-CF661036B498}" type="pres">
      <dgm:prSet presAssocID="{C901830E-A8F1-4511-8D59-074AC3278836}" presName="compNode" presStyleCnt="0"/>
      <dgm:spPr/>
    </dgm:pt>
    <dgm:pt modelId="{D22B1788-BEFC-40E9-BCE0-B347B0E5BAFD}" type="pres">
      <dgm:prSet presAssocID="{C901830E-A8F1-4511-8D59-074AC3278836}" presName="bgRect" presStyleLbl="bgShp" presStyleIdx="4" presStyleCnt="5"/>
      <dgm:spPr/>
    </dgm:pt>
    <dgm:pt modelId="{B2FF685F-EEF7-426D-8178-259D38C1C75B}" type="pres">
      <dgm:prSet presAssocID="{C901830E-A8F1-4511-8D59-074AC3278836}" presName="iconRect" presStyleLbl="node1" presStyleIdx="4" presStyleCnt="5"/>
      <dgm:spPr/>
    </dgm:pt>
    <dgm:pt modelId="{48BA3C41-C821-492E-9399-BBDCE26B044C}" type="pres">
      <dgm:prSet presAssocID="{C901830E-A8F1-4511-8D59-074AC3278836}" presName="spaceRect" presStyleCnt="0"/>
      <dgm:spPr/>
    </dgm:pt>
    <dgm:pt modelId="{109470B6-2E3D-4C6A-8B86-47FDF90AFB66}" type="pres">
      <dgm:prSet presAssocID="{C901830E-A8F1-4511-8D59-074AC3278836}" presName="parTx" presStyleLbl="revTx" presStyleIdx="4" presStyleCnt="5">
        <dgm:presLayoutVars>
          <dgm:chMax val="0"/>
          <dgm:chPref val="0"/>
        </dgm:presLayoutVars>
      </dgm:prSet>
      <dgm:spPr/>
    </dgm:pt>
  </dgm:ptLst>
  <dgm:cxnLst>
    <dgm:cxn modelId="{80C2EE2B-E5F6-4D7C-B7E3-63B04FFAFBF0}" srcId="{8A6686FB-3A1D-4D8C-9C45-3C2DC1F33E9D}" destId="{C901830E-A8F1-4511-8D59-074AC3278836}" srcOrd="4" destOrd="0" parTransId="{7BD73E5C-91E5-432B-A518-6A4FCE949758}" sibTransId="{E449D60B-FDEA-4201-9401-0F441AFB56FE}"/>
    <dgm:cxn modelId="{E7D64A5E-FEDE-47A6-934C-B53BD4087356}" srcId="{8A6686FB-3A1D-4D8C-9C45-3C2DC1F33E9D}" destId="{19BF80B1-6BA2-4BED-842E-5DAD26530865}" srcOrd="0" destOrd="0" parTransId="{7B970D66-521F-443A-A6A7-82E501D7C3C2}" sibTransId="{192295FC-7400-4F24-B83D-8C4F6BB1A275}"/>
    <dgm:cxn modelId="{2B71A078-B272-480B-BA65-68D095D3404A}" type="presOf" srcId="{19BF80B1-6BA2-4BED-842E-5DAD26530865}" destId="{34CC9A1B-1B39-435D-8EEE-9E31226B5F28}" srcOrd="0" destOrd="0" presId="urn:microsoft.com/office/officeart/2018/2/layout/IconVerticalSolidList"/>
    <dgm:cxn modelId="{547913A8-C369-4639-AE3F-A03D47648E37}" type="presOf" srcId="{CC71047F-88B8-495A-8942-D9BC17A01213}" destId="{F73880DB-6368-4F64-ADE1-5F647675D9F1}" srcOrd="0" destOrd="0" presId="urn:microsoft.com/office/officeart/2018/2/layout/IconVerticalSolidList"/>
    <dgm:cxn modelId="{631817B6-F651-47D7-829C-C171A348724C}" type="presOf" srcId="{C901830E-A8F1-4511-8D59-074AC3278836}" destId="{109470B6-2E3D-4C6A-8B86-47FDF90AFB66}" srcOrd="0" destOrd="0" presId="urn:microsoft.com/office/officeart/2018/2/layout/IconVerticalSolidList"/>
    <dgm:cxn modelId="{F28977B8-7B91-4F93-811F-D13993CCE900}" srcId="{8A6686FB-3A1D-4D8C-9C45-3C2DC1F33E9D}" destId="{CC71047F-88B8-495A-8942-D9BC17A01213}" srcOrd="1" destOrd="0" parTransId="{3137A214-F9E9-4B0F-9E64-F9801B4A102D}" sibTransId="{085E96DF-F9D2-4E69-BE01-184434A7907E}"/>
    <dgm:cxn modelId="{7D4AB9BF-BA05-4656-9D76-99E7D66A0873}" srcId="{8A6686FB-3A1D-4D8C-9C45-3C2DC1F33E9D}" destId="{670288CF-B322-44FE-B20C-449B611A0007}" srcOrd="3" destOrd="0" parTransId="{C74E4B82-3F4F-4365-A202-DAE3E3BB7743}" sibTransId="{7DB8536E-9E6C-4A24-B662-4207523A078D}"/>
    <dgm:cxn modelId="{7106CFC1-E05F-4D86-8344-135EF1030A8D}" type="presOf" srcId="{309AC52E-3E6E-4DE6-B276-FEEDE28C90DA}" destId="{80D0B020-33A9-4DBA-965C-DD285684A967}" srcOrd="0" destOrd="0" presId="urn:microsoft.com/office/officeart/2018/2/layout/IconVerticalSolidList"/>
    <dgm:cxn modelId="{29966FCC-7ED1-4906-94FD-92CFD197E90F}" type="presOf" srcId="{670288CF-B322-44FE-B20C-449B611A0007}" destId="{8F58900E-42FF-4693-B8F1-94F716BF10AB}" srcOrd="0" destOrd="0" presId="urn:microsoft.com/office/officeart/2018/2/layout/IconVerticalSolidList"/>
    <dgm:cxn modelId="{2244ADF2-5136-404C-B4B3-DDDFDD56B4E4}" type="presOf" srcId="{8A6686FB-3A1D-4D8C-9C45-3C2DC1F33E9D}" destId="{B59540B0-EBE6-448D-8BE6-8ADD51E6BA8A}" srcOrd="0" destOrd="0" presId="urn:microsoft.com/office/officeart/2018/2/layout/IconVerticalSolidList"/>
    <dgm:cxn modelId="{7EF5A3FD-1701-4718-B63D-10FBEEFE32EC}" srcId="{8A6686FB-3A1D-4D8C-9C45-3C2DC1F33E9D}" destId="{309AC52E-3E6E-4DE6-B276-FEEDE28C90DA}" srcOrd="2" destOrd="0" parTransId="{65DA3319-8FF9-4374-9A3D-967C446F4030}" sibTransId="{0EFD639B-CD04-4BB2-8E69-76DDE97761BA}"/>
    <dgm:cxn modelId="{6B8343E0-C7B4-4A8E-8C3B-FC93CC3E7140}" type="presParOf" srcId="{B59540B0-EBE6-448D-8BE6-8ADD51E6BA8A}" destId="{F4291F0B-AAE6-4BCF-82AE-FA9BF417022D}" srcOrd="0" destOrd="0" presId="urn:microsoft.com/office/officeart/2018/2/layout/IconVerticalSolidList"/>
    <dgm:cxn modelId="{F6EF13AB-8B12-4913-8355-D09AF8D1AFF2}" type="presParOf" srcId="{F4291F0B-AAE6-4BCF-82AE-FA9BF417022D}" destId="{7B18DAF2-F623-48B6-B894-E2C4AFA6C1FA}" srcOrd="0" destOrd="0" presId="urn:microsoft.com/office/officeart/2018/2/layout/IconVerticalSolidList"/>
    <dgm:cxn modelId="{65DC7B23-B8BF-415E-A5D7-B23670084383}" type="presParOf" srcId="{F4291F0B-AAE6-4BCF-82AE-FA9BF417022D}" destId="{7212A182-10D6-4EA3-A11E-F3E0DA36095E}" srcOrd="1" destOrd="0" presId="urn:microsoft.com/office/officeart/2018/2/layout/IconVerticalSolidList"/>
    <dgm:cxn modelId="{855EB228-32E6-4E2B-AB8F-917A3482DE4B}" type="presParOf" srcId="{F4291F0B-AAE6-4BCF-82AE-FA9BF417022D}" destId="{1110E06A-0143-426D-9440-F05D538EA7BA}" srcOrd="2" destOrd="0" presId="urn:microsoft.com/office/officeart/2018/2/layout/IconVerticalSolidList"/>
    <dgm:cxn modelId="{10C7E946-BA9E-4CF4-9548-B356CD01FF1D}" type="presParOf" srcId="{F4291F0B-AAE6-4BCF-82AE-FA9BF417022D}" destId="{34CC9A1B-1B39-435D-8EEE-9E31226B5F28}" srcOrd="3" destOrd="0" presId="urn:microsoft.com/office/officeart/2018/2/layout/IconVerticalSolidList"/>
    <dgm:cxn modelId="{88482E7B-C448-4A46-B3C4-79DF92F7C871}" type="presParOf" srcId="{B59540B0-EBE6-448D-8BE6-8ADD51E6BA8A}" destId="{A05ECFE3-217B-48A1-ABF2-309307DDA5AB}" srcOrd="1" destOrd="0" presId="urn:microsoft.com/office/officeart/2018/2/layout/IconVerticalSolidList"/>
    <dgm:cxn modelId="{AFEAE980-4F28-43A6-A81C-70043B25BB97}" type="presParOf" srcId="{B59540B0-EBE6-448D-8BE6-8ADD51E6BA8A}" destId="{D5BD18E0-9D3C-4171-8338-D8223216A3F7}" srcOrd="2" destOrd="0" presId="urn:microsoft.com/office/officeart/2018/2/layout/IconVerticalSolidList"/>
    <dgm:cxn modelId="{B2546DBD-95A4-49F5-824A-B95D6D360E11}" type="presParOf" srcId="{D5BD18E0-9D3C-4171-8338-D8223216A3F7}" destId="{C8E646B3-1571-40FA-A564-43ECFCDFFCFD}" srcOrd="0" destOrd="0" presId="urn:microsoft.com/office/officeart/2018/2/layout/IconVerticalSolidList"/>
    <dgm:cxn modelId="{6D11BA30-16B8-4C95-98BE-3FEDED0D1037}" type="presParOf" srcId="{D5BD18E0-9D3C-4171-8338-D8223216A3F7}" destId="{1F58BE1A-952C-4DFC-A562-105E4F598F98}" srcOrd="1" destOrd="0" presId="urn:microsoft.com/office/officeart/2018/2/layout/IconVerticalSolidList"/>
    <dgm:cxn modelId="{D949BC9D-1E1B-4006-9314-705F4E40817B}" type="presParOf" srcId="{D5BD18E0-9D3C-4171-8338-D8223216A3F7}" destId="{5CF692B7-00E0-4789-A67F-C859E36E7424}" srcOrd="2" destOrd="0" presId="urn:microsoft.com/office/officeart/2018/2/layout/IconVerticalSolidList"/>
    <dgm:cxn modelId="{56A6AB70-25A8-49DB-A495-80ECDD11EFF9}" type="presParOf" srcId="{D5BD18E0-9D3C-4171-8338-D8223216A3F7}" destId="{F73880DB-6368-4F64-ADE1-5F647675D9F1}" srcOrd="3" destOrd="0" presId="urn:microsoft.com/office/officeart/2018/2/layout/IconVerticalSolidList"/>
    <dgm:cxn modelId="{EEB0D79E-C425-422E-95D2-C3E66902DD08}" type="presParOf" srcId="{B59540B0-EBE6-448D-8BE6-8ADD51E6BA8A}" destId="{97653D46-CE5F-4F87-93BC-C9E542F778FC}" srcOrd="3" destOrd="0" presId="urn:microsoft.com/office/officeart/2018/2/layout/IconVerticalSolidList"/>
    <dgm:cxn modelId="{8F51821B-C32B-4851-9315-0E1A24EA8E50}" type="presParOf" srcId="{B59540B0-EBE6-448D-8BE6-8ADD51E6BA8A}" destId="{F84ED648-00A7-4D58-900B-B45F69EAD208}" srcOrd="4" destOrd="0" presId="urn:microsoft.com/office/officeart/2018/2/layout/IconVerticalSolidList"/>
    <dgm:cxn modelId="{C52048B0-AE88-4852-9B7D-EF06332A8EAD}" type="presParOf" srcId="{F84ED648-00A7-4D58-900B-B45F69EAD208}" destId="{7D20C234-5AC0-4C02-929E-F70F3C25C40F}" srcOrd="0" destOrd="0" presId="urn:microsoft.com/office/officeart/2018/2/layout/IconVerticalSolidList"/>
    <dgm:cxn modelId="{62E7974D-7E1C-40D8-8090-01028124FC29}" type="presParOf" srcId="{F84ED648-00A7-4D58-900B-B45F69EAD208}" destId="{4DAA5001-A289-4B02-9CF9-CC0322CCEA24}" srcOrd="1" destOrd="0" presId="urn:microsoft.com/office/officeart/2018/2/layout/IconVerticalSolidList"/>
    <dgm:cxn modelId="{56706420-8827-4EE6-9464-FFBF208B37D5}" type="presParOf" srcId="{F84ED648-00A7-4D58-900B-B45F69EAD208}" destId="{10EFA3B3-9633-42C0-8C21-2FF2195C50ED}" srcOrd="2" destOrd="0" presId="urn:microsoft.com/office/officeart/2018/2/layout/IconVerticalSolidList"/>
    <dgm:cxn modelId="{FD88B52E-029A-4E23-9D40-79A194C5FF23}" type="presParOf" srcId="{F84ED648-00A7-4D58-900B-B45F69EAD208}" destId="{80D0B020-33A9-4DBA-965C-DD285684A967}" srcOrd="3" destOrd="0" presId="urn:microsoft.com/office/officeart/2018/2/layout/IconVerticalSolidList"/>
    <dgm:cxn modelId="{4B01DEFF-E78A-423A-BEAC-2FE28DCCCE94}" type="presParOf" srcId="{B59540B0-EBE6-448D-8BE6-8ADD51E6BA8A}" destId="{7A7334FF-4622-4B4D-82D3-211511C9388D}" srcOrd="5" destOrd="0" presId="urn:microsoft.com/office/officeart/2018/2/layout/IconVerticalSolidList"/>
    <dgm:cxn modelId="{E9628ABB-AEDB-4D97-8764-595F8F3B823D}" type="presParOf" srcId="{B59540B0-EBE6-448D-8BE6-8ADD51E6BA8A}" destId="{41BC3261-6E71-492A-BC0E-2D8641D0CE58}" srcOrd="6" destOrd="0" presId="urn:microsoft.com/office/officeart/2018/2/layout/IconVerticalSolidList"/>
    <dgm:cxn modelId="{EFBC8F5D-969D-40A8-BB45-CEF7F4EDBCDC}" type="presParOf" srcId="{41BC3261-6E71-492A-BC0E-2D8641D0CE58}" destId="{4F5BD6AD-6B4A-4A07-BE68-D095F8281098}" srcOrd="0" destOrd="0" presId="urn:microsoft.com/office/officeart/2018/2/layout/IconVerticalSolidList"/>
    <dgm:cxn modelId="{9C3C14ED-4D80-44AE-9909-09DB449CE19B}" type="presParOf" srcId="{41BC3261-6E71-492A-BC0E-2D8641D0CE58}" destId="{2BE181A4-2E21-4749-BBC9-511F229D26F9}" srcOrd="1" destOrd="0" presId="urn:microsoft.com/office/officeart/2018/2/layout/IconVerticalSolidList"/>
    <dgm:cxn modelId="{D28067DC-15F9-4D27-BFD8-C51D311096FD}" type="presParOf" srcId="{41BC3261-6E71-492A-BC0E-2D8641D0CE58}" destId="{3E90E9F2-56CE-4B83-BD75-610AB00E9112}" srcOrd="2" destOrd="0" presId="urn:microsoft.com/office/officeart/2018/2/layout/IconVerticalSolidList"/>
    <dgm:cxn modelId="{2042F542-BA33-46B0-98D8-7DF7EABC7BFF}" type="presParOf" srcId="{41BC3261-6E71-492A-BC0E-2D8641D0CE58}" destId="{8F58900E-42FF-4693-B8F1-94F716BF10AB}" srcOrd="3" destOrd="0" presId="urn:microsoft.com/office/officeart/2018/2/layout/IconVerticalSolidList"/>
    <dgm:cxn modelId="{BEAD08E6-F46E-41E4-8ABA-712283F732A9}" type="presParOf" srcId="{B59540B0-EBE6-448D-8BE6-8ADD51E6BA8A}" destId="{4F2C048C-1459-42D7-937D-977B6AA0730B}" srcOrd="7" destOrd="0" presId="urn:microsoft.com/office/officeart/2018/2/layout/IconVerticalSolidList"/>
    <dgm:cxn modelId="{0E995970-3C7C-4356-AEAF-C564BB429AC5}" type="presParOf" srcId="{B59540B0-EBE6-448D-8BE6-8ADD51E6BA8A}" destId="{327B4D43-8A65-4212-BFA6-CF661036B498}" srcOrd="8" destOrd="0" presId="urn:microsoft.com/office/officeart/2018/2/layout/IconVerticalSolidList"/>
    <dgm:cxn modelId="{F5CE4ECC-793B-41AB-B42A-3D8F708342CF}" type="presParOf" srcId="{327B4D43-8A65-4212-BFA6-CF661036B498}" destId="{D22B1788-BEFC-40E9-BCE0-B347B0E5BAFD}" srcOrd="0" destOrd="0" presId="urn:microsoft.com/office/officeart/2018/2/layout/IconVerticalSolidList"/>
    <dgm:cxn modelId="{86833546-D765-4E34-9A67-82EF1548A593}" type="presParOf" srcId="{327B4D43-8A65-4212-BFA6-CF661036B498}" destId="{B2FF685F-EEF7-426D-8178-259D38C1C75B}" srcOrd="1" destOrd="0" presId="urn:microsoft.com/office/officeart/2018/2/layout/IconVerticalSolidList"/>
    <dgm:cxn modelId="{19FEBCC7-D06E-44D7-A2B0-D146823A8E13}" type="presParOf" srcId="{327B4D43-8A65-4212-BFA6-CF661036B498}" destId="{48BA3C41-C821-492E-9399-BBDCE26B044C}" srcOrd="2" destOrd="0" presId="urn:microsoft.com/office/officeart/2018/2/layout/IconVerticalSolidList"/>
    <dgm:cxn modelId="{FA6D149C-3FBE-4057-8F1C-31288CDB4831}" type="presParOf" srcId="{327B4D43-8A65-4212-BFA6-CF661036B498}" destId="{109470B6-2E3D-4C6A-8B86-47FDF90AFB6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AF4AC2-4439-41AE-85FF-A6D902F10931}"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8DA87873-565E-43C0-893E-12618E5CD776}">
      <dgm:prSet/>
      <dgm:spPr/>
      <dgm:t>
        <a:bodyPr/>
        <a:lstStyle/>
        <a:p>
          <a:r>
            <a:rPr lang="en-US">
              <a:solidFill>
                <a:schemeClr val="tx1"/>
              </a:solidFill>
              <a:latin typeface="Calibri"/>
              <a:cs typeface="Calibri"/>
            </a:rPr>
            <a:t>For this dataset, </a:t>
          </a:r>
          <a:r>
            <a:rPr lang="en-US" err="1">
              <a:solidFill>
                <a:schemeClr val="tx1"/>
              </a:solidFill>
              <a:latin typeface="Calibri"/>
              <a:cs typeface="Calibri"/>
            </a:rPr>
            <a:t>XGBoost</a:t>
          </a:r>
          <a:r>
            <a:rPr lang="en-US">
              <a:solidFill>
                <a:schemeClr val="tx1"/>
              </a:solidFill>
              <a:latin typeface="Calibri"/>
              <a:cs typeface="Calibri"/>
            </a:rPr>
            <a:t> has the highest accuracy and F1 score of 78.9% and 0.66 respectively</a:t>
          </a:r>
        </a:p>
      </dgm:t>
    </dgm:pt>
    <dgm:pt modelId="{58B4AA31-4952-4AE9-BB6D-BE8F81A98A57}" type="parTrans" cxnId="{E50C5391-98D8-41C1-8883-FF526D9AC41D}">
      <dgm:prSet/>
      <dgm:spPr/>
      <dgm:t>
        <a:bodyPr/>
        <a:lstStyle/>
        <a:p>
          <a:endParaRPr lang="en-US"/>
        </a:p>
      </dgm:t>
    </dgm:pt>
    <dgm:pt modelId="{5546A6DF-C1B3-4E23-8B21-59633DB190B1}" type="sibTrans" cxnId="{E50C5391-98D8-41C1-8883-FF526D9AC41D}">
      <dgm:prSet/>
      <dgm:spPr/>
      <dgm:t>
        <a:bodyPr/>
        <a:lstStyle/>
        <a:p>
          <a:endParaRPr lang="en-US"/>
        </a:p>
      </dgm:t>
    </dgm:pt>
    <dgm:pt modelId="{F96837FA-2D4A-4D0C-B59E-DDD8CDC1554F}">
      <dgm:prSet/>
      <dgm:spPr/>
      <dgm:t>
        <a:bodyPr/>
        <a:lstStyle/>
        <a:p>
          <a:pPr rtl="0"/>
          <a:r>
            <a:rPr lang="en-US">
              <a:solidFill>
                <a:schemeClr val="tx1"/>
              </a:solidFill>
              <a:latin typeface="Calibri"/>
              <a:cs typeface="Calibri"/>
            </a:rPr>
            <a:t>Based on feature correlation and analysis, body weight, systolic pressure and cholesterol are the highest contributing predictors of CVD.</a:t>
          </a:r>
        </a:p>
      </dgm:t>
    </dgm:pt>
    <dgm:pt modelId="{C871F4DA-DA78-40F0-B729-BA1DEF6115A2}" type="parTrans" cxnId="{32460F43-5D85-404E-8F55-835C5E48E842}">
      <dgm:prSet/>
      <dgm:spPr/>
      <dgm:t>
        <a:bodyPr/>
        <a:lstStyle/>
        <a:p>
          <a:endParaRPr lang="en-US"/>
        </a:p>
      </dgm:t>
    </dgm:pt>
    <dgm:pt modelId="{6C24A5EA-7490-4728-A379-EDA915836C0D}" type="sibTrans" cxnId="{32460F43-5D85-404E-8F55-835C5E48E842}">
      <dgm:prSet/>
      <dgm:spPr/>
      <dgm:t>
        <a:bodyPr/>
        <a:lstStyle/>
        <a:p>
          <a:endParaRPr lang="en-US"/>
        </a:p>
      </dgm:t>
    </dgm:pt>
    <dgm:pt modelId="{2A221196-F545-4461-AFDE-A23B80A9E2FE}">
      <dgm:prSet/>
      <dgm:spPr/>
      <dgm:t>
        <a:bodyPr/>
        <a:lstStyle/>
        <a:p>
          <a:pPr rtl="0"/>
          <a:r>
            <a:rPr lang="en-US">
              <a:solidFill>
                <a:schemeClr val="tx1"/>
              </a:solidFill>
              <a:latin typeface="Calibri"/>
              <a:cs typeface="Calibri"/>
            </a:rPr>
            <a:t>Data for alcohol drinking and smoking should be collected in younger populations to accurately access their risk of being diagnosed with CVD.</a:t>
          </a:r>
        </a:p>
      </dgm:t>
    </dgm:pt>
    <dgm:pt modelId="{361DE5B5-D22C-4CE5-8519-F25ED9ED55B3}" type="parTrans" cxnId="{0F36D750-D81E-408D-9811-067E1A4B79FD}">
      <dgm:prSet/>
      <dgm:spPr/>
      <dgm:t>
        <a:bodyPr/>
        <a:lstStyle/>
        <a:p>
          <a:endParaRPr lang="en-US"/>
        </a:p>
      </dgm:t>
    </dgm:pt>
    <dgm:pt modelId="{4718E8A9-9047-4274-A77A-40F6084755E5}" type="sibTrans" cxnId="{0F36D750-D81E-408D-9811-067E1A4B79FD}">
      <dgm:prSet/>
      <dgm:spPr/>
      <dgm:t>
        <a:bodyPr/>
        <a:lstStyle/>
        <a:p>
          <a:endParaRPr lang="en-US"/>
        </a:p>
      </dgm:t>
    </dgm:pt>
    <dgm:pt modelId="{B42CAA6D-81BB-44F8-B6C9-DFE7BC85DAD1}" type="pres">
      <dgm:prSet presAssocID="{28AF4AC2-4439-41AE-85FF-A6D902F10931}" presName="vert0" presStyleCnt="0">
        <dgm:presLayoutVars>
          <dgm:dir/>
          <dgm:animOne val="branch"/>
          <dgm:animLvl val="lvl"/>
        </dgm:presLayoutVars>
      </dgm:prSet>
      <dgm:spPr/>
    </dgm:pt>
    <dgm:pt modelId="{F917268A-64E5-4A51-B3FE-C157381FFF22}" type="pres">
      <dgm:prSet presAssocID="{8DA87873-565E-43C0-893E-12618E5CD776}" presName="thickLine" presStyleLbl="alignNode1" presStyleIdx="0" presStyleCnt="3"/>
      <dgm:spPr/>
    </dgm:pt>
    <dgm:pt modelId="{E4FE92ED-A79C-459A-9506-108A43FA31CF}" type="pres">
      <dgm:prSet presAssocID="{8DA87873-565E-43C0-893E-12618E5CD776}" presName="horz1" presStyleCnt="0"/>
      <dgm:spPr/>
    </dgm:pt>
    <dgm:pt modelId="{97740A02-B85F-4F93-97F0-1D070A82593B}" type="pres">
      <dgm:prSet presAssocID="{8DA87873-565E-43C0-893E-12618E5CD776}" presName="tx1" presStyleLbl="revTx" presStyleIdx="0" presStyleCnt="3"/>
      <dgm:spPr/>
    </dgm:pt>
    <dgm:pt modelId="{550C12F3-82E9-43A7-9617-B2531940A742}" type="pres">
      <dgm:prSet presAssocID="{8DA87873-565E-43C0-893E-12618E5CD776}" presName="vert1" presStyleCnt="0"/>
      <dgm:spPr/>
    </dgm:pt>
    <dgm:pt modelId="{2FC5939D-112E-478C-8BC8-4AE2F80BC82E}" type="pres">
      <dgm:prSet presAssocID="{F96837FA-2D4A-4D0C-B59E-DDD8CDC1554F}" presName="thickLine" presStyleLbl="alignNode1" presStyleIdx="1" presStyleCnt="3"/>
      <dgm:spPr/>
    </dgm:pt>
    <dgm:pt modelId="{413084AF-68B7-48DD-B662-32BAF7AC5E97}" type="pres">
      <dgm:prSet presAssocID="{F96837FA-2D4A-4D0C-B59E-DDD8CDC1554F}" presName="horz1" presStyleCnt="0"/>
      <dgm:spPr/>
    </dgm:pt>
    <dgm:pt modelId="{07131264-FDBB-45E4-A123-1811AC3E35AE}" type="pres">
      <dgm:prSet presAssocID="{F96837FA-2D4A-4D0C-B59E-DDD8CDC1554F}" presName="tx1" presStyleLbl="revTx" presStyleIdx="1" presStyleCnt="3"/>
      <dgm:spPr/>
    </dgm:pt>
    <dgm:pt modelId="{BBAE8C18-1B32-4FB0-99FE-B1F42E5E0A12}" type="pres">
      <dgm:prSet presAssocID="{F96837FA-2D4A-4D0C-B59E-DDD8CDC1554F}" presName="vert1" presStyleCnt="0"/>
      <dgm:spPr/>
    </dgm:pt>
    <dgm:pt modelId="{E4581F6E-7330-491B-86B6-9D55CFD861E8}" type="pres">
      <dgm:prSet presAssocID="{2A221196-F545-4461-AFDE-A23B80A9E2FE}" presName="thickLine" presStyleLbl="alignNode1" presStyleIdx="2" presStyleCnt="3"/>
      <dgm:spPr/>
    </dgm:pt>
    <dgm:pt modelId="{14F59C30-2537-4D56-ACB0-6EB9042C8CC3}" type="pres">
      <dgm:prSet presAssocID="{2A221196-F545-4461-AFDE-A23B80A9E2FE}" presName="horz1" presStyleCnt="0"/>
      <dgm:spPr/>
    </dgm:pt>
    <dgm:pt modelId="{1CF2D3C9-F21A-4CB4-861D-AD31E43CFBFC}" type="pres">
      <dgm:prSet presAssocID="{2A221196-F545-4461-AFDE-A23B80A9E2FE}" presName="tx1" presStyleLbl="revTx" presStyleIdx="2" presStyleCnt="3"/>
      <dgm:spPr/>
    </dgm:pt>
    <dgm:pt modelId="{CA5703B9-BA56-43A7-8C93-5D89237D38D0}" type="pres">
      <dgm:prSet presAssocID="{2A221196-F545-4461-AFDE-A23B80A9E2FE}" presName="vert1" presStyleCnt="0"/>
      <dgm:spPr/>
    </dgm:pt>
  </dgm:ptLst>
  <dgm:cxnLst>
    <dgm:cxn modelId="{2E12953B-98EB-4DE6-866E-577530DBA3E8}" type="presOf" srcId="{F96837FA-2D4A-4D0C-B59E-DDD8CDC1554F}" destId="{07131264-FDBB-45E4-A123-1811AC3E35AE}" srcOrd="0" destOrd="0" presId="urn:microsoft.com/office/officeart/2008/layout/LinedList"/>
    <dgm:cxn modelId="{32460F43-5D85-404E-8F55-835C5E48E842}" srcId="{28AF4AC2-4439-41AE-85FF-A6D902F10931}" destId="{F96837FA-2D4A-4D0C-B59E-DDD8CDC1554F}" srcOrd="1" destOrd="0" parTransId="{C871F4DA-DA78-40F0-B729-BA1DEF6115A2}" sibTransId="{6C24A5EA-7490-4728-A379-EDA915836C0D}"/>
    <dgm:cxn modelId="{60979B47-F18B-4E9E-B97F-17C0CC0FC219}" type="presOf" srcId="{2A221196-F545-4461-AFDE-A23B80A9E2FE}" destId="{1CF2D3C9-F21A-4CB4-861D-AD31E43CFBFC}" srcOrd="0" destOrd="0" presId="urn:microsoft.com/office/officeart/2008/layout/LinedList"/>
    <dgm:cxn modelId="{0F36D750-D81E-408D-9811-067E1A4B79FD}" srcId="{28AF4AC2-4439-41AE-85FF-A6D902F10931}" destId="{2A221196-F545-4461-AFDE-A23B80A9E2FE}" srcOrd="2" destOrd="0" parTransId="{361DE5B5-D22C-4CE5-8519-F25ED9ED55B3}" sibTransId="{4718E8A9-9047-4274-A77A-40F6084755E5}"/>
    <dgm:cxn modelId="{3C953A87-E26A-4D21-985B-3C6013FB3A96}" type="presOf" srcId="{28AF4AC2-4439-41AE-85FF-A6D902F10931}" destId="{B42CAA6D-81BB-44F8-B6C9-DFE7BC85DAD1}" srcOrd="0" destOrd="0" presId="urn:microsoft.com/office/officeart/2008/layout/LinedList"/>
    <dgm:cxn modelId="{E50C5391-98D8-41C1-8883-FF526D9AC41D}" srcId="{28AF4AC2-4439-41AE-85FF-A6D902F10931}" destId="{8DA87873-565E-43C0-893E-12618E5CD776}" srcOrd="0" destOrd="0" parTransId="{58B4AA31-4952-4AE9-BB6D-BE8F81A98A57}" sibTransId="{5546A6DF-C1B3-4E23-8B21-59633DB190B1}"/>
    <dgm:cxn modelId="{2E52F6BB-E22C-490E-8E03-8268920B74F5}" type="presOf" srcId="{8DA87873-565E-43C0-893E-12618E5CD776}" destId="{97740A02-B85F-4F93-97F0-1D070A82593B}" srcOrd="0" destOrd="0" presId="urn:microsoft.com/office/officeart/2008/layout/LinedList"/>
    <dgm:cxn modelId="{A8CA2D6D-B7D4-4510-B38D-6AAFEAFDE939}" type="presParOf" srcId="{B42CAA6D-81BB-44F8-B6C9-DFE7BC85DAD1}" destId="{F917268A-64E5-4A51-B3FE-C157381FFF22}" srcOrd="0" destOrd="0" presId="urn:microsoft.com/office/officeart/2008/layout/LinedList"/>
    <dgm:cxn modelId="{FEA694F9-05B7-4B7C-B41B-022358B106D6}" type="presParOf" srcId="{B42CAA6D-81BB-44F8-B6C9-DFE7BC85DAD1}" destId="{E4FE92ED-A79C-459A-9506-108A43FA31CF}" srcOrd="1" destOrd="0" presId="urn:microsoft.com/office/officeart/2008/layout/LinedList"/>
    <dgm:cxn modelId="{842582DA-EA9A-48B9-A7E3-5DDC610EB338}" type="presParOf" srcId="{E4FE92ED-A79C-459A-9506-108A43FA31CF}" destId="{97740A02-B85F-4F93-97F0-1D070A82593B}" srcOrd="0" destOrd="0" presId="urn:microsoft.com/office/officeart/2008/layout/LinedList"/>
    <dgm:cxn modelId="{75E92354-6FEE-4B56-A5D0-28B7C73D5916}" type="presParOf" srcId="{E4FE92ED-A79C-459A-9506-108A43FA31CF}" destId="{550C12F3-82E9-43A7-9617-B2531940A742}" srcOrd="1" destOrd="0" presId="urn:microsoft.com/office/officeart/2008/layout/LinedList"/>
    <dgm:cxn modelId="{FFF29B1D-41F8-4F0D-966B-1CEAD4463A6B}" type="presParOf" srcId="{B42CAA6D-81BB-44F8-B6C9-DFE7BC85DAD1}" destId="{2FC5939D-112E-478C-8BC8-4AE2F80BC82E}" srcOrd="2" destOrd="0" presId="urn:microsoft.com/office/officeart/2008/layout/LinedList"/>
    <dgm:cxn modelId="{6395AFBE-3F9C-49F9-8D6A-039B5CC04DCB}" type="presParOf" srcId="{B42CAA6D-81BB-44F8-B6C9-DFE7BC85DAD1}" destId="{413084AF-68B7-48DD-B662-32BAF7AC5E97}" srcOrd="3" destOrd="0" presId="urn:microsoft.com/office/officeart/2008/layout/LinedList"/>
    <dgm:cxn modelId="{1F23C38F-62A3-4CE3-BC06-75B712E10766}" type="presParOf" srcId="{413084AF-68B7-48DD-B662-32BAF7AC5E97}" destId="{07131264-FDBB-45E4-A123-1811AC3E35AE}" srcOrd="0" destOrd="0" presId="urn:microsoft.com/office/officeart/2008/layout/LinedList"/>
    <dgm:cxn modelId="{C4DEF457-6DC1-4394-B078-93AAA037280B}" type="presParOf" srcId="{413084AF-68B7-48DD-B662-32BAF7AC5E97}" destId="{BBAE8C18-1B32-4FB0-99FE-B1F42E5E0A12}" srcOrd="1" destOrd="0" presId="urn:microsoft.com/office/officeart/2008/layout/LinedList"/>
    <dgm:cxn modelId="{76FC473F-D390-4407-9D3D-07BF846377B1}" type="presParOf" srcId="{B42CAA6D-81BB-44F8-B6C9-DFE7BC85DAD1}" destId="{E4581F6E-7330-491B-86B6-9D55CFD861E8}" srcOrd="4" destOrd="0" presId="urn:microsoft.com/office/officeart/2008/layout/LinedList"/>
    <dgm:cxn modelId="{6E7F4B9B-F754-40E5-95AB-AE4CF024C19E}" type="presParOf" srcId="{B42CAA6D-81BB-44F8-B6C9-DFE7BC85DAD1}" destId="{14F59C30-2537-4D56-ACB0-6EB9042C8CC3}" srcOrd="5" destOrd="0" presId="urn:microsoft.com/office/officeart/2008/layout/LinedList"/>
    <dgm:cxn modelId="{80595D54-2B95-46CF-A55E-9D4DEC832179}" type="presParOf" srcId="{14F59C30-2537-4D56-ACB0-6EB9042C8CC3}" destId="{1CF2D3C9-F21A-4CB4-861D-AD31E43CFBFC}" srcOrd="0" destOrd="0" presId="urn:microsoft.com/office/officeart/2008/layout/LinedList"/>
    <dgm:cxn modelId="{ED2AC025-AD60-4D46-9FA1-4A602683A899}" type="presParOf" srcId="{14F59C30-2537-4D56-ACB0-6EB9042C8CC3}" destId="{CA5703B9-BA56-43A7-8C93-5D89237D38D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267607F-598F-4C75-A880-E83F92D185A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99EAD42-A6B9-4407-B2B1-2AE89489F99B}">
      <dgm:prSet/>
      <dgm:spPr/>
      <dgm:t>
        <a:bodyPr/>
        <a:lstStyle/>
        <a:p>
          <a:pPr>
            <a:lnSpc>
              <a:spcPct val="100000"/>
            </a:lnSpc>
          </a:pPr>
          <a:r>
            <a:rPr lang="en-US">
              <a:latin typeface="Calibri"/>
              <a:cs typeface="Calibri"/>
            </a:rPr>
            <a:t>Use of a dataset that focuses more on the target population age group.</a:t>
          </a:r>
        </a:p>
      </dgm:t>
    </dgm:pt>
    <dgm:pt modelId="{7DB5F2D9-2FFE-4C30-A41F-6651FAA54A31}" type="parTrans" cxnId="{9A5DCEAC-96A0-4C6C-A227-2B883CAC6F56}">
      <dgm:prSet/>
      <dgm:spPr/>
      <dgm:t>
        <a:bodyPr/>
        <a:lstStyle/>
        <a:p>
          <a:endParaRPr lang="en-US"/>
        </a:p>
      </dgm:t>
    </dgm:pt>
    <dgm:pt modelId="{A6A6BB87-B499-4BF4-AF63-3746FEF0D358}" type="sibTrans" cxnId="{9A5DCEAC-96A0-4C6C-A227-2B883CAC6F56}">
      <dgm:prSet/>
      <dgm:spPr/>
      <dgm:t>
        <a:bodyPr/>
        <a:lstStyle/>
        <a:p>
          <a:endParaRPr lang="en-US"/>
        </a:p>
      </dgm:t>
    </dgm:pt>
    <dgm:pt modelId="{6CD00348-5C0B-44F8-9383-4C2891E553BD}">
      <dgm:prSet/>
      <dgm:spPr/>
      <dgm:t>
        <a:bodyPr/>
        <a:lstStyle/>
        <a:p>
          <a:pPr>
            <a:lnSpc>
              <a:spcPct val="100000"/>
            </a:lnSpc>
          </a:pPr>
          <a:r>
            <a:rPr lang="en-US">
              <a:latin typeface="Calibri"/>
              <a:cs typeface="Calibri"/>
            </a:rPr>
            <a:t>Find a larger dataset, with more predictors, to perform deep learning analysis</a:t>
          </a:r>
        </a:p>
      </dgm:t>
    </dgm:pt>
    <dgm:pt modelId="{76AB53AB-6B14-4DF7-ABC2-417A9F23006D}" type="parTrans" cxnId="{B8D2607E-BA1C-4482-A000-DC001620760C}">
      <dgm:prSet/>
      <dgm:spPr/>
      <dgm:t>
        <a:bodyPr/>
        <a:lstStyle/>
        <a:p>
          <a:endParaRPr lang="en-US"/>
        </a:p>
      </dgm:t>
    </dgm:pt>
    <dgm:pt modelId="{6CC80EED-7EDE-40B8-870A-4EC3E254B0A4}" type="sibTrans" cxnId="{B8D2607E-BA1C-4482-A000-DC001620760C}">
      <dgm:prSet/>
      <dgm:spPr/>
      <dgm:t>
        <a:bodyPr/>
        <a:lstStyle/>
        <a:p>
          <a:endParaRPr lang="en-US"/>
        </a:p>
      </dgm:t>
    </dgm:pt>
    <dgm:pt modelId="{1ACDD8EC-3712-43C9-AED5-AE190EFED0D9}">
      <dgm:prSet/>
      <dgm:spPr/>
      <dgm:t>
        <a:bodyPr/>
        <a:lstStyle/>
        <a:p>
          <a:pPr>
            <a:lnSpc>
              <a:spcPct val="100000"/>
            </a:lnSpc>
          </a:pPr>
          <a:r>
            <a:rPr lang="en-US">
              <a:latin typeface="Calibri"/>
              <a:cs typeface="Calibri"/>
            </a:rPr>
            <a:t>Obtain a dataset that is geographically diverse with the support of GIS </a:t>
          </a:r>
        </a:p>
      </dgm:t>
    </dgm:pt>
    <dgm:pt modelId="{81E03746-54CC-423E-A195-9F7EF4034FA1}" type="parTrans" cxnId="{526187CD-AFF7-4E00-AE57-4C22A8D47B61}">
      <dgm:prSet/>
      <dgm:spPr/>
      <dgm:t>
        <a:bodyPr/>
        <a:lstStyle/>
        <a:p>
          <a:endParaRPr lang="en-US"/>
        </a:p>
      </dgm:t>
    </dgm:pt>
    <dgm:pt modelId="{6BB94DBD-76D9-482C-8335-BC4898786E35}" type="sibTrans" cxnId="{526187CD-AFF7-4E00-AE57-4C22A8D47B61}">
      <dgm:prSet/>
      <dgm:spPr/>
      <dgm:t>
        <a:bodyPr/>
        <a:lstStyle/>
        <a:p>
          <a:endParaRPr lang="en-US"/>
        </a:p>
      </dgm:t>
    </dgm:pt>
    <dgm:pt modelId="{1DC25132-3047-4E1D-901B-25A1FEE7F1B5}">
      <dgm:prSet/>
      <dgm:spPr/>
      <dgm:t>
        <a:bodyPr/>
        <a:lstStyle/>
        <a:p>
          <a:pPr>
            <a:lnSpc>
              <a:spcPct val="100000"/>
            </a:lnSpc>
          </a:pPr>
          <a:r>
            <a:rPr lang="en-US">
              <a:latin typeface="Calibri"/>
              <a:cs typeface="Calibri"/>
            </a:rPr>
            <a:t>Include social determinations of health as features for CVD prediction.</a:t>
          </a:r>
        </a:p>
      </dgm:t>
    </dgm:pt>
    <dgm:pt modelId="{5C4263EB-5DE7-4C89-BCD6-0D8171DD2CBD}" type="parTrans" cxnId="{24A90730-AFDF-4556-B8E5-9EEE582C95E9}">
      <dgm:prSet/>
      <dgm:spPr/>
      <dgm:t>
        <a:bodyPr/>
        <a:lstStyle/>
        <a:p>
          <a:endParaRPr lang="en-US"/>
        </a:p>
      </dgm:t>
    </dgm:pt>
    <dgm:pt modelId="{6417E046-2D57-4E45-BFF4-9A4859603E77}" type="sibTrans" cxnId="{24A90730-AFDF-4556-B8E5-9EEE582C95E9}">
      <dgm:prSet/>
      <dgm:spPr/>
      <dgm:t>
        <a:bodyPr/>
        <a:lstStyle/>
        <a:p>
          <a:endParaRPr lang="en-US"/>
        </a:p>
      </dgm:t>
    </dgm:pt>
    <dgm:pt modelId="{6B1C5ADE-D790-4D13-8F2A-24E8D8B73C20}">
      <dgm:prSet phldr="0"/>
      <dgm:spPr/>
      <dgm:t>
        <a:bodyPr/>
        <a:lstStyle/>
        <a:p>
          <a:pPr>
            <a:lnSpc>
              <a:spcPct val="100000"/>
            </a:lnSpc>
          </a:pPr>
          <a:r>
            <a:rPr lang="en-US">
              <a:solidFill>
                <a:srgbClr val="000000"/>
              </a:solidFill>
              <a:latin typeface="Calibri"/>
              <a:cs typeface="Calibri"/>
            </a:rPr>
            <a:t>Combining the ML models to yield </a:t>
          </a:r>
          <a:r>
            <a:rPr lang="en-US">
              <a:latin typeface="Calibri"/>
              <a:cs typeface="Calibri Light"/>
            </a:rPr>
            <a:t>better perfomance.</a:t>
          </a:r>
          <a:endParaRPr lang="en-US">
            <a:latin typeface="Calibri"/>
            <a:cs typeface="Calibri"/>
          </a:endParaRPr>
        </a:p>
      </dgm:t>
    </dgm:pt>
    <dgm:pt modelId="{EAF7A445-EDD7-4379-834A-BAF6D4C2DA77}" type="parTrans" cxnId="{2EE531D7-26B3-47C8-8C42-BF6CBEE3B826}">
      <dgm:prSet/>
      <dgm:spPr/>
    </dgm:pt>
    <dgm:pt modelId="{0609C43D-746D-4F4E-89F7-3378F10EEAF4}" type="sibTrans" cxnId="{2EE531D7-26B3-47C8-8C42-BF6CBEE3B826}">
      <dgm:prSet/>
      <dgm:spPr/>
    </dgm:pt>
    <dgm:pt modelId="{DCEDD12E-3F41-4B02-AF80-7941D81D3992}" type="pres">
      <dgm:prSet presAssocID="{0267607F-598F-4C75-A880-E83F92D185A5}" presName="root" presStyleCnt="0">
        <dgm:presLayoutVars>
          <dgm:dir/>
          <dgm:resizeHandles val="exact"/>
        </dgm:presLayoutVars>
      </dgm:prSet>
      <dgm:spPr/>
    </dgm:pt>
    <dgm:pt modelId="{5F3C8499-CF7D-4025-8032-A2DF04A117BB}" type="pres">
      <dgm:prSet presAssocID="{799EAD42-A6B9-4407-B2B1-2AE89489F99B}" presName="compNode" presStyleCnt="0"/>
      <dgm:spPr/>
    </dgm:pt>
    <dgm:pt modelId="{B1E75BC0-96B1-44FF-B6CF-01F840DDDDAF}" type="pres">
      <dgm:prSet presAssocID="{799EAD42-A6B9-4407-B2B1-2AE89489F99B}" presName="bgRect" presStyleLbl="bgShp" presStyleIdx="0" presStyleCnt="5"/>
      <dgm:spPr/>
    </dgm:pt>
    <dgm:pt modelId="{47AD06A3-8C9D-4580-9BD5-D245528281B2}" type="pres">
      <dgm:prSet presAssocID="{799EAD42-A6B9-4407-B2B1-2AE89489F99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8F006227-65CB-4425-8149-2F5B760A8B15}" type="pres">
      <dgm:prSet presAssocID="{799EAD42-A6B9-4407-B2B1-2AE89489F99B}" presName="spaceRect" presStyleCnt="0"/>
      <dgm:spPr/>
    </dgm:pt>
    <dgm:pt modelId="{3186ACAB-65DB-48A7-83A8-0D7D4CBE4F27}" type="pres">
      <dgm:prSet presAssocID="{799EAD42-A6B9-4407-B2B1-2AE89489F99B}" presName="parTx" presStyleLbl="revTx" presStyleIdx="0" presStyleCnt="5">
        <dgm:presLayoutVars>
          <dgm:chMax val="0"/>
          <dgm:chPref val="0"/>
        </dgm:presLayoutVars>
      </dgm:prSet>
      <dgm:spPr/>
    </dgm:pt>
    <dgm:pt modelId="{3B0234A7-C358-4DF6-94E4-6B6CD206780E}" type="pres">
      <dgm:prSet presAssocID="{A6A6BB87-B499-4BF4-AF63-3746FEF0D358}" presName="sibTrans" presStyleCnt="0"/>
      <dgm:spPr/>
    </dgm:pt>
    <dgm:pt modelId="{015EBCBF-E6CC-4577-A7FA-616386B12BF6}" type="pres">
      <dgm:prSet presAssocID="{6CD00348-5C0B-44F8-9383-4C2891E553BD}" presName="compNode" presStyleCnt="0"/>
      <dgm:spPr/>
    </dgm:pt>
    <dgm:pt modelId="{3CE3676B-1F67-4046-8141-360CE752F130}" type="pres">
      <dgm:prSet presAssocID="{6CD00348-5C0B-44F8-9383-4C2891E553BD}" presName="bgRect" presStyleLbl="bgShp" presStyleIdx="1" presStyleCnt="5"/>
      <dgm:spPr/>
    </dgm:pt>
    <dgm:pt modelId="{F29788DB-C03F-46DF-95B7-BCE5F0345C6B}" type="pres">
      <dgm:prSet presAssocID="{6CD00348-5C0B-44F8-9383-4C2891E553B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148162D7-CD81-4F2A-AE27-F2601F93C978}" type="pres">
      <dgm:prSet presAssocID="{6CD00348-5C0B-44F8-9383-4C2891E553BD}" presName="spaceRect" presStyleCnt="0"/>
      <dgm:spPr/>
    </dgm:pt>
    <dgm:pt modelId="{711E6C5E-14D6-4395-955F-4DEC8DBF790B}" type="pres">
      <dgm:prSet presAssocID="{6CD00348-5C0B-44F8-9383-4C2891E553BD}" presName="parTx" presStyleLbl="revTx" presStyleIdx="1" presStyleCnt="5">
        <dgm:presLayoutVars>
          <dgm:chMax val="0"/>
          <dgm:chPref val="0"/>
        </dgm:presLayoutVars>
      </dgm:prSet>
      <dgm:spPr/>
    </dgm:pt>
    <dgm:pt modelId="{6F3FBB17-2D3E-4036-AE40-2414DC19B05E}" type="pres">
      <dgm:prSet presAssocID="{6CC80EED-7EDE-40B8-870A-4EC3E254B0A4}" presName="sibTrans" presStyleCnt="0"/>
      <dgm:spPr/>
    </dgm:pt>
    <dgm:pt modelId="{6DE192C7-1F14-4B68-A579-3AA07780342C}" type="pres">
      <dgm:prSet presAssocID="{1ACDD8EC-3712-43C9-AED5-AE190EFED0D9}" presName="compNode" presStyleCnt="0"/>
      <dgm:spPr/>
    </dgm:pt>
    <dgm:pt modelId="{37372791-9692-4833-8E74-0FA90F89B122}" type="pres">
      <dgm:prSet presAssocID="{1ACDD8EC-3712-43C9-AED5-AE190EFED0D9}" presName="bgRect" presStyleLbl="bgShp" presStyleIdx="2" presStyleCnt="5"/>
      <dgm:spPr/>
    </dgm:pt>
    <dgm:pt modelId="{512E1893-7871-474D-998F-C0FFB533C22F}" type="pres">
      <dgm:prSet presAssocID="{1ACDD8EC-3712-43C9-AED5-AE190EFED0D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39FFC7FE-158C-4FF6-B106-82CCAD0568DF}" type="pres">
      <dgm:prSet presAssocID="{1ACDD8EC-3712-43C9-AED5-AE190EFED0D9}" presName="spaceRect" presStyleCnt="0"/>
      <dgm:spPr/>
    </dgm:pt>
    <dgm:pt modelId="{192360C7-6E3C-43FC-A2A4-1084D45A2C74}" type="pres">
      <dgm:prSet presAssocID="{1ACDD8EC-3712-43C9-AED5-AE190EFED0D9}" presName="parTx" presStyleLbl="revTx" presStyleIdx="2" presStyleCnt="5">
        <dgm:presLayoutVars>
          <dgm:chMax val="0"/>
          <dgm:chPref val="0"/>
        </dgm:presLayoutVars>
      </dgm:prSet>
      <dgm:spPr/>
    </dgm:pt>
    <dgm:pt modelId="{7EDECE9E-1392-4999-9861-32C589C19A27}" type="pres">
      <dgm:prSet presAssocID="{6BB94DBD-76D9-482C-8335-BC4898786E35}" presName="sibTrans" presStyleCnt="0"/>
      <dgm:spPr/>
    </dgm:pt>
    <dgm:pt modelId="{E01F363B-A7E0-4B09-954B-C978A50733ED}" type="pres">
      <dgm:prSet presAssocID="{1DC25132-3047-4E1D-901B-25A1FEE7F1B5}" presName="compNode" presStyleCnt="0"/>
      <dgm:spPr/>
    </dgm:pt>
    <dgm:pt modelId="{EB93D80D-CA60-4142-B4F0-5E27F5AD720E}" type="pres">
      <dgm:prSet presAssocID="{1DC25132-3047-4E1D-901B-25A1FEE7F1B5}" presName="bgRect" presStyleLbl="bgShp" presStyleIdx="3" presStyleCnt="5"/>
      <dgm:spPr/>
    </dgm:pt>
    <dgm:pt modelId="{AE7D15F4-DA94-4B41-A36F-80EE0227A0B0}" type="pres">
      <dgm:prSet presAssocID="{1DC25132-3047-4E1D-901B-25A1FEE7F1B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883BA072-728E-4E66-BFC6-5BE1EB619656}" type="pres">
      <dgm:prSet presAssocID="{1DC25132-3047-4E1D-901B-25A1FEE7F1B5}" presName="spaceRect" presStyleCnt="0"/>
      <dgm:spPr/>
    </dgm:pt>
    <dgm:pt modelId="{C7628266-DC1C-434F-A9D8-A5C2D79CAB97}" type="pres">
      <dgm:prSet presAssocID="{1DC25132-3047-4E1D-901B-25A1FEE7F1B5}" presName="parTx" presStyleLbl="revTx" presStyleIdx="3" presStyleCnt="5">
        <dgm:presLayoutVars>
          <dgm:chMax val="0"/>
          <dgm:chPref val="0"/>
        </dgm:presLayoutVars>
      </dgm:prSet>
      <dgm:spPr/>
    </dgm:pt>
    <dgm:pt modelId="{45BA1A12-3558-4E61-B2AA-02E1871C5030}" type="pres">
      <dgm:prSet presAssocID="{6417E046-2D57-4E45-BFF4-9A4859603E77}" presName="sibTrans" presStyleCnt="0"/>
      <dgm:spPr/>
    </dgm:pt>
    <dgm:pt modelId="{5E729A9A-CFC1-4B9F-AD0F-2DDDF7B05825}" type="pres">
      <dgm:prSet presAssocID="{6B1C5ADE-D790-4D13-8F2A-24E8D8B73C20}" presName="compNode" presStyleCnt="0"/>
      <dgm:spPr/>
    </dgm:pt>
    <dgm:pt modelId="{BDDCB78D-0597-4E17-89F9-E9666EFDAAF4}" type="pres">
      <dgm:prSet presAssocID="{6B1C5ADE-D790-4D13-8F2A-24E8D8B73C20}" presName="bgRect" presStyleLbl="bgShp" presStyleIdx="4" presStyleCnt="5"/>
      <dgm:spPr/>
    </dgm:pt>
    <dgm:pt modelId="{767FF623-E5EF-4BD8-88FD-3051826B0C4C}" type="pres">
      <dgm:prSet presAssocID="{6B1C5ADE-D790-4D13-8F2A-24E8D8B73C20}" presName="iconRect" presStyleLbl="node1" presStyleIdx="4" presStyleCnt="5"/>
      <dgm:spPr/>
    </dgm:pt>
    <dgm:pt modelId="{EAAC92A3-8408-4003-A40C-73F7DB248815}" type="pres">
      <dgm:prSet presAssocID="{6B1C5ADE-D790-4D13-8F2A-24E8D8B73C20}" presName="spaceRect" presStyleCnt="0"/>
      <dgm:spPr/>
    </dgm:pt>
    <dgm:pt modelId="{7DC40FD9-B341-4D90-8C65-5C74F334794E}" type="pres">
      <dgm:prSet presAssocID="{6B1C5ADE-D790-4D13-8F2A-24E8D8B73C20}" presName="parTx" presStyleLbl="revTx" presStyleIdx="4" presStyleCnt="5">
        <dgm:presLayoutVars>
          <dgm:chMax val="0"/>
          <dgm:chPref val="0"/>
        </dgm:presLayoutVars>
      </dgm:prSet>
      <dgm:spPr/>
    </dgm:pt>
  </dgm:ptLst>
  <dgm:cxnLst>
    <dgm:cxn modelId="{C7EE4C2B-6F70-4856-B625-6DAA5A9C82BC}" type="presOf" srcId="{1DC25132-3047-4E1D-901B-25A1FEE7F1B5}" destId="{C7628266-DC1C-434F-A9D8-A5C2D79CAB97}" srcOrd="0" destOrd="0" presId="urn:microsoft.com/office/officeart/2018/2/layout/IconVerticalSolidList"/>
    <dgm:cxn modelId="{24A90730-AFDF-4556-B8E5-9EEE582C95E9}" srcId="{0267607F-598F-4C75-A880-E83F92D185A5}" destId="{1DC25132-3047-4E1D-901B-25A1FEE7F1B5}" srcOrd="3" destOrd="0" parTransId="{5C4263EB-5DE7-4C89-BCD6-0D8171DD2CBD}" sibTransId="{6417E046-2D57-4E45-BFF4-9A4859603E77}"/>
    <dgm:cxn modelId="{731BCB3E-8314-43E5-9127-C54C995BDB24}" type="presOf" srcId="{1ACDD8EC-3712-43C9-AED5-AE190EFED0D9}" destId="{192360C7-6E3C-43FC-A2A4-1084D45A2C74}" srcOrd="0" destOrd="0" presId="urn:microsoft.com/office/officeart/2018/2/layout/IconVerticalSolidList"/>
    <dgm:cxn modelId="{BAC4E073-9229-4F6C-A902-87D7F05D1A3D}" type="presOf" srcId="{6CD00348-5C0B-44F8-9383-4C2891E553BD}" destId="{711E6C5E-14D6-4395-955F-4DEC8DBF790B}" srcOrd="0" destOrd="0" presId="urn:microsoft.com/office/officeart/2018/2/layout/IconVerticalSolidList"/>
    <dgm:cxn modelId="{B8D2607E-BA1C-4482-A000-DC001620760C}" srcId="{0267607F-598F-4C75-A880-E83F92D185A5}" destId="{6CD00348-5C0B-44F8-9383-4C2891E553BD}" srcOrd="1" destOrd="0" parTransId="{76AB53AB-6B14-4DF7-ABC2-417A9F23006D}" sibTransId="{6CC80EED-7EDE-40B8-870A-4EC3E254B0A4}"/>
    <dgm:cxn modelId="{7D0481A9-5375-4052-B69D-1E5DBF2A2385}" type="presOf" srcId="{6B1C5ADE-D790-4D13-8F2A-24E8D8B73C20}" destId="{7DC40FD9-B341-4D90-8C65-5C74F334794E}" srcOrd="0" destOrd="0" presId="urn:microsoft.com/office/officeart/2018/2/layout/IconVerticalSolidList"/>
    <dgm:cxn modelId="{9A5DCEAC-96A0-4C6C-A227-2B883CAC6F56}" srcId="{0267607F-598F-4C75-A880-E83F92D185A5}" destId="{799EAD42-A6B9-4407-B2B1-2AE89489F99B}" srcOrd="0" destOrd="0" parTransId="{7DB5F2D9-2FFE-4C30-A41F-6651FAA54A31}" sibTransId="{A6A6BB87-B499-4BF4-AF63-3746FEF0D358}"/>
    <dgm:cxn modelId="{DA369AB0-7142-4B1E-95C5-57460AC1EFB9}" type="presOf" srcId="{799EAD42-A6B9-4407-B2B1-2AE89489F99B}" destId="{3186ACAB-65DB-48A7-83A8-0D7D4CBE4F27}" srcOrd="0" destOrd="0" presId="urn:microsoft.com/office/officeart/2018/2/layout/IconVerticalSolidList"/>
    <dgm:cxn modelId="{2E847ABC-D968-434F-A091-28C3E76BE261}" type="presOf" srcId="{0267607F-598F-4C75-A880-E83F92D185A5}" destId="{DCEDD12E-3F41-4B02-AF80-7941D81D3992}" srcOrd="0" destOrd="0" presId="urn:microsoft.com/office/officeart/2018/2/layout/IconVerticalSolidList"/>
    <dgm:cxn modelId="{526187CD-AFF7-4E00-AE57-4C22A8D47B61}" srcId="{0267607F-598F-4C75-A880-E83F92D185A5}" destId="{1ACDD8EC-3712-43C9-AED5-AE190EFED0D9}" srcOrd="2" destOrd="0" parTransId="{81E03746-54CC-423E-A195-9F7EF4034FA1}" sibTransId="{6BB94DBD-76D9-482C-8335-BC4898786E35}"/>
    <dgm:cxn modelId="{2EE531D7-26B3-47C8-8C42-BF6CBEE3B826}" srcId="{0267607F-598F-4C75-A880-E83F92D185A5}" destId="{6B1C5ADE-D790-4D13-8F2A-24E8D8B73C20}" srcOrd="4" destOrd="0" parTransId="{EAF7A445-EDD7-4379-834A-BAF6D4C2DA77}" sibTransId="{0609C43D-746D-4F4E-89F7-3378F10EEAF4}"/>
    <dgm:cxn modelId="{32BAF58B-85EA-41D5-94F5-2E0FC0E890CB}" type="presParOf" srcId="{DCEDD12E-3F41-4B02-AF80-7941D81D3992}" destId="{5F3C8499-CF7D-4025-8032-A2DF04A117BB}" srcOrd="0" destOrd="0" presId="urn:microsoft.com/office/officeart/2018/2/layout/IconVerticalSolidList"/>
    <dgm:cxn modelId="{BE5409C9-7AD4-4B48-81E6-936084126EAC}" type="presParOf" srcId="{5F3C8499-CF7D-4025-8032-A2DF04A117BB}" destId="{B1E75BC0-96B1-44FF-B6CF-01F840DDDDAF}" srcOrd="0" destOrd="0" presId="urn:microsoft.com/office/officeart/2018/2/layout/IconVerticalSolidList"/>
    <dgm:cxn modelId="{8B691814-682B-4C8D-BA71-BC4F970A86BB}" type="presParOf" srcId="{5F3C8499-CF7D-4025-8032-A2DF04A117BB}" destId="{47AD06A3-8C9D-4580-9BD5-D245528281B2}" srcOrd="1" destOrd="0" presId="urn:microsoft.com/office/officeart/2018/2/layout/IconVerticalSolidList"/>
    <dgm:cxn modelId="{BF9C86DC-F757-4F66-823C-5CAB81E19038}" type="presParOf" srcId="{5F3C8499-CF7D-4025-8032-A2DF04A117BB}" destId="{8F006227-65CB-4425-8149-2F5B760A8B15}" srcOrd="2" destOrd="0" presId="urn:microsoft.com/office/officeart/2018/2/layout/IconVerticalSolidList"/>
    <dgm:cxn modelId="{EEA2EBC1-CC35-49EB-BDAA-2D6FEC9C5F9B}" type="presParOf" srcId="{5F3C8499-CF7D-4025-8032-A2DF04A117BB}" destId="{3186ACAB-65DB-48A7-83A8-0D7D4CBE4F27}" srcOrd="3" destOrd="0" presId="urn:microsoft.com/office/officeart/2018/2/layout/IconVerticalSolidList"/>
    <dgm:cxn modelId="{E416A637-7A4D-422E-934B-2006A4F10DDB}" type="presParOf" srcId="{DCEDD12E-3F41-4B02-AF80-7941D81D3992}" destId="{3B0234A7-C358-4DF6-94E4-6B6CD206780E}" srcOrd="1" destOrd="0" presId="urn:microsoft.com/office/officeart/2018/2/layout/IconVerticalSolidList"/>
    <dgm:cxn modelId="{D87327C5-D674-4F5B-8A7C-3D60B29A5FD4}" type="presParOf" srcId="{DCEDD12E-3F41-4B02-AF80-7941D81D3992}" destId="{015EBCBF-E6CC-4577-A7FA-616386B12BF6}" srcOrd="2" destOrd="0" presId="urn:microsoft.com/office/officeart/2018/2/layout/IconVerticalSolidList"/>
    <dgm:cxn modelId="{9794A56E-329C-4529-852B-B7E9504515C5}" type="presParOf" srcId="{015EBCBF-E6CC-4577-A7FA-616386B12BF6}" destId="{3CE3676B-1F67-4046-8141-360CE752F130}" srcOrd="0" destOrd="0" presId="urn:microsoft.com/office/officeart/2018/2/layout/IconVerticalSolidList"/>
    <dgm:cxn modelId="{B06B9647-362C-4076-A25B-B6C4C1F53467}" type="presParOf" srcId="{015EBCBF-E6CC-4577-A7FA-616386B12BF6}" destId="{F29788DB-C03F-46DF-95B7-BCE5F0345C6B}" srcOrd="1" destOrd="0" presId="urn:microsoft.com/office/officeart/2018/2/layout/IconVerticalSolidList"/>
    <dgm:cxn modelId="{AEE4E0E8-275E-43E4-B11E-FB002918303F}" type="presParOf" srcId="{015EBCBF-E6CC-4577-A7FA-616386B12BF6}" destId="{148162D7-CD81-4F2A-AE27-F2601F93C978}" srcOrd="2" destOrd="0" presId="urn:microsoft.com/office/officeart/2018/2/layout/IconVerticalSolidList"/>
    <dgm:cxn modelId="{5FDB2D72-66B8-4D00-89A0-5929E43F5FCF}" type="presParOf" srcId="{015EBCBF-E6CC-4577-A7FA-616386B12BF6}" destId="{711E6C5E-14D6-4395-955F-4DEC8DBF790B}" srcOrd="3" destOrd="0" presId="urn:microsoft.com/office/officeart/2018/2/layout/IconVerticalSolidList"/>
    <dgm:cxn modelId="{A80C1028-889F-463D-8E76-6E6BEC33B808}" type="presParOf" srcId="{DCEDD12E-3F41-4B02-AF80-7941D81D3992}" destId="{6F3FBB17-2D3E-4036-AE40-2414DC19B05E}" srcOrd="3" destOrd="0" presId="urn:microsoft.com/office/officeart/2018/2/layout/IconVerticalSolidList"/>
    <dgm:cxn modelId="{F88577AD-ABCE-46C0-816C-C6247524722B}" type="presParOf" srcId="{DCEDD12E-3F41-4B02-AF80-7941D81D3992}" destId="{6DE192C7-1F14-4B68-A579-3AA07780342C}" srcOrd="4" destOrd="0" presId="urn:microsoft.com/office/officeart/2018/2/layout/IconVerticalSolidList"/>
    <dgm:cxn modelId="{E97436E8-191C-43FB-AD65-C50A77EF8B58}" type="presParOf" srcId="{6DE192C7-1F14-4B68-A579-3AA07780342C}" destId="{37372791-9692-4833-8E74-0FA90F89B122}" srcOrd="0" destOrd="0" presId="urn:microsoft.com/office/officeart/2018/2/layout/IconVerticalSolidList"/>
    <dgm:cxn modelId="{538169A7-A596-4B84-ADDB-2276D0254746}" type="presParOf" srcId="{6DE192C7-1F14-4B68-A579-3AA07780342C}" destId="{512E1893-7871-474D-998F-C0FFB533C22F}" srcOrd="1" destOrd="0" presId="urn:microsoft.com/office/officeart/2018/2/layout/IconVerticalSolidList"/>
    <dgm:cxn modelId="{73EF3C80-143A-4DB4-8A02-A14F2F4B3F68}" type="presParOf" srcId="{6DE192C7-1F14-4B68-A579-3AA07780342C}" destId="{39FFC7FE-158C-4FF6-B106-82CCAD0568DF}" srcOrd="2" destOrd="0" presId="urn:microsoft.com/office/officeart/2018/2/layout/IconVerticalSolidList"/>
    <dgm:cxn modelId="{990E9BD0-CA4A-4301-9117-9BCF52D3F4BA}" type="presParOf" srcId="{6DE192C7-1F14-4B68-A579-3AA07780342C}" destId="{192360C7-6E3C-43FC-A2A4-1084D45A2C74}" srcOrd="3" destOrd="0" presId="urn:microsoft.com/office/officeart/2018/2/layout/IconVerticalSolidList"/>
    <dgm:cxn modelId="{C37F64D3-B99D-41EE-8668-3746E7244D7C}" type="presParOf" srcId="{DCEDD12E-3F41-4B02-AF80-7941D81D3992}" destId="{7EDECE9E-1392-4999-9861-32C589C19A27}" srcOrd="5" destOrd="0" presId="urn:microsoft.com/office/officeart/2018/2/layout/IconVerticalSolidList"/>
    <dgm:cxn modelId="{12197C18-414B-4D09-8A8F-EF09DA4D9C90}" type="presParOf" srcId="{DCEDD12E-3F41-4B02-AF80-7941D81D3992}" destId="{E01F363B-A7E0-4B09-954B-C978A50733ED}" srcOrd="6" destOrd="0" presId="urn:microsoft.com/office/officeart/2018/2/layout/IconVerticalSolidList"/>
    <dgm:cxn modelId="{E05346BD-1EB1-420D-A72C-13E28A685766}" type="presParOf" srcId="{E01F363B-A7E0-4B09-954B-C978A50733ED}" destId="{EB93D80D-CA60-4142-B4F0-5E27F5AD720E}" srcOrd="0" destOrd="0" presId="urn:microsoft.com/office/officeart/2018/2/layout/IconVerticalSolidList"/>
    <dgm:cxn modelId="{93E1A923-9E15-43F9-9E93-FDCC6588E3D0}" type="presParOf" srcId="{E01F363B-A7E0-4B09-954B-C978A50733ED}" destId="{AE7D15F4-DA94-4B41-A36F-80EE0227A0B0}" srcOrd="1" destOrd="0" presId="urn:microsoft.com/office/officeart/2018/2/layout/IconVerticalSolidList"/>
    <dgm:cxn modelId="{6719D9B2-9FC8-457A-878E-B0421C0C0BF2}" type="presParOf" srcId="{E01F363B-A7E0-4B09-954B-C978A50733ED}" destId="{883BA072-728E-4E66-BFC6-5BE1EB619656}" srcOrd="2" destOrd="0" presId="urn:microsoft.com/office/officeart/2018/2/layout/IconVerticalSolidList"/>
    <dgm:cxn modelId="{7F86E1F0-8EFC-4F91-9FD8-C175F3C9DB8F}" type="presParOf" srcId="{E01F363B-A7E0-4B09-954B-C978A50733ED}" destId="{C7628266-DC1C-434F-A9D8-A5C2D79CAB97}" srcOrd="3" destOrd="0" presId="urn:microsoft.com/office/officeart/2018/2/layout/IconVerticalSolidList"/>
    <dgm:cxn modelId="{DA74C4B9-386D-47C3-8000-67E25CB1F7C1}" type="presParOf" srcId="{DCEDD12E-3F41-4B02-AF80-7941D81D3992}" destId="{45BA1A12-3558-4E61-B2AA-02E1871C5030}" srcOrd="7" destOrd="0" presId="urn:microsoft.com/office/officeart/2018/2/layout/IconVerticalSolidList"/>
    <dgm:cxn modelId="{AE83863D-4C6A-4EED-8FC2-0E3524B46B41}" type="presParOf" srcId="{DCEDD12E-3F41-4B02-AF80-7941D81D3992}" destId="{5E729A9A-CFC1-4B9F-AD0F-2DDDF7B05825}" srcOrd="8" destOrd="0" presId="urn:microsoft.com/office/officeart/2018/2/layout/IconVerticalSolidList"/>
    <dgm:cxn modelId="{EC3A83AF-B7BA-41B5-BF18-FB40A68F4CCB}" type="presParOf" srcId="{5E729A9A-CFC1-4B9F-AD0F-2DDDF7B05825}" destId="{BDDCB78D-0597-4E17-89F9-E9666EFDAAF4}" srcOrd="0" destOrd="0" presId="urn:microsoft.com/office/officeart/2018/2/layout/IconVerticalSolidList"/>
    <dgm:cxn modelId="{0065202B-FAE3-4939-B646-55031AC216FA}" type="presParOf" srcId="{5E729A9A-CFC1-4B9F-AD0F-2DDDF7B05825}" destId="{767FF623-E5EF-4BD8-88FD-3051826B0C4C}" srcOrd="1" destOrd="0" presId="urn:microsoft.com/office/officeart/2018/2/layout/IconVerticalSolidList"/>
    <dgm:cxn modelId="{A07A5E39-52E1-411A-BC6E-62721D55A979}" type="presParOf" srcId="{5E729A9A-CFC1-4B9F-AD0F-2DDDF7B05825}" destId="{EAAC92A3-8408-4003-A40C-73F7DB248815}" srcOrd="2" destOrd="0" presId="urn:microsoft.com/office/officeart/2018/2/layout/IconVerticalSolidList"/>
    <dgm:cxn modelId="{1E0FE56D-6B81-4826-9B7E-87F069492164}" type="presParOf" srcId="{5E729A9A-CFC1-4B9F-AD0F-2DDDF7B05825}" destId="{7DC40FD9-B341-4D90-8C65-5C74F334794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00A917-957E-4B5C-AAE7-DEA7EAA86016}">
      <dsp:nvSpPr>
        <dsp:cNvPr id="0" name=""/>
        <dsp:cNvSpPr/>
      </dsp:nvSpPr>
      <dsp:spPr>
        <a:xfrm>
          <a:off x="591122" y="969144"/>
          <a:ext cx="1448897" cy="144889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86FAA8-1D48-46C4-8BFE-AC81EE4B46DF}">
      <dsp:nvSpPr>
        <dsp:cNvPr id="0" name=""/>
        <dsp:cNvSpPr/>
      </dsp:nvSpPr>
      <dsp:spPr>
        <a:xfrm>
          <a:off x="899904" y="1277926"/>
          <a:ext cx="831334" cy="8313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2BAF24-58CD-4AE5-9F17-9F77E0756B68}">
      <dsp:nvSpPr>
        <dsp:cNvPr id="0" name=""/>
        <dsp:cNvSpPr/>
      </dsp:nvSpPr>
      <dsp:spPr>
        <a:xfrm>
          <a:off x="127950" y="2869338"/>
          <a:ext cx="237524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rtl="0">
            <a:lnSpc>
              <a:spcPct val="100000"/>
            </a:lnSpc>
            <a:spcBef>
              <a:spcPct val="0"/>
            </a:spcBef>
            <a:spcAft>
              <a:spcPct val="35000"/>
            </a:spcAft>
            <a:buNone/>
            <a:defRPr cap="all"/>
          </a:pPr>
          <a:r>
            <a:rPr lang="en-US" sz="1100" kern="1200"/>
            <a:t>I</a:t>
          </a:r>
          <a:r>
            <a:rPr lang="en-US" sz="1100" b="0" i="0" kern="1200"/>
            <a:t>nformed the selection of </a:t>
          </a:r>
          <a:r>
            <a:rPr lang="en-US" sz="1100" b="0" i="0" kern="1200">
              <a:latin typeface="Calibri Light" panose="020F0302020204030204"/>
            </a:rPr>
            <a:t>models used</a:t>
          </a:r>
          <a:r>
            <a:rPr lang="en-US" sz="1100" b="0" i="0" kern="1200"/>
            <a:t> </a:t>
          </a:r>
          <a:endParaRPr lang="en-US" sz="1100" kern="1200"/>
        </a:p>
      </dsp:txBody>
      <dsp:txXfrm>
        <a:off x="127950" y="2869338"/>
        <a:ext cx="2375241" cy="720000"/>
      </dsp:txXfrm>
    </dsp:sp>
    <dsp:sp modelId="{D0966A6D-CFBC-4E00-B7FB-166DC8C998DC}">
      <dsp:nvSpPr>
        <dsp:cNvPr id="0" name=""/>
        <dsp:cNvSpPr/>
      </dsp:nvSpPr>
      <dsp:spPr>
        <a:xfrm>
          <a:off x="3382032" y="969144"/>
          <a:ext cx="1448897" cy="144889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AA2B92-9E4A-4D35-9BFF-D85219B38286}">
      <dsp:nvSpPr>
        <dsp:cNvPr id="0" name=""/>
        <dsp:cNvSpPr/>
      </dsp:nvSpPr>
      <dsp:spPr>
        <a:xfrm>
          <a:off x="3690813" y="1277926"/>
          <a:ext cx="831334" cy="8313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A88A1E-BACA-4DDA-B9BF-49990B4B3C9A}">
      <dsp:nvSpPr>
        <dsp:cNvPr id="0" name=""/>
        <dsp:cNvSpPr/>
      </dsp:nvSpPr>
      <dsp:spPr>
        <a:xfrm>
          <a:off x="2918859" y="2869338"/>
          <a:ext cx="237524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J</a:t>
          </a:r>
          <a:r>
            <a:rPr lang="en-US" sz="1100" b="0" i="0" kern="1200"/>
            <a:t>ustified the selection of our project problem </a:t>
          </a:r>
          <a:endParaRPr lang="en-US" sz="1100" kern="1200"/>
        </a:p>
      </dsp:txBody>
      <dsp:txXfrm>
        <a:off x="2918859" y="2869338"/>
        <a:ext cx="2375241" cy="720000"/>
      </dsp:txXfrm>
    </dsp:sp>
    <dsp:sp modelId="{22FE9741-2592-41F3-AAE9-BE0DC5122BF4}">
      <dsp:nvSpPr>
        <dsp:cNvPr id="0" name=""/>
        <dsp:cNvSpPr/>
      </dsp:nvSpPr>
      <dsp:spPr>
        <a:xfrm>
          <a:off x="6172941" y="969144"/>
          <a:ext cx="1448897" cy="144889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09DB2F-22DA-4C35-B172-84FAAB8D0895}">
      <dsp:nvSpPr>
        <dsp:cNvPr id="0" name=""/>
        <dsp:cNvSpPr/>
      </dsp:nvSpPr>
      <dsp:spPr>
        <a:xfrm>
          <a:off x="6481722" y="1277926"/>
          <a:ext cx="831334" cy="8313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1E831E-FECB-413A-BE58-C52D1D07CBFC}">
      <dsp:nvSpPr>
        <dsp:cNvPr id="0" name=""/>
        <dsp:cNvSpPr/>
      </dsp:nvSpPr>
      <dsp:spPr>
        <a:xfrm>
          <a:off x="5709769" y="2869338"/>
          <a:ext cx="237524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I</a:t>
          </a:r>
          <a:r>
            <a:rPr lang="en-US" sz="1100" b="0" i="0" kern="1200"/>
            <a:t>nformed the need for CVD risk identification in younger populations.</a:t>
          </a:r>
          <a:r>
            <a:rPr lang="en-US" sz="1100" b="0" i="0" kern="1200">
              <a:latin typeface="Calibri Light" panose="020F0302020204030204"/>
            </a:rPr>
            <a:t> </a:t>
          </a:r>
          <a:endParaRPr lang="en-US" sz="1100" kern="1200"/>
        </a:p>
      </dsp:txBody>
      <dsp:txXfrm>
        <a:off x="5709769" y="2869338"/>
        <a:ext cx="2375241" cy="720000"/>
      </dsp:txXfrm>
    </dsp:sp>
    <dsp:sp modelId="{337CAE99-5EAF-49D4-B482-BB1612DB7731}">
      <dsp:nvSpPr>
        <dsp:cNvPr id="0" name=""/>
        <dsp:cNvSpPr/>
      </dsp:nvSpPr>
      <dsp:spPr>
        <a:xfrm>
          <a:off x="8963850" y="969144"/>
          <a:ext cx="1448897" cy="1448897"/>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6E034A-35C8-4B54-8411-47DDD787D5BD}">
      <dsp:nvSpPr>
        <dsp:cNvPr id="0" name=""/>
        <dsp:cNvSpPr/>
      </dsp:nvSpPr>
      <dsp:spPr>
        <a:xfrm>
          <a:off x="9272632" y="1277926"/>
          <a:ext cx="831334" cy="8313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226499-AE85-4B85-8C20-A6675B45A75A}">
      <dsp:nvSpPr>
        <dsp:cNvPr id="0" name=""/>
        <dsp:cNvSpPr/>
      </dsp:nvSpPr>
      <dsp:spPr>
        <a:xfrm>
          <a:off x="8500678" y="2869338"/>
          <a:ext cx="237524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N</a:t>
          </a:r>
          <a:r>
            <a:rPr lang="en-US" sz="1100" b="0" i="0" kern="1200"/>
            <a:t>arrowed down on the optimal  models as results were consistent with some of the works referred to in the project</a:t>
          </a:r>
          <a:endParaRPr lang="en-US" sz="1100" kern="1200"/>
        </a:p>
      </dsp:txBody>
      <dsp:txXfrm>
        <a:off x="8500678" y="2869338"/>
        <a:ext cx="2375241"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18DAF2-F623-48B6-B894-E2C4AFA6C1FA}">
      <dsp:nvSpPr>
        <dsp:cNvPr id="0" name=""/>
        <dsp:cNvSpPr/>
      </dsp:nvSpPr>
      <dsp:spPr>
        <a:xfrm>
          <a:off x="0" y="4366"/>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12A182-10D6-4EA3-A11E-F3E0DA36095E}">
      <dsp:nvSpPr>
        <dsp:cNvPr id="0" name=""/>
        <dsp:cNvSpPr/>
      </dsp:nvSpPr>
      <dsp:spPr>
        <a:xfrm>
          <a:off x="281355" y="213639"/>
          <a:ext cx="511556" cy="5115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CC9A1B-1B39-435D-8EEE-9E31226B5F28}">
      <dsp:nvSpPr>
        <dsp:cNvPr id="0" name=""/>
        <dsp:cNvSpPr/>
      </dsp:nvSpPr>
      <dsp:spPr>
        <a:xfrm>
          <a:off x="1074268" y="4366"/>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US" sz="1900" kern="1200">
              <a:latin typeface="Calibri"/>
              <a:cs typeface="Calibri"/>
            </a:rPr>
            <a:t>Deep learning models </a:t>
          </a:r>
        </a:p>
      </dsp:txBody>
      <dsp:txXfrm>
        <a:off x="1074268" y="4366"/>
        <a:ext cx="5170996" cy="930102"/>
      </dsp:txXfrm>
    </dsp:sp>
    <dsp:sp modelId="{C8E646B3-1571-40FA-A564-43ECFCDFFCFD}">
      <dsp:nvSpPr>
        <dsp:cNvPr id="0" name=""/>
        <dsp:cNvSpPr/>
      </dsp:nvSpPr>
      <dsp:spPr>
        <a:xfrm>
          <a:off x="0" y="1166994"/>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58BE1A-952C-4DFC-A562-105E4F598F98}">
      <dsp:nvSpPr>
        <dsp:cNvPr id="0" name=""/>
        <dsp:cNvSpPr/>
      </dsp:nvSpPr>
      <dsp:spPr>
        <a:xfrm>
          <a:off x="281355" y="1376267"/>
          <a:ext cx="511556" cy="511556"/>
        </a:xfrm>
        <a:prstGeom prst="rect">
          <a:avLst/>
        </a:prstGeom>
        <a:solidFill>
          <a:schemeClr val="accent3">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3880DB-6368-4F64-ADE1-5F647675D9F1}">
      <dsp:nvSpPr>
        <dsp:cNvPr id="0" name=""/>
        <dsp:cNvSpPr/>
      </dsp:nvSpPr>
      <dsp:spPr>
        <a:xfrm>
          <a:off x="1074268" y="1166994"/>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US" sz="1900" kern="1200">
              <a:latin typeface="Calibri"/>
              <a:cs typeface="Calibri"/>
            </a:rPr>
            <a:t>Computationally expensive.</a:t>
          </a:r>
        </a:p>
      </dsp:txBody>
      <dsp:txXfrm>
        <a:off x="1074268" y="1166994"/>
        <a:ext cx="5170996" cy="930102"/>
      </dsp:txXfrm>
    </dsp:sp>
    <dsp:sp modelId="{7D20C234-5AC0-4C02-929E-F70F3C25C40F}">
      <dsp:nvSpPr>
        <dsp:cNvPr id="0" name=""/>
        <dsp:cNvSpPr/>
      </dsp:nvSpPr>
      <dsp:spPr>
        <a:xfrm>
          <a:off x="0" y="2329622"/>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AA5001-A289-4B02-9CF9-CC0322CCEA24}">
      <dsp:nvSpPr>
        <dsp:cNvPr id="0" name=""/>
        <dsp:cNvSpPr/>
      </dsp:nvSpPr>
      <dsp:spPr>
        <a:xfrm>
          <a:off x="281355" y="2538895"/>
          <a:ext cx="511556" cy="511556"/>
        </a:xfrm>
        <a:prstGeom prst="rect">
          <a:avLst/>
        </a:prstGeom>
        <a:solidFill>
          <a:schemeClr val="accent4">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D0B020-33A9-4DBA-965C-DD285684A967}">
      <dsp:nvSpPr>
        <dsp:cNvPr id="0" name=""/>
        <dsp:cNvSpPr/>
      </dsp:nvSpPr>
      <dsp:spPr>
        <a:xfrm>
          <a:off x="1074268" y="2329622"/>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US" sz="1900" kern="1200">
              <a:latin typeface="Calibri"/>
              <a:cs typeface="Calibri"/>
            </a:rPr>
            <a:t>Dataset is low dimensional.</a:t>
          </a:r>
        </a:p>
      </dsp:txBody>
      <dsp:txXfrm>
        <a:off x="1074268" y="2329622"/>
        <a:ext cx="5170996" cy="930102"/>
      </dsp:txXfrm>
    </dsp:sp>
    <dsp:sp modelId="{4F5BD6AD-6B4A-4A07-BE68-D095F8281098}">
      <dsp:nvSpPr>
        <dsp:cNvPr id="0" name=""/>
        <dsp:cNvSpPr/>
      </dsp:nvSpPr>
      <dsp:spPr>
        <a:xfrm>
          <a:off x="0" y="3492250"/>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E181A4-2E21-4749-BBC9-511F229D26F9}">
      <dsp:nvSpPr>
        <dsp:cNvPr id="0" name=""/>
        <dsp:cNvSpPr/>
      </dsp:nvSpPr>
      <dsp:spPr>
        <a:xfrm>
          <a:off x="281355" y="3701523"/>
          <a:ext cx="511556" cy="511556"/>
        </a:xfrm>
        <a:prstGeom prst="rect">
          <a:avLst/>
        </a:prstGeom>
        <a:solidFill>
          <a:schemeClr val="accent5">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58900E-42FF-4693-B8F1-94F716BF10AB}">
      <dsp:nvSpPr>
        <dsp:cNvPr id="0" name=""/>
        <dsp:cNvSpPr/>
      </dsp:nvSpPr>
      <dsp:spPr>
        <a:xfrm>
          <a:off x="1074268" y="3492250"/>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US" sz="1900" kern="1200">
              <a:latin typeface="Calibri"/>
              <a:cs typeface="Calibri"/>
            </a:rPr>
            <a:t>It is a simple classification task and a deep learning model will be too complex.</a:t>
          </a:r>
        </a:p>
      </dsp:txBody>
      <dsp:txXfrm>
        <a:off x="1074268" y="3492250"/>
        <a:ext cx="5170996" cy="930102"/>
      </dsp:txXfrm>
    </dsp:sp>
    <dsp:sp modelId="{D22B1788-BEFC-40E9-BCE0-B347B0E5BAFD}">
      <dsp:nvSpPr>
        <dsp:cNvPr id="0" name=""/>
        <dsp:cNvSpPr/>
      </dsp:nvSpPr>
      <dsp:spPr>
        <a:xfrm>
          <a:off x="0" y="4654878"/>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FF685F-EEF7-426D-8178-259D38C1C75B}">
      <dsp:nvSpPr>
        <dsp:cNvPr id="0" name=""/>
        <dsp:cNvSpPr/>
      </dsp:nvSpPr>
      <dsp:spPr>
        <a:xfrm>
          <a:off x="281355" y="4864151"/>
          <a:ext cx="511556" cy="511556"/>
        </a:xfrm>
        <a:prstGeom prst="rect">
          <a:avLst/>
        </a:prstGeom>
        <a:solidFill>
          <a:schemeClr val="accent6">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9470B6-2E3D-4C6A-8B86-47FDF90AFB66}">
      <dsp:nvSpPr>
        <dsp:cNvPr id="0" name=""/>
        <dsp:cNvSpPr/>
      </dsp:nvSpPr>
      <dsp:spPr>
        <a:xfrm>
          <a:off x="1074268" y="4654878"/>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US" sz="1900" kern="1200">
              <a:latin typeface="Calibri"/>
              <a:cs typeface="Calibri"/>
            </a:rPr>
            <a:t>Require large datasets to be effectively trained.</a:t>
          </a:r>
        </a:p>
      </dsp:txBody>
      <dsp:txXfrm>
        <a:off x="1074268" y="4654878"/>
        <a:ext cx="5170996" cy="9301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17268A-64E5-4A51-B3FE-C157381FFF22}">
      <dsp:nvSpPr>
        <dsp:cNvPr id="0" name=""/>
        <dsp:cNvSpPr/>
      </dsp:nvSpPr>
      <dsp:spPr>
        <a:xfrm>
          <a:off x="0" y="2700"/>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740A02-B85F-4F93-97F0-1D070A82593B}">
      <dsp:nvSpPr>
        <dsp:cNvPr id="0" name=""/>
        <dsp:cNvSpPr/>
      </dsp:nvSpPr>
      <dsp:spPr>
        <a:xfrm>
          <a:off x="0" y="2700"/>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solidFill>
                <a:schemeClr val="tx1"/>
              </a:solidFill>
              <a:latin typeface="Calibri"/>
              <a:cs typeface="Calibri"/>
            </a:rPr>
            <a:t>For this dataset, </a:t>
          </a:r>
          <a:r>
            <a:rPr lang="en-US" sz="2800" kern="1200" err="1">
              <a:solidFill>
                <a:schemeClr val="tx1"/>
              </a:solidFill>
              <a:latin typeface="Calibri"/>
              <a:cs typeface="Calibri"/>
            </a:rPr>
            <a:t>XGBoost</a:t>
          </a:r>
          <a:r>
            <a:rPr lang="en-US" sz="2800" kern="1200">
              <a:solidFill>
                <a:schemeClr val="tx1"/>
              </a:solidFill>
              <a:latin typeface="Calibri"/>
              <a:cs typeface="Calibri"/>
            </a:rPr>
            <a:t> has the highest accuracy and F1 score of 78.9% and 0.66 respectively</a:t>
          </a:r>
        </a:p>
      </dsp:txBody>
      <dsp:txXfrm>
        <a:off x="0" y="2700"/>
        <a:ext cx="6291714" cy="1841777"/>
      </dsp:txXfrm>
    </dsp:sp>
    <dsp:sp modelId="{2FC5939D-112E-478C-8BC8-4AE2F80BC82E}">
      <dsp:nvSpPr>
        <dsp:cNvPr id="0" name=""/>
        <dsp:cNvSpPr/>
      </dsp:nvSpPr>
      <dsp:spPr>
        <a:xfrm>
          <a:off x="0" y="1844478"/>
          <a:ext cx="6291714"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131264-FDBB-45E4-A123-1811AC3E35AE}">
      <dsp:nvSpPr>
        <dsp:cNvPr id="0" name=""/>
        <dsp:cNvSpPr/>
      </dsp:nvSpPr>
      <dsp:spPr>
        <a:xfrm>
          <a:off x="0" y="1844478"/>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kern="1200">
              <a:solidFill>
                <a:schemeClr val="tx1"/>
              </a:solidFill>
              <a:latin typeface="Calibri"/>
              <a:cs typeface="Calibri"/>
            </a:rPr>
            <a:t>Based on feature correlation and analysis, body weight, systolic pressure and cholesterol are the highest contributing predictors of CVD.</a:t>
          </a:r>
        </a:p>
      </dsp:txBody>
      <dsp:txXfrm>
        <a:off x="0" y="1844478"/>
        <a:ext cx="6291714" cy="1841777"/>
      </dsp:txXfrm>
    </dsp:sp>
    <dsp:sp modelId="{E4581F6E-7330-491B-86B6-9D55CFD861E8}">
      <dsp:nvSpPr>
        <dsp:cNvPr id="0" name=""/>
        <dsp:cNvSpPr/>
      </dsp:nvSpPr>
      <dsp:spPr>
        <a:xfrm>
          <a:off x="0" y="3686256"/>
          <a:ext cx="6291714"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F2D3C9-F21A-4CB4-861D-AD31E43CFBFC}">
      <dsp:nvSpPr>
        <dsp:cNvPr id="0" name=""/>
        <dsp:cNvSpPr/>
      </dsp:nvSpPr>
      <dsp:spPr>
        <a:xfrm>
          <a:off x="0" y="3686256"/>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kern="1200">
              <a:solidFill>
                <a:schemeClr val="tx1"/>
              </a:solidFill>
              <a:latin typeface="Calibri"/>
              <a:cs typeface="Calibri"/>
            </a:rPr>
            <a:t>Data for alcohol drinking and smoking should be collected in younger populations to accurately access their risk of being diagnosed with CVD.</a:t>
          </a:r>
        </a:p>
      </dsp:txBody>
      <dsp:txXfrm>
        <a:off x="0" y="3686256"/>
        <a:ext cx="6291714" cy="18417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E75BC0-96B1-44FF-B6CF-01F840DDDDAF}">
      <dsp:nvSpPr>
        <dsp:cNvPr id="0" name=""/>
        <dsp:cNvSpPr/>
      </dsp:nvSpPr>
      <dsp:spPr>
        <a:xfrm>
          <a:off x="0" y="4366"/>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AD06A3-8C9D-4580-9BD5-D245528281B2}">
      <dsp:nvSpPr>
        <dsp:cNvPr id="0" name=""/>
        <dsp:cNvSpPr/>
      </dsp:nvSpPr>
      <dsp:spPr>
        <a:xfrm>
          <a:off x="281355" y="213639"/>
          <a:ext cx="511556" cy="5115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86ACAB-65DB-48A7-83A8-0D7D4CBE4F27}">
      <dsp:nvSpPr>
        <dsp:cNvPr id="0" name=""/>
        <dsp:cNvSpPr/>
      </dsp:nvSpPr>
      <dsp:spPr>
        <a:xfrm>
          <a:off x="1074268" y="4366"/>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US" sz="1900" kern="1200">
              <a:latin typeface="Calibri"/>
              <a:cs typeface="Calibri"/>
            </a:rPr>
            <a:t>Use of a dataset that focuses more on the target population age group.</a:t>
          </a:r>
        </a:p>
      </dsp:txBody>
      <dsp:txXfrm>
        <a:off x="1074268" y="4366"/>
        <a:ext cx="5170996" cy="930102"/>
      </dsp:txXfrm>
    </dsp:sp>
    <dsp:sp modelId="{3CE3676B-1F67-4046-8141-360CE752F130}">
      <dsp:nvSpPr>
        <dsp:cNvPr id="0" name=""/>
        <dsp:cNvSpPr/>
      </dsp:nvSpPr>
      <dsp:spPr>
        <a:xfrm>
          <a:off x="0" y="1166994"/>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9788DB-C03F-46DF-95B7-BCE5F0345C6B}">
      <dsp:nvSpPr>
        <dsp:cNvPr id="0" name=""/>
        <dsp:cNvSpPr/>
      </dsp:nvSpPr>
      <dsp:spPr>
        <a:xfrm>
          <a:off x="281355" y="1376267"/>
          <a:ext cx="511556" cy="5115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1E6C5E-14D6-4395-955F-4DEC8DBF790B}">
      <dsp:nvSpPr>
        <dsp:cNvPr id="0" name=""/>
        <dsp:cNvSpPr/>
      </dsp:nvSpPr>
      <dsp:spPr>
        <a:xfrm>
          <a:off x="1074268" y="1166994"/>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US" sz="1900" kern="1200">
              <a:latin typeface="Calibri"/>
              <a:cs typeface="Calibri"/>
            </a:rPr>
            <a:t>Find a larger dataset, with more predictors, to perform deep learning analysis</a:t>
          </a:r>
        </a:p>
      </dsp:txBody>
      <dsp:txXfrm>
        <a:off x="1074268" y="1166994"/>
        <a:ext cx="5170996" cy="930102"/>
      </dsp:txXfrm>
    </dsp:sp>
    <dsp:sp modelId="{37372791-9692-4833-8E74-0FA90F89B122}">
      <dsp:nvSpPr>
        <dsp:cNvPr id="0" name=""/>
        <dsp:cNvSpPr/>
      </dsp:nvSpPr>
      <dsp:spPr>
        <a:xfrm>
          <a:off x="0" y="2329622"/>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2E1893-7871-474D-998F-C0FFB533C22F}">
      <dsp:nvSpPr>
        <dsp:cNvPr id="0" name=""/>
        <dsp:cNvSpPr/>
      </dsp:nvSpPr>
      <dsp:spPr>
        <a:xfrm>
          <a:off x="281355" y="2538895"/>
          <a:ext cx="511556" cy="5115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2360C7-6E3C-43FC-A2A4-1084D45A2C74}">
      <dsp:nvSpPr>
        <dsp:cNvPr id="0" name=""/>
        <dsp:cNvSpPr/>
      </dsp:nvSpPr>
      <dsp:spPr>
        <a:xfrm>
          <a:off x="1074268" y="2329622"/>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US" sz="1900" kern="1200">
              <a:latin typeface="Calibri"/>
              <a:cs typeface="Calibri"/>
            </a:rPr>
            <a:t>Obtain a dataset that is geographically diverse with the support of GIS </a:t>
          </a:r>
        </a:p>
      </dsp:txBody>
      <dsp:txXfrm>
        <a:off x="1074268" y="2329622"/>
        <a:ext cx="5170996" cy="930102"/>
      </dsp:txXfrm>
    </dsp:sp>
    <dsp:sp modelId="{EB93D80D-CA60-4142-B4F0-5E27F5AD720E}">
      <dsp:nvSpPr>
        <dsp:cNvPr id="0" name=""/>
        <dsp:cNvSpPr/>
      </dsp:nvSpPr>
      <dsp:spPr>
        <a:xfrm>
          <a:off x="0" y="3492250"/>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7D15F4-DA94-4B41-A36F-80EE0227A0B0}">
      <dsp:nvSpPr>
        <dsp:cNvPr id="0" name=""/>
        <dsp:cNvSpPr/>
      </dsp:nvSpPr>
      <dsp:spPr>
        <a:xfrm>
          <a:off x="281355" y="3701523"/>
          <a:ext cx="511556" cy="5115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628266-DC1C-434F-A9D8-A5C2D79CAB97}">
      <dsp:nvSpPr>
        <dsp:cNvPr id="0" name=""/>
        <dsp:cNvSpPr/>
      </dsp:nvSpPr>
      <dsp:spPr>
        <a:xfrm>
          <a:off x="1074268" y="3492250"/>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US" sz="1900" kern="1200">
              <a:latin typeface="Calibri"/>
              <a:cs typeface="Calibri"/>
            </a:rPr>
            <a:t>Include social determinations of health as features for CVD prediction.</a:t>
          </a:r>
        </a:p>
      </dsp:txBody>
      <dsp:txXfrm>
        <a:off x="1074268" y="3492250"/>
        <a:ext cx="5170996" cy="930102"/>
      </dsp:txXfrm>
    </dsp:sp>
    <dsp:sp modelId="{BDDCB78D-0597-4E17-89F9-E9666EFDAAF4}">
      <dsp:nvSpPr>
        <dsp:cNvPr id="0" name=""/>
        <dsp:cNvSpPr/>
      </dsp:nvSpPr>
      <dsp:spPr>
        <a:xfrm>
          <a:off x="0" y="4654878"/>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7FF623-E5EF-4BD8-88FD-3051826B0C4C}">
      <dsp:nvSpPr>
        <dsp:cNvPr id="0" name=""/>
        <dsp:cNvSpPr/>
      </dsp:nvSpPr>
      <dsp:spPr>
        <a:xfrm>
          <a:off x="281355" y="4864151"/>
          <a:ext cx="511556" cy="511556"/>
        </a:xfrm>
        <a:prstGeom prst="rect">
          <a:avLst/>
        </a:prstGeom>
        <a:solidFill>
          <a:schemeClr val="accent6">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C40FD9-B341-4D90-8C65-5C74F334794E}">
      <dsp:nvSpPr>
        <dsp:cNvPr id="0" name=""/>
        <dsp:cNvSpPr/>
      </dsp:nvSpPr>
      <dsp:spPr>
        <a:xfrm>
          <a:off x="1074268" y="4654878"/>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US" sz="1900" kern="1200">
              <a:solidFill>
                <a:srgbClr val="000000"/>
              </a:solidFill>
              <a:latin typeface="Calibri"/>
              <a:cs typeface="Calibri"/>
            </a:rPr>
            <a:t>Combining the ML models to yield </a:t>
          </a:r>
          <a:r>
            <a:rPr lang="en-US" sz="1900" kern="1200">
              <a:latin typeface="Calibri"/>
              <a:cs typeface="Calibri Light"/>
            </a:rPr>
            <a:t>better perfomance.</a:t>
          </a:r>
          <a:endParaRPr lang="en-US" sz="1900" kern="1200">
            <a:latin typeface="Calibri"/>
            <a:cs typeface="Calibri"/>
          </a:endParaRPr>
        </a:p>
      </dsp:txBody>
      <dsp:txXfrm>
        <a:off x="1074268" y="4654878"/>
        <a:ext cx="5170996" cy="930102"/>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F9E7-9450-299C-9B89-8B7D621AC8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DC3CA5-BBB6-35E0-8C13-E1834D6117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D06362-6F98-4CA0-7A4F-B7139504FE8F}"/>
              </a:ext>
            </a:extLst>
          </p:cNvPr>
          <p:cNvSpPr>
            <a:spLocks noGrp="1"/>
          </p:cNvSpPr>
          <p:nvPr>
            <p:ph type="dt" sz="half" idx="10"/>
          </p:nvPr>
        </p:nvSpPr>
        <p:spPr/>
        <p:txBody>
          <a:bodyPr/>
          <a:lstStyle/>
          <a:p>
            <a:fld id="{8FC2BAAE-56C3-423E-A3BC-D02E70FCBEBE}" type="datetimeFigureOut">
              <a:rPr lang="en-US" smtClean="0"/>
              <a:t>4/21/2023</a:t>
            </a:fld>
            <a:endParaRPr lang="en-US"/>
          </a:p>
        </p:txBody>
      </p:sp>
      <p:sp>
        <p:nvSpPr>
          <p:cNvPr id="5" name="Footer Placeholder 4">
            <a:extLst>
              <a:ext uri="{FF2B5EF4-FFF2-40B4-BE49-F238E27FC236}">
                <a16:creationId xmlns:a16="http://schemas.microsoft.com/office/drawing/2014/main" id="{F8C4E016-2781-A157-0DDC-C262C97DFC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170098-FC57-8489-EF0B-55135075B212}"/>
              </a:ext>
            </a:extLst>
          </p:cNvPr>
          <p:cNvSpPr>
            <a:spLocks noGrp="1"/>
          </p:cNvSpPr>
          <p:nvPr>
            <p:ph type="sldNum" sz="quarter" idx="12"/>
          </p:nvPr>
        </p:nvSpPr>
        <p:spPr/>
        <p:txBody>
          <a:bodyPr/>
          <a:lstStyle/>
          <a:p>
            <a:fld id="{A43BF6A7-3542-46D4-9789-26F04E2563AB}" type="slidenum">
              <a:rPr lang="en-US" smtClean="0"/>
              <a:t>‹#›</a:t>
            </a:fld>
            <a:endParaRPr lang="en-US"/>
          </a:p>
        </p:txBody>
      </p:sp>
    </p:spTree>
    <p:extLst>
      <p:ext uri="{BB962C8B-B14F-4D97-AF65-F5344CB8AC3E}">
        <p14:creationId xmlns:p14="http://schemas.microsoft.com/office/powerpoint/2010/main" val="207543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435A1-60E6-8CE6-8828-8D9D2C1DE9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EB910D-6C47-6B27-D423-F989F05A81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5D9F47-E5AD-8C65-F9BC-19A07A0D12D7}"/>
              </a:ext>
            </a:extLst>
          </p:cNvPr>
          <p:cNvSpPr>
            <a:spLocks noGrp="1"/>
          </p:cNvSpPr>
          <p:nvPr>
            <p:ph type="dt" sz="half" idx="10"/>
          </p:nvPr>
        </p:nvSpPr>
        <p:spPr/>
        <p:txBody>
          <a:bodyPr/>
          <a:lstStyle/>
          <a:p>
            <a:fld id="{8FC2BAAE-56C3-423E-A3BC-D02E70FCBEBE}" type="datetimeFigureOut">
              <a:rPr lang="en-US" smtClean="0"/>
              <a:t>4/21/2023</a:t>
            </a:fld>
            <a:endParaRPr lang="en-US"/>
          </a:p>
        </p:txBody>
      </p:sp>
      <p:sp>
        <p:nvSpPr>
          <p:cNvPr id="5" name="Footer Placeholder 4">
            <a:extLst>
              <a:ext uri="{FF2B5EF4-FFF2-40B4-BE49-F238E27FC236}">
                <a16:creationId xmlns:a16="http://schemas.microsoft.com/office/drawing/2014/main" id="{C2530E1F-4D21-58BC-EA40-5709460EB9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01393-B7B9-B3F2-DA10-D5B5D870E30B}"/>
              </a:ext>
            </a:extLst>
          </p:cNvPr>
          <p:cNvSpPr>
            <a:spLocks noGrp="1"/>
          </p:cNvSpPr>
          <p:nvPr>
            <p:ph type="sldNum" sz="quarter" idx="12"/>
          </p:nvPr>
        </p:nvSpPr>
        <p:spPr/>
        <p:txBody>
          <a:bodyPr/>
          <a:lstStyle/>
          <a:p>
            <a:fld id="{A43BF6A7-3542-46D4-9789-26F04E2563AB}" type="slidenum">
              <a:rPr lang="en-US" smtClean="0"/>
              <a:t>‹#›</a:t>
            </a:fld>
            <a:endParaRPr lang="en-US"/>
          </a:p>
        </p:txBody>
      </p:sp>
    </p:spTree>
    <p:extLst>
      <p:ext uri="{BB962C8B-B14F-4D97-AF65-F5344CB8AC3E}">
        <p14:creationId xmlns:p14="http://schemas.microsoft.com/office/powerpoint/2010/main" val="3452718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72C3E9-7E25-80E5-C6B4-678DCBF808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DF406F-AFE0-BDFD-3028-C8001BC7EE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353354-2512-3CE1-C03E-CD6CC5121748}"/>
              </a:ext>
            </a:extLst>
          </p:cNvPr>
          <p:cNvSpPr>
            <a:spLocks noGrp="1"/>
          </p:cNvSpPr>
          <p:nvPr>
            <p:ph type="dt" sz="half" idx="10"/>
          </p:nvPr>
        </p:nvSpPr>
        <p:spPr/>
        <p:txBody>
          <a:bodyPr/>
          <a:lstStyle/>
          <a:p>
            <a:fld id="{8FC2BAAE-56C3-423E-A3BC-D02E70FCBEBE}" type="datetimeFigureOut">
              <a:rPr lang="en-US" smtClean="0"/>
              <a:t>4/21/2023</a:t>
            </a:fld>
            <a:endParaRPr lang="en-US"/>
          </a:p>
        </p:txBody>
      </p:sp>
      <p:sp>
        <p:nvSpPr>
          <p:cNvPr id="5" name="Footer Placeholder 4">
            <a:extLst>
              <a:ext uri="{FF2B5EF4-FFF2-40B4-BE49-F238E27FC236}">
                <a16:creationId xmlns:a16="http://schemas.microsoft.com/office/drawing/2014/main" id="{4D466480-9B61-9B0C-53A7-0E5978F24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FEF402-9767-D733-8E95-DA4568ED0CD6}"/>
              </a:ext>
            </a:extLst>
          </p:cNvPr>
          <p:cNvSpPr>
            <a:spLocks noGrp="1"/>
          </p:cNvSpPr>
          <p:nvPr>
            <p:ph type="sldNum" sz="quarter" idx="12"/>
          </p:nvPr>
        </p:nvSpPr>
        <p:spPr/>
        <p:txBody>
          <a:bodyPr/>
          <a:lstStyle/>
          <a:p>
            <a:fld id="{A43BF6A7-3542-46D4-9789-26F04E2563AB}" type="slidenum">
              <a:rPr lang="en-US" smtClean="0"/>
              <a:t>‹#›</a:t>
            </a:fld>
            <a:endParaRPr lang="en-US"/>
          </a:p>
        </p:txBody>
      </p:sp>
    </p:spTree>
    <p:extLst>
      <p:ext uri="{BB962C8B-B14F-4D97-AF65-F5344CB8AC3E}">
        <p14:creationId xmlns:p14="http://schemas.microsoft.com/office/powerpoint/2010/main" val="2475602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AC7CB-3869-BCD6-847F-8EB4F35463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2F9264-84B0-B9E2-B6D0-A688233F1D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A9D93C-C44F-BD1F-E402-D3EB36AC6B41}"/>
              </a:ext>
            </a:extLst>
          </p:cNvPr>
          <p:cNvSpPr>
            <a:spLocks noGrp="1"/>
          </p:cNvSpPr>
          <p:nvPr>
            <p:ph type="dt" sz="half" idx="10"/>
          </p:nvPr>
        </p:nvSpPr>
        <p:spPr/>
        <p:txBody>
          <a:bodyPr/>
          <a:lstStyle/>
          <a:p>
            <a:fld id="{8FC2BAAE-56C3-423E-A3BC-D02E70FCBEBE}" type="datetimeFigureOut">
              <a:rPr lang="en-US" smtClean="0"/>
              <a:t>4/21/2023</a:t>
            </a:fld>
            <a:endParaRPr lang="en-US"/>
          </a:p>
        </p:txBody>
      </p:sp>
      <p:sp>
        <p:nvSpPr>
          <p:cNvPr id="5" name="Footer Placeholder 4">
            <a:extLst>
              <a:ext uri="{FF2B5EF4-FFF2-40B4-BE49-F238E27FC236}">
                <a16:creationId xmlns:a16="http://schemas.microsoft.com/office/drawing/2014/main" id="{0E1EBED1-B8D1-78CF-8E82-4964C8F2F8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8A4DF3-CA10-3C3E-3378-5190B904ABE1}"/>
              </a:ext>
            </a:extLst>
          </p:cNvPr>
          <p:cNvSpPr>
            <a:spLocks noGrp="1"/>
          </p:cNvSpPr>
          <p:nvPr>
            <p:ph type="sldNum" sz="quarter" idx="12"/>
          </p:nvPr>
        </p:nvSpPr>
        <p:spPr/>
        <p:txBody>
          <a:bodyPr/>
          <a:lstStyle/>
          <a:p>
            <a:fld id="{A43BF6A7-3542-46D4-9789-26F04E2563AB}" type="slidenum">
              <a:rPr lang="en-US" smtClean="0"/>
              <a:t>‹#›</a:t>
            </a:fld>
            <a:endParaRPr lang="en-US"/>
          </a:p>
        </p:txBody>
      </p:sp>
    </p:spTree>
    <p:extLst>
      <p:ext uri="{BB962C8B-B14F-4D97-AF65-F5344CB8AC3E}">
        <p14:creationId xmlns:p14="http://schemas.microsoft.com/office/powerpoint/2010/main" val="2742405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113B9-BA01-949D-80AC-12D7893636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24DB10-5D51-F1A6-DB28-6E3E8F721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444C8-6581-F7CD-3655-BD56F6AE44EF}"/>
              </a:ext>
            </a:extLst>
          </p:cNvPr>
          <p:cNvSpPr>
            <a:spLocks noGrp="1"/>
          </p:cNvSpPr>
          <p:nvPr>
            <p:ph type="dt" sz="half" idx="10"/>
          </p:nvPr>
        </p:nvSpPr>
        <p:spPr/>
        <p:txBody>
          <a:bodyPr/>
          <a:lstStyle/>
          <a:p>
            <a:fld id="{8FC2BAAE-56C3-423E-A3BC-D02E70FCBEBE}" type="datetimeFigureOut">
              <a:rPr lang="en-US" smtClean="0"/>
              <a:t>4/21/2023</a:t>
            </a:fld>
            <a:endParaRPr lang="en-US"/>
          </a:p>
        </p:txBody>
      </p:sp>
      <p:sp>
        <p:nvSpPr>
          <p:cNvPr id="5" name="Footer Placeholder 4">
            <a:extLst>
              <a:ext uri="{FF2B5EF4-FFF2-40B4-BE49-F238E27FC236}">
                <a16:creationId xmlns:a16="http://schemas.microsoft.com/office/drawing/2014/main" id="{DCBF1A8A-ACE8-16D8-B3EE-5D37CD2AD2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935069-1CB3-610F-25D4-B99FA8E5A663}"/>
              </a:ext>
            </a:extLst>
          </p:cNvPr>
          <p:cNvSpPr>
            <a:spLocks noGrp="1"/>
          </p:cNvSpPr>
          <p:nvPr>
            <p:ph type="sldNum" sz="quarter" idx="12"/>
          </p:nvPr>
        </p:nvSpPr>
        <p:spPr/>
        <p:txBody>
          <a:bodyPr/>
          <a:lstStyle/>
          <a:p>
            <a:fld id="{A43BF6A7-3542-46D4-9789-26F04E2563AB}" type="slidenum">
              <a:rPr lang="en-US" smtClean="0"/>
              <a:t>‹#›</a:t>
            </a:fld>
            <a:endParaRPr lang="en-US"/>
          </a:p>
        </p:txBody>
      </p:sp>
    </p:spTree>
    <p:extLst>
      <p:ext uri="{BB962C8B-B14F-4D97-AF65-F5344CB8AC3E}">
        <p14:creationId xmlns:p14="http://schemas.microsoft.com/office/powerpoint/2010/main" val="3116151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867D9-A52B-F890-9C43-1D3D9559B3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786DF2-23D2-52E3-156B-E30582783D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E82EF0-41FD-8BE6-3730-ABF892D871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D2B12D-8174-0448-D9C8-683712883241}"/>
              </a:ext>
            </a:extLst>
          </p:cNvPr>
          <p:cNvSpPr>
            <a:spLocks noGrp="1"/>
          </p:cNvSpPr>
          <p:nvPr>
            <p:ph type="dt" sz="half" idx="10"/>
          </p:nvPr>
        </p:nvSpPr>
        <p:spPr/>
        <p:txBody>
          <a:bodyPr/>
          <a:lstStyle/>
          <a:p>
            <a:fld id="{8FC2BAAE-56C3-423E-A3BC-D02E70FCBEBE}" type="datetimeFigureOut">
              <a:rPr lang="en-US" smtClean="0"/>
              <a:t>4/21/2023</a:t>
            </a:fld>
            <a:endParaRPr lang="en-US"/>
          </a:p>
        </p:txBody>
      </p:sp>
      <p:sp>
        <p:nvSpPr>
          <p:cNvPr id="6" name="Footer Placeholder 5">
            <a:extLst>
              <a:ext uri="{FF2B5EF4-FFF2-40B4-BE49-F238E27FC236}">
                <a16:creationId xmlns:a16="http://schemas.microsoft.com/office/drawing/2014/main" id="{192255CD-D26E-7160-7AE7-76DBEED52D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3E146-9270-AE2E-3693-800573B90BC2}"/>
              </a:ext>
            </a:extLst>
          </p:cNvPr>
          <p:cNvSpPr>
            <a:spLocks noGrp="1"/>
          </p:cNvSpPr>
          <p:nvPr>
            <p:ph type="sldNum" sz="quarter" idx="12"/>
          </p:nvPr>
        </p:nvSpPr>
        <p:spPr/>
        <p:txBody>
          <a:bodyPr/>
          <a:lstStyle/>
          <a:p>
            <a:fld id="{A43BF6A7-3542-46D4-9789-26F04E2563AB}" type="slidenum">
              <a:rPr lang="en-US" smtClean="0"/>
              <a:t>‹#›</a:t>
            </a:fld>
            <a:endParaRPr lang="en-US"/>
          </a:p>
        </p:txBody>
      </p:sp>
    </p:spTree>
    <p:extLst>
      <p:ext uri="{BB962C8B-B14F-4D97-AF65-F5344CB8AC3E}">
        <p14:creationId xmlns:p14="http://schemas.microsoft.com/office/powerpoint/2010/main" val="92660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D306A-801B-6674-AAFF-1F8B7B4852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170225-5216-E555-B7BE-55D1C98AB1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B4BC56-DE37-99A1-4682-1B73F0D610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4B892E-C969-371F-26BE-5C9E9AEDB2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BBC944-0651-2E95-766E-B2D5DA5C4F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186E14-C3BE-7232-EC26-41143240A993}"/>
              </a:ext>
            </a:extLst>
          </p:cNvPr>
          <p:cNvSpPr>
            <a:spLocks noGrp="1"/>
          </p:cNvSpPr>
          <p:nvPr>
            <p:ph type="dt" sz="half" idx="10"/>
          </p:nvPr>
        </p:nvSpPr>
        <p:spPr/>
        <p:txBody>
          <a:bodyPr/>
          <a:lstStyle/>
          <a:p>
            <a:fld id="{8FC2BAAE-56C3-423E-A3BC-D02E70FCBEBE}" type="datetimeFigureOut">
              <a:rPr lang="en-US" smtClean="0"/>
              <a:t>4/21/2023</a:t>
            </a:fld>
            <a:endParaRPr lang="en-US"/>
          </a:p>
        </p:txBody>
      </p:sp>
      <p:sp>
        <p:nvSpPr>
          <p:cNvPr id="8" name="Footer Placeholder 7">
            <a:extLst>
              <a:ext uri="{FF2B5EF4-FFF2-40B4-BE49-F238E27FC236}">
                <a16:creationId xmlns:a16="http://schemas.microsoft.com/office/drawing/2014/main" id="{E68FCCBC-39C5-9694-A717-C957B870D6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473BC3-A102-DFC6-5DF1-9AE277E6830D}"/>
              </a:ext>
            </a:extLst>
          </p:cNvPr>
          <p:cNvSpPr>
            <a:spLocks noGrp="1"/>
          </p:cNvSpPr>
          <p:nvPr>
            <p:ph type="sldNum" sz="quarter" idx="12"/>
          </p:nvPr>
        </p:nvSpPr>
        <p:spPr/>
        <p:txBody>
          <a:bodyPr/>
          <a:lstStyle/>
          <a:p>
            <a:fld id="{A43BF6A7-3542-46D4-9789-26F04E2563AB}" type="slidenum">
              <a:rPr lang="en-US" smtClean="0"/>
              <a:t>‹#›</a:t>
            </a:fld>
            <a:endParaRPr lang="en-US"/>
          </a:p>
        </p:txBody>
      </p:sp>
    </p:spTree>
    <p:extLst>
      <p:ext uri="{BB962C8B-B14F-4D97-AF65-F5344CB8AC3E}">
        <p14:creationId xmlns:p14="http://schemas.microsoft.com/office/powerpoint/2010/main" val="3176798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91D7D-B4B7-BDBF-3924-F310BA8CFC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3C68C1-4FB2-8174-4B64-B2BA459B317D}"/>
              </a:ext>
            </a:extLst>
          </p:cNvPr>
          <p:cNvSpPr>
            <a:spLocks noGrp="1"/>
          </p:cNvSpPr>
          <p:nvPr>
            <p:ph type="dt" sz="half" idx="10"/>
          </p:nvPr>
        </p:nvSpPr>
        <p:spPr/>
        <p:txBody>
          <a:bodyPr/>
          <a:lstStyle/>
          <a:p>
            <a:fld id="{8FC2BAAE-56C3-423E-A3BC-D02E70FCBEBE}" type="datetimeFigureOut">
              <a:rPr lang="en-US" smtClean="0"/>
              <a:t>4/21/2023</a:t>
            </a:fld>
            <a:endParaRPr lang="en-US"/>
          </a:p>
        </p:txBody>
      </p:sp>
      <p:sp>
        <p:nvSpPr>
          <p:cNvPr id="4" name="Footer Placeholder 3">
            <a:extLst>
              <a:ext uri="{FF2B5EF4-FFF2-40B4-BE49-F238E27FC236}">
                <a16:creationId xmlns:a16="http://schemas.microsoft.com/office/drawing/2014/main" id="{F51E06E6-F3CC-FBC4-5612-3D05B1966A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74D4FC-E376-ED20-A75D-ABF156B0E94A}"/>
              </a:ext>
            </a:extLst>
          </p:cNvPr>
          <p:cNvSpPr>
            <a:spLocks noGrp="1"/>
          </p:cNvSpPr>
          <p:nvPr>
            <p:ph type="sldNum" sz="quarter" idx="12"/>
          </p:nvPr>
        </p:nvSpPr>
        <p:spPr/>
        <p:txBody>
          <a:bodyPr/>
          <a:lstStyle/>
          <a:p>
            <a:fld id="{A43BF6A7-3542-46D4-9789-26F04E2563AB}" type="slidenum">
              <a:rPr lang="en-US" smtClean="0"/>
              <a:t>‹#›</a:t>
            </a:fld>
            <a:endParaRPr lang="en-US"/>
          </a:p>
        </p:txBody>
      </p:sp>
    </p:spTree>
    <p:extLst>
      <p:ext uri="{BB962C8B-B14F-4D97-AF65-F5344CB8AC3E}">
        <p14:creationId xmlns:p14="http://schemas.microsoft.com/office/powerpoint/2010/main" val="4268061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F84DF0-5251-B512-6241-AD6103D68E0E}"/>
              </a:ext>
            </a:extLst>
          </p:cNvPr>
          <p:cNvSpPr>
            <a:spLocks noGrp="1"/>
          </p:cNvSpPr>
          <p:nvPr>
            <p:ph type="dt" sz="half" idx="10"/>
          </p:nvPr>
        </p:nvSpPr>
        <p:spPr/>
        <p:txBody>
          <a:bodyPr/>
          <a:lstStyle/>
          <a:p>
            <a:fld id="{8FC2BAAE-56C3-423E-A3BC-D02E70FCBEBE}" type="datetimeFigureOut">
              <a:rPr lang="en-US" smtClean="0"/>
              <a:t>4/21/2023</a:t>
            </a:fld>
            <a:endParaRPr lang="en-US"/>
          </a:p>
        </p:txBody>
      </p:sp>
      <p:sp>
        <p:nvSpPr>
          <p:cNvPr id="3" name="Footer Placeholder 2">
            <a:extLst>
              <a:ext uri="{FF2B5EF4-FFF2-40B4-BE49-F238E27FC236}">
                <a16:creationId xmlns:a16="http://schemas.microsoft.com/office/drawing/2014/main" id="{3E0D7B14-6F92-3722-910B-FC9D54EEE4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E86CF3-6647-2EA8-38EC-321A273F0A40}"/>
              </a:ext>
            </a:extLst>
          </p:cNvPr>
          <p:cNvSpPr>
            <a:spLocks noGrp="1"/>
          </p:cNvSpPr>
          <p:nvPr>
            <p:ph type="sldNum" sz="quarter" idx="12"/>
          </p:nvPr>
        </p:nvSpPr>
        <p:spPr/>
        <p:txBody>
          <a:bodyPr/>
          <a:lstStyle/>
          <a:p>
            <a:fld id="{A43BF6A7-3542-46D4-9789-26F04E2563AB}" type="slidenum">
              <a:rPr lang="en-US" smtClean="0"/>
              <a:t>‹#›</a:t>
            </a:fld>
            <a:endParaRPr lang="en-US"/>
          </a:p>
        </p:txBody>
      </p:sp>
    </p:spTree>
    <p:extLst>
      <p:ext uri="{BB962C8B-B14F-4D97-AF65-F5344CB8AC3E}">
        <p14:creationId xmlns:p14="http://schemas.microsoft.com/office/powerpoint/2010/main" val="261794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073C-9A31-21CD-4E7F-7009AF2BF3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20FFAB-0B29-AEA5-90A8-52D031B1FB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6ECF21-5A59-A8A0-05B0-98B67A9F7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4B673D-2281-D76A-3A6D-C74BA76E822C}"/>
              </a:ext>
            </a:extLst>
          </p:cNvPr>
          <p:cNvSpPr>
            <a:spLocks noGrp="1"/>
          </p:cNvSpPr>
          <p:nvPr>
            <p:ph type="dt" sz="half" idx="10"/>
          </p:nvPr>
        </p:nvSpPr>
        <p:spPr/>
        <p:txBody>
          <a:bodyPr/>
          <a:lstStyle/>
          <a:p>
            <a:fld id="{8FC2BAAE-56C3-423E-A3BC-D02E70FCBEBE}" type="datetimeFigureOut">
              <a:rPr lang="en-US" smtClean="0"/>
              <a:t>4/21/2023</a:t>
            </a:fld>
            <a:endParaRPr lang="en-US"/>
          </a:p>
        </p:txBody>
      </p:sp>
      <p:sp>
        <p:nvSpPr>
          <p:cNvPr id="6" name="Footer Placeholder 5">
            <a:extLst>
              <a:ext uri="{FF2B5EF4-FFF2-40B4-BE49-F238E27FC236}">
                <a16:creationId xmlns:a16="http://schemas.microsoft.com/office/drawing/2014/main" id="{B4018100-D396-0DB7-04CC-FB64BB7F84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79255F-E5A5-BBFE-1BB7-0B14DF9AC24B}"/>
              </a:ext>
            </a:extLst>
          </p:cNvPr>
          <p:cNvSpPr>
            <a:spLocks noGrp="1"/>
          </p:cNvSpPr>
          <p:nvPr>
            <p:ph type="sldNum" sz="quarter" idx="12"/>
          </p:nvPr>
        </p:nvSpPr>
        <p:spPr/>
        <p:txBody>
          <a:bodyPr/>
          <a:lstStyle/>
          <a:p>
            <a:fld id="{A43BF6A7-3542-46D4-9789-26F04E2563AB}" type="slidenum">
              <a:rPr lang="en-US" smtClean="0"/>
              <a:t>‹#›</a:t>
            </a:fld>
            <a:endParaRPr lang="en-US"/>
          </a:p>
        </p:txBody>
      </p:sp>
    </p:spTree>
    <p:extLst>
      <p:ext uri="{BB962C8B-B14F-4D97-AF65-F5344CB8AC3E}">
        <p14:creationId xmlns:p14="http://schemas.microsoft.com/office/powerpoint/2010/main" val="379799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F9BE-FD18-8E64-C0E3-1CA3866F21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AFEF6E-E359-4C87-8E8A-5007F4E21F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C57C9A-EA06-3FEA-DB75-61E4B03DCE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CF9BEB-E130-788C-2E07-D0F35AC33CB3}"/>
              </a:ext>
            </a:extLst>
          </p:cNvPr>
          <p:cNvSpPr>
            <a:spLocks noGrp="1"/>
          </p:cNvSpPr>
          <p:nvPr>
            <p:ph type="dt" sz="half" idx="10"/>
          </p:nvPr>
        </p:nvSpPr>
        <p:spPr/>
        <p:txBody>
          <a:bodyPr/>
          <a:lstStyle/>
          <a:p>
            <a:fld id="{8FC2BAAE-56C3-423E-A3BC-D02E70FCBEBE}" type="datetimeFigureOut">
              <a:rPr lang="en-US" smtClean="0"/>
              <a:t>4/21/2023</a:t>
            </a:fld>
            <a:endParaRPr lang="en-US"/>
          </a:p>
        </p:txBody>
      </p:sp>
      <p:sp>
        <p:nvSpPr>
          <p:cNvPr id="6" name="Footer Placeholder 5">
            <a:extLst>
              <a:ext uri="{FF2B5EF4-FFF2-40B4-BE49-F238E27FC236}">
                <a16:creationId xmlns:a16="http://schemas.microsoft.com/office/drawing/2014/main" id="{E326F2EB-A43A-7A19-6376-C35B21A6F0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72E346-9175-D438-CC36-6E1E556EBBBA}"/>
              </a:ext>
            </a:extLst>
          </p:cNvPr>
          <p:cNvSpPr>
            <a:spLocks noGrp="1"/>
          </p:cNvSpPr>
          <p:nvPr>
            <p:ph type="sldNum" sz="quarter" idx="12"/>
          </p:nvPr>
        </p:nvSpPr>
        <p:spPr/>
        <p:txBody>
          <a:bodyPr/>
          <a:lstStyle/>
          <a:p>
            <a:fld id="{A43BF6A7-3542-46D4-9789-26F04E2563AB}" type="slidenum">
              <a:rPr lang="en-US" smtClean="0"/>
              <a:t>‹#›</a:t>
            </a:fld>
            <a:endParaRPr lang="en-US"/>
          </a:p>
        </p:txBody>
      </p:sp>
    </p:spTree>
    <p:extLst>
      <p:ext uri="{BB962C8B-B14F-4D97-AF65-F5344CB8AC3E}">
        <p14:creationId xmlns:p14="http://schemas.microsoft.com/office/powerpoint/2010/main" val="2146790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000"/>
            <a:lum/>
          </a:blip>
          <a:srcRect/>
          <a:stretch>
            <a:fillRect t="-108000" b="-108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6B885A-949F-2E11-9A3F-F21B0BC62F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A570B4-6185-0966-5680-40EFA70605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28B875-A273-A7CF-984D-0FE6788CD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2BAAE-56C3-423E-A3BC-D02E70FCBEBE}" type="datetimeFigureOut">
              <a:rPr lang="en-US" smtClean="0"/>
              <a:t>4/21/2023</a:t>
            </a:fld>
            <a:endParaRPr lang="en-US"/>
          </a:p>
        </p:txBody>
      </p:sp>
      <p:sp>
        <p:nvSpPr>
          <p:cNvPr id="5" name="Footer Placeholder 4">
            <a:extLst>
              <a:ext uri="{FF2B5EF4-FFF2-40B4-BE49-F238E27FC236}">
                <a16:creationId xmlns:a16="http://schemas.microsoft.com/office/drawing/2014/main" id="{75901E19-165C-C5F2-459D-3E4D4DFB0E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81E0B2-10A4-1E05-43B2-F8419BB3F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BF6A7-3542-46D4-9789-26F04E2563AB}" type="slidenum">
              <a:rPr lang="en-US" smtClean="0"/>
              <a:t>‹#›</a:t>
            </a:fld>
            <a:endParaRPr lang="en-US"/>
          </a:p>
        </p:txBody>
      </p:sp>
    </p:spTree>
    <p:extLst>
      <p:ext uri="{BB962C8B-B14F-4D97-AF65-F5344CB8AC3E}">
        <p14:creationId xmlns:p14="http://schemas.microsoft.com/office/powerpoint/2010/main" val="176656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01_2590781B.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i.org/10.1155/2023/9418666" TargetMode="External"/><Relationship Id="rId2" Type="http://schemas.openxmlformats.org/officeDocument/2006/relationships/hyperlink" Target="https://www.semanticscholar.org/paper/Cardiovascular-Risk-Prediction-Based-on-XGBoost-Rajliwall-Davey/07fdb5a94c2253149670ea8af94b0f82ec83cd5f" TargetMode="External"/><Relationship Id="rId1" Type="http://schemas.openxmlformats.org/officeDocument/2006/relationships/slideLayout" Target="../slideLayouts/slideLayout2.xml"/><Relationship Id="rId6" Type="http://schemas.openxmlformats.org/officeDocument/2006/relationships/hyperlink" Target="https://doi.org/10.1016/j.imu.2021.100655" TargetMode="External"/><Relationship Id="rId5" Type="http://schemas.openxmlformats.org/officeDocument/2006/relationships/hyperlink" Target="https://www.ncbi.nlm.nih.gov/pmc/articles/PMC5893222/" TargetMode="External"/><Relationship Id="rId4" Type="http://schemas.openxmlformats.org/officeDocument/2006/relationships/hyperlink" Target="https://ieeexplore.ieee.org/document/9972493"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ncbi.nlm.nih.gov/pmc/articles/PMC7590834/" TargetMode="External"/><Relationship Id="rId2" Type="http://schemas.openxmlformats.org/officeDocument/2006/relationships/hyperlink" Target="https://iopscience.iop.org/article/10.1149/10701.2427ecst" TargetMode="External"/><Relationship Id="rId1" Type="http://schemas.openxmlformats.org/officeDocument/2006/relationships/slideLayout" Target="../slideLayouts/slideLayout2.xml"/><Relationship Id="rId5" Type="http://schemas.openxmlformats.org/officeDocument/2006/relationships/hyperlink" Target="https://iopscience.iop.org/article/10.1088/1757-899X/981/2/022006/meta" TargetMode="External"/><Relationship Id="rId4" Type="http://schemas.openxmlformats.org/officeDocument/2006/relationships/hyperlink" Target="https://pubmed.ncbi.nlm.nih.gov/25322295/"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kaggle.com/datasets/sulianova/cardiovascular-disease-dataset" TargetMode="External"/><Relationship Id="rId2" Type="http://schemas.openxmlformats.org/officeDocument/2006/relationships/hyperlink" Target="https://www.who.int/news-room/fact-sheets/detail/cardiovascular-diseases-(cvds)" TargetMode="External"/><Relationship Id="rId1" Type="http://schemas.openxmlformats.org/officeDocument/2006/relationships/slideLayout" Target="../slideLayouts/slideLayout2.xml"/><Relationship Id="rId4" Type="http://schemas.openxmlformats.org/officeDocument/2006/relationships/hyperlink" Target="https://iopscience.iop.org/article/10.1088/1757-899X/981/2/02200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09_4964FB6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18_3964D64B.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1">
            <a:extLst>
              <a:ext uri="{FF2B5EF4-FFF2-40B4-BE49-F238E27FC236}">
                <a16:creationId xmlns:a16="http://schemas.microsoft.com/office/drawing/2014/main" id="{EF8C1CD2-E59C-42CC-91D0-39F8E0CF1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EF19CC-C211-20A6-B315-F0F220198CAD}"/>
              </a:ext>
            </a:extLst>
          </p:cNvPr>
          <p:cNvSpPr>
            <a:spLocks noGrp="1"/>
          </p:cNvSpPr>
          <p:nvPr>
            <p:ph type="ctrTitle"/>
          </p:nvPr>
        </p:nvSpPr>
        <p:spPr>
          <a:xfrm>
            <a:off x="664931" y="1848330"/>
            <a:ext cx="5081925" cy="3004145"/>
          </a:xfrm>
        </p:spPr>
        <p:txBody>
          <a:bodyPr vert="horz" lIns="91440" tIns="45720" rIns="91440" bIns="45720" rtlCol="0" anchor="b">
            <a:noAutofit/>
          </a:bodyPr>
          <a:lstStyle/>
          <a:p>
            <a:pPr>
              <a:spcBef>
                <a:spcPts val="0"/>
              </a:spcBef>
            </a:pPr>
            <a:br>
              <a:rPr lang="en-US" sz="4000" b="1" i="0" u="none" strike="noStrike">
                <a:effectLst/>
                <a:latin typeface="PT Sans"/>
              </a:rPr>
            </a:br>
            <a:br>
              <a:rPr lang="en-US" sz="4000" b="1" i="0" u="none" strike="noStrike">
                <a:effectLst/>
                <a:latin typeface="PT Sans"/>
              </a:rPr>
            </a:br>
            <a:r>
              <a:rPr lang="en-US" sz="4000" b="1" i="0" u="none" strike="noStrike">
                <a:effectLst/>
                <a:latin typeface="PT Sans"/>
                <a:cs typeface="Calibri"/>
              </a:rPr>
              <a:t>Prediction of Cardiovascular Disease </a:t>
            </a:r>
            <a:r>
              <a:rPr lang="en-US" sz="4000" b="1">
                <a:latin typeface="PT Sans"/>
                <a:cs typeface="Calibri"/>
              </a:rPr>
              <a:t>risk by use of Multiple Risk Factors</a:t>
            </a:r>
            <a:r>
              <a:rPr lang="en-US" sz="4000" b="1" i="0" u="none" strike="noStrike">
                <a:effectLst/>
                <a:latin typeface="PT Sans"/>
                <a:cs typeface="Calibri"/>
              </a:rPr>
              <a:t> in </a:t>
            </a:r>
            <a:r>
              <a:rPr lang="en-US" sz="4000" b="1">
                <a:latin typeface="PT Sans"/>
                <a:cs typeface="Calibri"/>
              </a:rPr>
              <a:t>Adults aged 30–50 years.</a:t>
            </a:r>
            <a:br>
              <a:rPr lang="en-US" sz="4000">
                <a:latin typeface="PT Sans"/>
              </a:rPr>
            </a:br>
            <a:endParaRPr lang="en-US" sz="4000">
              <a:latin typeface="PT Sans"/>
              <a:cs typeface="Calibri Light"/>
            </a:endParaRPr>
          </a:p>
        </p:txBody>
      </p:sp>
      <p:sp>
        <p:nvSpPr>
          <p:cNvPr id="3" name="Subtitle 2">
            <a:extLst>
              <a:ext uri="{FF2B5EF4-FFF2-40B4-BE49-F238E27FC236}">
                <a16:creationId xmlns:a16="http://schemas.microsoft.com/office/drawing/2014/main" id="{3B9EF470-1C4A-24FC-B531-08BD6275A8AA}"/>
              </a:ext>
            </a:extLst>
          </p:cNvPr>
          <p:cNvSpPr>
            <a:spLocks noGrp="1"/>
          </p:cNvSpPr>
          <p:nvPr>
            <p:ph type="subTitle" idx="1"/>
          </p:nvPr>
        </p:nvSpPr>
        <p:spPr>
          <a:xfrm>
            <a:off x="664931" y="4955282"/>
            <a:ext cx="5081926" cy="1341355"/>
          </a:xfrm>
        </p:spPr>
        <p:txBody>
          <a:bodyPr vert="horz" lIns="91440" tIns="45720" rIns="91440" bIns="45720" rtlCol="0" anchor="t">
            <a:normAutofit/>
          </a:bodyPr>
          <a:lstStyle/>
          <a:p>
            <a:pPr>
              <a:spcBef>
                <a:spcPts val="1200"/>
              </a:spcBef>
              <a:spcAft>
                <a:spcPts val="1000"/>
              </a:spcAft>
            </a:pPr>
            <a:br>
              <a:rPr lang="en-US">
                <a:effectLst/>
              </a:rPr>
            </a:br>
            <a:r>
              <a:rPr lang="en-US" sz="2100">
                <a:ea typeface="+mn-lt"/>
                <a:cs typeface="+mn-lt"/>
              </a:rPr>
              <a:t>Ifunanya </a:t>
            </a:r>
            <a:r>
              <a:rPr lang="en-US" sz="2100" err="1">
                <a:ea typeface="+mn-lt"/>
                <a:cs typeface="+mn-lt"/>
              </a:rPr>
              <a:t>Ezeumeh</a:t>
            </a:r>
            <a:r>
              <a:rPr lang="en-US" sz="2100">
                <a:ea typeface="+mn-lt"/>
                <a:cs typeface="+mn-lt"/>
              </a:rPr>
              <a:t>, </a:t>
            </a:r>
            <a:r>
              <a:rPr lang="en-US" sz="2000">
                <a:ea typeface="+mn-lt"/>
                <a:cs typeface="+mn-lt"/>
              </a:rPr>
              <a:t>Sifat</a:t>
            </a:r>
            <a:r>
              <a:rPr lang="en-US" sz="2000" i="0" u="none" strike="noStrike">
                <a:effectLst/>
              </a:rPr>
              <a:t> </a:t>
            </a:r>
            <a:r>
              <a:rPr lang="en-US" sz="2000"/>
              <a:t>Naseem, Naomi</a:t>
            </a:r>
            <a:r>
              <a:rPr lang="en-US" sz="2000" i="0" u="none" strike="noStrike">
                <a:effectLst/>
              </a:rPr>
              <a:t> Sang</a:t>
            </a:r>
            <a:r>
              <a:rPr lang="en-US" sz="2000"/>
              <a:t>, and Kimaya</a:t>
            </a:r>
            <a:r>
              <a:rPr lang="en-US" sz="2000" i="0" u="none" strike="noStrike">
                <a:effectLst/>
              </a:rPr>
              <a:t> </a:t>
            </a:r>
            <a:r>
              <a:rPr lang="en-US" sz="2000" i="0" u="none" strike="noStrike" err="1">
                <a:effectLst/>
              </a:rPr>
              <a:t>Havle</a:t>
            </a:r>
            <a:r>
              <a:rPr lang="en-US" sz="2000"/>
              <a:t>.</a:t>
            </a:r>
            <a:br>
              <a:rPr lang="en-US"/>
            </a:br>
            <a:endParaRPr lang="en-US">
              <a:cs typeface="Calibri"/>
            </a:endParaRPr>
          </a:p>
        </p:txBody>
      </p:sp>
      <p:sp>
        <p:nvSpPr>
          <p:cNvPr id="11" name="Freeform: Shape 13">
            <a:extLst>
              <a:ext uri="{FF2B5EF4-FFF2-40B4-BE49-F238E27FC236}">
                <a16:creationId xmlns:a16="http://schemas.microsoft.com/office/drawing/2014/main" id="{07062BB1-E215-424E-80C4-7E1CF179A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6092" y="0"/>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pic>
        <p:nvPicPr>
          <p:cNvPr id="7" name="Graphic 6" descr="Heartbeat with solid fill">
            <a:extLst>
              <a:ext uri="{FF2B5EF4-FFF2-40B4-BE49-F238E27FC236}">
                <a16:creationId xmlns:a16="http://schemas.microsoft.com/office/drawing/2014/main" id="{970CE5BB-8AE4-F99E-1D6E-E6BB11FC3B3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06092" y="2106287"/>
            <a:ext cx="2480088" cy="2480088"/>
          </a:xfrm>
          <a:custGeom>
            <a:avLst/>
            <a:gdLst/>
            <a:ahLst/>
            <a:cxnLst/>
            <a:rect l="l" t="t" r="r" b="b"/>
            <a:pathLst>
              <a:path w="1964763" h="1856167">
                <a:moveTo>
                  <a:pt x="34265" y="0"/>
                </a:moveTo>
                <a:lnTo>
                  <a:pt x="1930498" y="0"/>
                </a:lnTo>
                <a:cubicBezTo>
                  <a:pt x="1949422" y="0"/>
                  <a:pt x="1964763" y="15341"/>
                  <a:pt x="1964763" y="34265"/>
                </a:cubicBezTo>
                <a:lnTo>
                  <a:pt x="1964763" y="1821902"/>
                </a:lnTo>
                <a:cubicBezTo>
                  <a:pt x="1964763" y="1840826"/>
                  <a:pt x="1949422" y="1856167"/>
                  <a:pt x="1930498" y="1856167"/>
                </a:cubicBezTo>
                <a:lnTo>
                  <a:pt x="34265" y="1856167"/>
                </a:lnTo>
                <a:cubicBezTo>
                  <a:pt x="15341" y="1856167"/>
                  <a:pt x="0" y="1840826"/>
                  <a:pt x="0" y="1821902"/>
                </a:cubicBezTo>
                <a:lnTo>
                  <a:pt x="0" y="34265"/>
                </a:lnTo>
                <a:cubicBezTo>
                  <a:pt x="0" y="15341"/>
                  <a:pt x="15341" y="0"/>
                  <a:pt x="34265" y="0"/>
                </a:cubicBezTo>
                <a:close/>
              </a:path>
            </a:pathLst>
          </a:custGeom>
        </p:spPr>
      </p:pic>
      <p:pic>
        <p:nvPicPr>
          <p:cNvPr id="4" name="Graphic 4" descr="Lungs with solid fill">
            <a:extLst>
              <a:ext uri="{FF2B5EF4-FFF2-40B4-BE49-F238E27FC236}">
                <a16:creationId xmlns:a16="http://schemas.microsoft.com/office/drawing/2014/main" id="{371072F7-A59B-7E6F-F372-243A930F54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09611" y="146615"/>
            <a:ext cx="2161997" cy="2161997"/>
          </a:xfrm>
          <a:custGeom>
            <a:avLst/>
            <a:gdLst/>
            <a:ahLst/>
            <a:cxnLst/>
            <a:rect l="l" t="t" r="r" b="b"/>
            <a:pathLst>
              <a:path w="1964763" h="1856167">
                <a:moveTo>
                  <a:pt x="34265" y="0"/>
                </a:moveTo>
                <a:lnTo>
                  <a:pt x="1930498" y="0"/>
                </a:lnTo>
                <a:cubicBezTo>
                  <a:pt x="1949422" y="0"/>
                  <a:pt x="1964763" y="15341"/>
                  <a:pt x="1964763" y="34265"/>
                </a:cubicBezTo>
                <a:lnTo>
                  <a:pt x="1964763" y="1821902"/>
                </a:lnTo>
                <a:cubicBezTo>
                  <a:pt x="1964763" y="1840826"/>
                  <a:pt x="1949422" y="1856167"/>
                  <a:pt x="1930498" y="1856167"/>
                </a:cubicBezTo>
                <a:lnTo>
                  <a:pt x="34265" y="1856167"/>
                </a:lnTo>
                <a:cubicBezTo>
                  <a:pt x="15341" y="1856167"/>
                  <a:pt x="0" y="1840826"/>
                  <a:pt x="0" y="1821902"/>
                </a:cubicBezTo>
                <a:lnTo>
                  <a:pt x="0" y="34265"/>
                </a:lnTo>
                <a:cubicBezTo>
                  <a:pt x="0" y="15341"/>
                  <a:pt x="15341" y="0"/>
                  <a:pt x="34265" y="0"/>
                </a:cubicBezTo>
                <a:close/>
              </a:path>
            </a:pathLst>
          </a:custGeom>
        </p:spPr>
      </p:pic>
      <p:sp>
        <p:nvSpPr>
          <p:cNvPr id="13" name="Oval 15">
            <a:extLst>
              <a:ext uri="{FF2B5EF4-FFF2-40B4-BE49-F238E27FC236}">
                <a16:creationId xmlns:a16="http://schemas.microsoft.com/office/drawing/2014/main" id="{6FD0FBFA-B43E-40C1-A6E4-B8823417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3287" y="3391544"/>
            <a:ext cx="569514" cy="569514"/>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7">
            <a:extLst>
              <a:ext uri="{FF2B5EF4-FFF2-40B4-BE49-F238E27FC236}">
                <a16:creationId xmlns:a16="http://schemas.microsoft.com/office/drawing/2014/main" id="{B368E167-B2D7-4904-BB6B-AE0486A2C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62258" y="2429507"/>
            <a:ext cx="1029742" cy="1346076"/>
          </a:xfrm>
          <a:custGeom>
            <a:avLst/>
            <a:gdLst>
              <a:gd name="connsiteX0" fmla="*/ 824347 w 1261243"/>
              <a:gd name="connsiteY0" fmla="*/ 0 h 1648694"/>
              <a:gd name="connsiteX1" fmla="*/ 1145220 w 1261243"/>
              <a:gd name="connsiteY1" fmla="*/ 64781 h 1648694"/>
              <a:gd name="connsiteX2" fmla="*/ 1261243 w 1261243"/>
              <a:gd name="connsiteY2" fmla="*/ 127757 h 1648694"/>
              <a:gd name="connsiteX3" fmla="*/ 1261243 w 1261243"/>
              <a:gd name="connsiteY3" fmla="*/ 1520938 h 1648694"/>
              <a:gd name="connsiteX4" fmla="*/ 1145220 w 1261243"/>
              <a:gd name="connsiteY4" fmla="*/ 1583913 h 1648694"/>
              <a:gd name="connsiteX5" fmla="*/ 824347 w 1261243"/>
              <a:gd name="connsiteY5" fmla="*/ 1648694 h 1648694"/>
              <a:gd name="connsiteX6" fmla="*/ 0 w 1261243"/>
              <a:gd name="connsiteY6" fmla="*/ 824347 h 1648694"/>
              <a:gd name="connsiteX7" fmla="*/ 824347 w 1261243"/>
              <a:gd name="connsiteY7" fmla="*/ 0 h 1648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1243" h="1648694">
                <a:moveTo>
                  <a:pt x="824347" y="0"/>
                </a:moveTo>
                <a:cubicBezTo>
                  <a:pt x="938165" y="0"/>
                  <a:pt x="1046596" y="23067"/>
                  <a:pt x="1145220" y="64781"/>
                </a:cubicBezTo>
                <a:lnTo>
                  <a:pt x="1261243" y="127757"/>
                </a:lnTo>
                <a:lnTo>
                  <a:pt x="1261243" y="1520938"/>
                </a:lnTo>
                <a:lnTo>
                  <a:pt x="1145220" y="1583913"/>
                </a:lnTo>
                <a:cubicBezTo>
                  <a:pt x="1046596" y="1625627"/>
                  <a:pt x="938165" y="1648694"/>
                  <a:pt x="824347" y="1648694"/>
                </a:cubicBezTo>
                <a:cubicBezTo>
                  <a:pt x="369073" y="1648694"/>
                  <a:pt x="0" y="1279621"/>
                  <a:pt x="0" y="824347"/>
                </a:cubicBezTo>
                <a:cubicBezTo>
                  <a:pt x="0" y="369073"/>
                  <a:pt x="369073" y="0"/>
                  <a:pt x="824347" y="0"/>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Graphic 6" descr="Heartbeat with solid fill">
            <a:extLst>
              <a:ext uri="{FF2B5EF4-FFF2-40B4-BE49-F238E27FC236}">
                <a16:creationId xmlns:a16="http://schemas.microsoft.com/office/drawing/2014/main" id="{995E1521-F85F-CFFC-C81A-831369D51B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08044" y="4184262"/>
            <a:ext cx="2161997" cy="2161997"/>
          </a:xfrm>
          <a:custGeom>
            <a:avLst/>
            <a:gdLst/>
            <a:ahLst/>
            <a:cxnLst/>
            <a:rect l="l" t="t" r="r" b="b"/>
            <a:pathLst>
              <a:path w="2565029" h="2588972">
                <a:moveTo>
                  <a:pt x="69897" y="0"/>
                </a:moveTo>
                <a:lnTo>
                  <a:pt x="2495132" y="0"/>
                </a:lnTo>
                <a:cubicBezTo>
                  <a:pt x="2533735" y="0"/>
                  <a:pt x="2565029" y="31294"/>
                  <a:pt x="2565029" y="69897"/>
                </a:cubicBezTo>
                <a:lnTo>
                  <a:pt x="2565029" y="2519075"/>
                </a:lnTo>
                <a:cubicBezTo>
                  <a:pt x="2565029" y="2557678"/>
                  <a:pt x="2533735" y="2588972"/>
                  <a:pt x="2495132" y="2588972"/>
                </a:cubicBezTo>
                <a:lnTo>
                  <a:pt x="69897" y="2588972"/>
                </a:lnTo>
                <a:cubicBezTo>
                  <a:pt x="31294" y="2588972"/>
                  <a:pt x="0" y="2557678"/>
                  <a:pt x="0" y="2519075"/>
                </a:cubicBezTo>
                <a:lnTo>
                  <a:pt x="0" y="69897"/>
                </a:lnTo>
                <a:cubicBezTo>
                  <a:pt x="0" y="31294"/>
                  <a:pt x="31294" y="0"/>
                  <a:pt x="69897" y="0"/>
                </a:cubicBezTo>
                <a:close/>
              </a:path>
            </a:pathLst>
          </a:custGeom>
        </p:spPr>
      </p:pic>
      <p:sp>
        <p:nvSpPr>
          <p:cNvPr id="17" name="Freeform: Shape 19">
            <a:extLst>
              <a:ext uri="{FF2B5EF4-FFF2-40B4-BE49-F238E27FC236}">
                <a16:creationId xmlns:a16="http://schemas.microsoft.com/office/drawing/2014/main" id="{E97546D8-565E-45FE-8079-058CAED5A0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6710830" y="5005247"/>
            <a:ext cx="2170501" cy="2254419"/>
          </a:xfrm>
          <a:custGeom>
            <a:avLst/>
            <a:gdLst>
              <a:gd name="connsiteX0" fmla="*/ 2129607 w 2170501"/>
              <a:gd name="connsiteY0" fmla="*/ 1918583 h 2254419"/>
              <a:gd name="connsiteX1" fmla="*/ 2170492 w 2170501"/>
              <a:gd name="connsiteY1" fmla="*/ 1986678 h 2254419"/>
              <a:gd name="connsiteX2" fmla="*/ 2143122 w 2170501"/>
              <a:gd name="connsiteY2" fmla="*/ 2219532 h 2254419"/>
              <a:gd name="connsiteX3" fmla="*/ 2134528 w 2170501"/>
              <a:gd name="connsiteY3" fmla="*/ 2254419 h 2254419"/>
              <a:gd name="connsiteX4" fmla="*/ 1992178 w 2170501"/>
              <a:gd name="connsiteY4" fmla="*/ 2205563 h 2254419"/>
              <a:gd name="connsiteX5" fmla="*/ 1995353 w 2170501"/>
              <a:gd name="connsiteY5" fmla="*/ 2192695 h 2254419"/>
              <a:gd name="connsiteX6" fmla="*/ 2020595 w 2170501"/>
              <a:gd name="connsiteY6" fmla="*/ 1978457 h 2254419"/>
              <a:gd name="connsiteX7" fmla="*/ 2102402 w 2170501"/>
              <a:gd name="connsiteY7" fmla="*/ 1910681 h 2254419"/>
              <a:gd name="connsiteX8" fmla="*/ 2129607 w 2170501"/>
              <a:gd name="connsiteY8" fmla="*/ 1918583 h 2254419"/>
              <a:gd name="connsiteX9" fmla="*/ 1874324 w 2170501"/>
              <a:gd name="connsiteY9" fmla="*/ 904226 h 2254419"/>
              <a:gd name="connsiteX10" fmla="*/ 1919011 w 2170501"/>
              <a:gd name="connsiteY10" fmla="*/ 937393 h 2254419"/>
              <a:gd name="connsiteX11" fmla="*/ 2101793 w 2170501"/>
              <a:gd name="connsiteY11" fmla="*/ 1368166 h 2254419"/>
              <a:gd name="connsiteX12" fmla="*/ 2049988 w 2170501"/>
              <a:gd name="connsiteY12" fmla="*/ 1460853 h 2254419"/>
              <a:gd name="connsiteX13" fmla="*/ 2029492 w 2170501"/>
              <a:gd name="connsiteY13" fmla="*/ 1463442 h 2254419"/>
              <a:gd name="connsiteX14" fmla="*/ 2029492 w 2170501"/>
              <a:gd name="connsiteY14" fmla="*/ 1463668 h 2254419"/>
              <a:gd name="connsiteX15" fmla="*/ 1957302 w 2170501"/>
              <a:gd name="connsiteY15" fmla="*/ 1409047 h 2254419"/>
              <a:gd name="connsiteX16" fmla="*/ 1789159 w 2170501"/>
              <a:gd name="connsiteY16" fmla="*/ 1012848 h 2254419"/>
              <a:gd name="connsiteX17" fmla="*/ 1819072 w 2170501"/>
              <a:gd name="connsiteY17" fmla="*/ 910914 h 2254419"/>
              <a:gd name="connsiteX18" fmla="*/ 1874324 w 2170501"/>
              <a:gd name="connsiteY18" fmla="*/ 904226 h 2254419"/>
              <a:gd name="connsiteX19" fmla="*/ 565076 w 2170501"/>
              <a:gd name="connsiteY19" fmla="*/ 25347 h 2254419"/>
              <a:gd name="connsiteX20" fmla="*/ 602104 w 2170501"/>
              <a:gd name="connsiteY20" fmla="*/ 99534 h 2254419"/>
              <a:gd name="connsiteX21" fmla="*/ 527134 w 2170501"/>
              <a:gd name="connsiteY21" fmla="*/ 165379 h 2254419"/>
              <a:gd name="connsiteX22" fmla="*/ 517223 w 2170501"/>
              <a:gd name="connsiteY22" fmla="*/ 164816 h 2254419"/>
              <a:gd name="connsiteX23" fmla="*/ 86562 w 2170501"/>
              <a:gd name="connsiteY23" fmla="*/ 162226 h 2254419"/>
              <a:gd name="connsiteX24" fmla="*/ 886 w 2170501"/>
              <a:gd name="connsiteY24" fmla="*/ 99416 h 2254419"/>
              <a:gd name="connsiteX25" fmla="*/ 63695 w 2170501"/>
              <a:gd name="connsiteY25" fmla="*/ 13740 h 2254419"/>
              <a:gd name="connsiteX26" fmla="*/ 68993 w 2170501"/>
              <a:gd name="connsiteY26" fmla="*/ 13116 h 2254419"/>
              <a:gd name="connsiteX27" fmla="*/ 536819 w 2170501"/>
              <a:gd name="connsiteY27" fmla="*/ 15931 h 2254419"/>
              <a:gd name="connsiteX28" fmla="*/ 565076 w 2170501"/>
              <a:gd name="connsiteY28" fmla="*/ 25347 h 2254419"/>
              <a:gd name="connsiteX29" fmla="*/ 1132468 w 2170501"/>
              <a:gd name="connsiteY29" fmla="*/ 198602 h 2254419"/>
              <a:gd name="connsiteX30" fmla="*/ 1521686 w 2170501"/>
              <a:gd name="connsiteY30" fmla="*/ 458304 h 2254419"/>
              <a:gd name="connsiteX31" fmla="*/ 1529659 w 2170501"/>
              <a:gd name="connsiteY31" fmla="*/ 564078 h 2254419"/>
              <a:gd name="connsiteX32" fmla="*/ 1472583 w 2170501"/>
              <a:gd name="connsiteY32" fmla="*/ 590184 h 2254419"/>
              <a:gd name="connsiteX33" fmla="*/ 1472245 w 2170501"/>
              <a:gd name="connsiteY33" fmla="*/ 590184 h 2254419"/>
              <a:gd name="connsiteX34" fmla="*/ 1423143 w 2170501"/>
              <a:gd name="connsiteY34" fmla="*/ 572389 h 2254419"/>
              <a:gd name="connsiteX35" fmla="*/ 1064896 w 2170501"/>
              <a:gd name="connsiteY35" fmla="*/ 332846 h 2254419"/>
              <a:gd name="connsiteX36" fmla="*/ 1031562 w 2170501"/>
              <a:gd name="connsiteY36" fmla="*/ 231938 h 2254419"/>
              <a:gd name="connsiteX37" fmla="*/ 1132468 w 2170501"/>
              <a:gd name="connsiteY37" fmla="*/ 198602 h 225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170501" h="2254419">
                <a:moveTo>
                  <a:pt x="2129607" y="1918583"/>
                </a:moveTo>
                <a:cubicBezTo>
                  <a:pt x="2154398" y="1931279"/>
                  <a:pt x="2170966" y="1957258"/>
                  <a:pt x="2170492" y="1986678"/>
                </a:cubicBezTo>
                <a:cubicBezTo>
                  <a:pt x="2166208" y="2064866"/>
                  <a:pt x="2157057" y="2142632"/>
                  <a:pt x="2143122" y="2219532"/>
                </a:cubicBezTo>
                <a:lnTo>
                  <a:pt x="2134528" y="2254419"/>
                </a:lnTo>
                <a:lnTo>
                  <a:pt x="1992178" y="2205563"/>
                </a:lnTo>
                <a:lnTo>
                  <a:pt x="1995353" y="2192695"/>
                </a:lnTo>
                <a:cubicBezTo>
                  <a:pt x="2008198" y="2121944"/>
                  <a:pt x="2016634" y="2050393"/>
                  <a:pt x="2020595" y="1978457"/>
                </a:cubicBezTo>
                <a:cubicBezTo>
                  <a:pt x="2024469" y="1937147"/>
                  <a:pt x="2061092" y="1906808"/>
                  <a:pt x="2102402" y="1910681"/>
                </a:cubicBezTo>
                <a:cubicBezTo>
                  <a:pt x="2112167" y="1911596"/>
                  <a:pt x="2121344" y="1914352"/>
                  <a:pt x="2129607" y="1918583"/>
                </a:cubicBezTo>
                <a:close/>
                <a:moveTo>
                  <a:pt x="1874324" y="904226"/>
                </a:moveTo>
                <a:cubicBezTo>
                  <a:pt x="1892306" y="908991"/>
                  <a:pt x="1908526" y="920398"/>
                  <a:pt x="1919011" y="937393"/>
                </a:cubicBezTo>
                <a:cubicBezTo>
                  <a:pt x="1997699" y="1072785"/>
                  <a:pt x="2059099" y="1217502"/>
                  <a:pt x="2101793" y="1368166"/>
                </a:cubicBezTo>
                <a:cubicBezTo>
                  <a:pt x="2113067" y="1408067"/>
                  <a:pt x="2089878" y="1449546"/>
                  <a:pt x="2049988" y="1460853"/>
                </a:cubicBezTo>
                <a:cubicBezTo>
                  <a:pt x="2043310" y="1462643"/>
                  <a:pt x="2036406" y="1463511"/>
                  <a:pt x="2029492" y="1463442"/>
                </a:cubicBezTo>
                <a:lnTo>
                  <a:pt x="2029492" y="1463668"/>
                </a:lnTo>
                <a:cubicBezTo>
                  <a:pt x="1995920" y="1463668"/>
                  <a:pt x="1966424" y="1441358"/>
                  <a:pt x="1957302" y="1409047"/>
                </a:cubicBezTo>
                <a:cubicBezTo>
                  <a:pt x="1918054" y="1270468"/>
                  <a:pt x="1861564" y="1137362"/>
                  <a:pt x="1789159" y="1012848"/>
                </a:cubicBezTo>
                <a:cubicBezTo>
                  <a:pt x="1769270" y="976439"/>
                  <a:pt x="1782660" y="930802"/>
                  <a:pt x="1819072" y="910914"/>
                </a:cubicBezTo>
                <a:cubicBezTo>
                  <a:pt x="1836601" y="901341"/>
                  <a:pt x="1856343" y="899462"/>
                  <a:pt x="1874324" y="904226"/>
                </a:cubicBezTo>
                <a:close/>
                <a:moveTo>
                  <a:pt x="565076" y="25347"/>
                </a:moveTo>
                <a:cubicBezTo>
                  <a:pt x="590405" y="39934"/>
                  <a:pt x="605899" y="68698"/>
                  <a:pt x="602104" y="99534"/>
                </a:cubicBezTo>
                <a:cubicBezTo>
                  <a:pt x="597454" y="137333"/>
                  <a:pt x="565217" y="165647"/>
                  <a:pt x="527134" y="165379"/>
                </a:cubicBezTo>
                <a:cubicBezTo>
                  <a:pt x="523821" y="165412"/>
                  <a:pt x="520510" y="165224"/>
                  <a:pt x="517223" y="164816"/>
                </a:cubicBezTo>
                <a:cubicBezTo>
                  <a:pt x="374328" y="146158"/>
                  <a:pt x="229672" y="145287"/>
                  <a:pt x="86562" y="162226"/>
                </a:cubicBezTo>
                <a:cubicBezTo>
                  <a:pt x="45559" y="168541"/>
                  <a:pt x="7201" y="140420"/>
                  <a:pt x="886" y="99416"/>
                </a:cubicBezTo>
                <a:cubicBezTo>
                  <a:pt x="-5428" y="58412"/>
                  <a:pt x="22692" y="20054"/>
                  <a:pt x="63695" y="13740"/>
                </a:cubicBezTo>
                <a:cubicBezTo>
                  <a:pt x="65453" y="13470"/>
                  <a:pt x="67220" y="13261"/>
                  <a:pt x="68993" y="13116"/>
                </a:cubicBezTo>
                <a:cubicBezTo>
                  <a:pt x="224454" y="-5269"/>
                  <a:pt x="381592" y="-4323"/>
                  <a:pt x="536819" y="15931"/>
                </a:cubicBezTo>
                <a:cubicBezTo>
                  <a:pt x="547097" y="17195"/>
                  <a:pt x="556633" y="20483"/>
                  <a:pt x="565076" y="25347"/>
                </a:cubicBezTo>
                <a:close/>
                <a:moveTo>
                  <a:pt x="1132468" y="198602"/>
                </a:moveTo>
                <a:cubicBezTo>
                  <a:pt x="1272445" y="268739"/>
                  <a:pt x="1403185" y="355973"/>
                  <a:pt x="1521686" y="458304"/>
                </a:cubicBezTo>
                <a:cubicBezTo>
                  <a:pt x="1553095" y="485311"/>
                  <a:pt x="1556665" y="532668"/>
                  <a:pt x="1529659" y="564078"/>
                </a:cubicBezTo>
                <a:cubicBezTo>
                  <a:pt x="1515367" y="580705"/>
                  <a:pt x="1494511" y="590242"/>
                  <a:pt x="1472583" y="590184"/>
                </a:cubicBezTo>
                <a:lnTo>
                  <a:pt x="1472245" y="590184"/>
                </a:lnTo>
                <a:cubicBezTo>
                  <a:pt x="1454271" y="590357"/>
                  <a:pt x="1436837" y="584037"/>
                  <a:pt x="1423143" y="572389"/>
                </a:cubicBezTo>
                <a:cubicBezTo>
                  <a:pt x="1314092" y="478031"/>
                  <a:pt x="1193758" y="397569"/>
                  <a:pt x="1064896" y="332846"/>
                </a:cubicBezTo>
                <a:cubicBezTo>
                  <a:pt x="1027826" y="314186"/>
                  <a:pt x="1012901" y="269007"/>
                  <a:pt x="1031562" y="231938"/>
                </a:cubicBezTo>
                <a:cubicBezTo>
                  <a:pt x="1050220" y="194867"/>
                  <a:pt x="1095399" y="179942"/>
                  <a:pt x="1132468" y="198602"/>
                </a:cubicBezTo>
                <a:close/>
              </a:path>
            </a:pathLst>
          </a:custGeom>
          <a:solidFill>
            <a:schemeClr val="accent4"/>
          </a:solidFill>
          <a:ln w="9525" cap="flat">
            <a:noFill/>
            <a:prstDash val="solid"/>
            <a:miter/>
          </a:ln>
        </p:spPr>
        <p:txBody>
          <a:bodyPr wrap="square" rtlCol="0" anchor="ctr">
            <a:noAutofit/>
          </a:bodyPr>
          <a:lstStyle/>
          <a:p>
            <a:endParaRPr lang="en-US"/>
          </a:p>
        </p:txBody>
      </p:sp>
      <p:sp>
        <p:nvSpPr>
          <p:cNvPr id="19" name="Freeform: Shape 21">
            <a:extLst>
              <a:ext uri="{FF2B5EF4-FFF2-40B4-BE49-F238E27FC236}">
                <a16:creationId xmlns:a16="http://schemas.microsoft.com/office/drawing/2014/main" id="{33E49524-66B4-4DB0-AD09-DC8B9874E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6092" y="6039059"/>
            <a:ext cx="1978348" cy="818941"/>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6F732D1D-BD8D-8C23-5404-21F1E71400FC}"/>
              </a:ext>
            </a:extLst>
          </p:cNvPr>
          <p:cNvSpPr txBox="1"/>
          <p:nvPr/>
        </p:nvSpPr>
        <p:spPr>
          <a:xfrm>
            <a:off x="666750" y="4894791"/>
            <a:ext cx="47625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SAT 5424 FINAL PROJECT</a:t>
            </a:r>
            <a:endParaRPr lang="en-US"/>
          </a:p>
        </p:txBody>
      </p:sp>
    </p:spTree>
    <p:extLst>
      <p:ext uri="{BB962C8B-B14F-4D97-AF65-F5344CB8AC3E}">
        <p14:creationId xmlns:p14="http://schemas.microsoft.com/office/powerpoint/2010/main" val="1486515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A picture containing text, athletic game, device&#10;&#10;Description automatically generated">
            <a:extLst>
              <a:ext uri="{FF2B5EF4-FFF2-40B4-BE49-F238E27FC236}">
                <a16:creationId xmlns:a16="http://schemas.microsoft.com/office/drawing/2014/main" id="{F4E0A877-2174-1B43-1F83-683D7419B292}"/>
              </a:ext>
            </a:extLst>
          </p:cNvPr>
          <p:cNvPicPr>
            <a:picLocks noChangeAspect="1"/>
          </p:cNvPicPr>
          <p:nvPr/>
        </p:nvPicPr>
        <p:blipFill>
          <a:blip r:embed="rId2"/>
          <a:stretch>
            <a:fillRect/>
          </a:stretch>
        </p:blipFill>
        <p:spPr>
          <a:xfrm>
            <a:off x="8182088" y="2911597"/>
            <a:ext cx="3553123" cy="3624126"/>
          </a:xfrm>
          <a:prstGeom prst="rect">
            <a:avLst/>
          </a:prstGeom>
        </p:spPr>
      </p:pic>
      <p:pic>
        <p:nvPicPr>
          <p:cNvPr id="6" name="Picture 6" descr="Graphical user interface, application&#10;&#10;Description automatically generated">
            <a:extLst>
              <a:ext uri="{FF2B5EF4-FFF2-40B4-BE49-F238E27FC236}">
                <a16:creationId xmlns:a16="http://schemas.microsoft.com/office/drawing/2014/main" id="{C8CD6837-0B11-D24F-B71F-CF6752B80898}"/>
              </a:ext>
            </a:extLst>
          </p:cNvPr>
          <p:cNvPicPr>
            <a:picLocks noGrp="1" noChangeAspect="1"/>
          </p:cNvPicPr>
          <p:nvPr>
            <p:ph idx="1"/>
          </p:nvPr>
        </p:nvPicPr>
        <p:blipFill rotWithShape="1">
          <a:blip r:embed="rId3"/>
          <a:srcRect r="23119" b="180"/>
          <a:stretch/>
        </p:blipFill>
        <p:spPr>
          <a:xfrm>
            <a:off x="922865" y="524465"/>
            <a:ext cx="7985800" cy="4943505"/>
          </a:xfrm>
          <a:prstGeom prst="rect">
            <a:avLst/>
          </a:prstGeom>
        </p:spPr>
      </p:pic>
    </p:spTree>
    <p:extLst>
      <p:ext uri="{BB962C8B-B14F-4D97-AF65-F5344CB8AC3E}">
        <p14:creationId xmlns:p14="http://schemas.microsoft.com/office/powerpoint/2010/main" val="2490705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6D47B18-EF6A-4765-39C5-1D276712B9CF}"/>
              </a:ext>
            </a:extLst>
          </p:cNvPr>
          <p:cNvSpPr>
            <a:spLocks noGrp="1"/>
          </p:cNvSpPr>
          <p:nvPr>
            <p:ph type="title"/>
          </p:nvPr>
        </p:nvSpPr>
        <p:spPr>
          <a:xfrm>
            <a:off x="838200" y="673770"/>
            <a:ext cx="3220329" cy="2027227"/>
          </a:xfrm>
        </p:spPr>
        <p:txBody>
          <a:bodyPr anchor="t">
            <a:normAutofit/>
          </a:bodyPr>
          <a:lstStyle/>
          <a:p>
            <a:r>
              <a:rPr lang="en-US" sz="4600" b="1">
                <a:solidFill>
                  <a:srgbClr val="FFFFFF"/>
                </a:solidFill>
              </a:rPr>
              <a:t>What are the methods used?</a:t>
            </a:r>
            <a:endParaRPr lang="en-US" sz="4600" b="1">
              <a:solidFill>
                <a:srgbClr val="FFFFFF"/>
              </a:solidFill>
              <a:cs typeface="Calibri Light"/>
            </a:endParaRPr>
          </a:p>
        </p:txBody>
      </p:sp>
      <p:graphicFrame>
        <p:nvGraphicFramePr>
          <p:cNvPr id="164" name="Table 164">
            <a:extLst>
              <a:ext uri="{FF2B5EF4-FFF2-40B4-BE49-F238E27FC236}">
                <a16:creationId xmlns:a16="http://schemas.microsoft.com/office/drawing/2014/main" id="{7502B802-215D-8FBF-0DD0-413636FAF68C}"/>
              </a:ext>
            </a:extLst>
          </p:cNvPr>
          <p:cNvGraphicFramePr>
            <a:graphicFrameLocks noGrp="1"/>
          </p:cNvGraphicFramePr>
          <p:nvPr>
            <p:extLst>
              <p:ext uri="{D42A27DB-BD31-4B8C-83A1-F6EECF244321}">
                <p14:modId xmlns:p14="http://schemas.microsoft.com/office/powerpoint/2010/main" val="3545938028"/>
              </p:ext>
            </p:extLst>
          </p:nvPr>
        </p:nvGraphicFramePr>
        <p:xfrm>
          <a:off x="4364181" y="2434441"/>
          <a:ext cx="7513137" cy="3983291"/>
        </p:xfrm>
        <a:graphic>
          <a:graphicData uri="http://schemas.openxmlformats.org/drawingml/2006/table">
            <a:tbl>
              <a:tblPr firstRow="1" bandRow="1">
                <a:tableStyleId>{5C22544A-7EE6-4342-B048-85BDC9FD1C3A}</a:tableStyleId>
              </a:tblPr>
              <a:tblGrid>
                <a:gridCol w="4065428">
                  <a:extLst>
                    <a:ext uri="{9D8B030D-6E8A-4147-A177-3AD203B41FA5}">
                      <a16:colId xmlns:a16="http://schemas.microsoft.com/office/drawing/2014/main" val="2700927391"/>
                    </a:ext>
                  </a:extLst>
                </a:gridCol>
                <a:gridCol w="1869328">
                  <a:extLst>
                    <a:ext uri="{9D8B030D-6E8A-4147-A177-3AD203B41FA5}">
                      <a16:colId xmlns:a16="http://schemas.microsoft.com/office/drawing/2014/main" val="844942042"/>
                    </a:ext>
                  </a:extLst>
                </a:gridCol>
                <a:gridCol w="1578381">
                  <a:extLst>
                    <a:ext uri="{9D8B030D-6E8A-4147-A177-3AD203B41FA5}">
                      <a16:colId xmlns:a16="http://schemas.microsoft.com/office/drawing/2014/main" val="1797626510"/>
                    </a:ext>
                  </a:extLst>
                </a:gridCol>
              </a:tblGrid>
              <a:tr h="538621">
                <a:tc>
                  <a:txBody>
                    <a:bodyPr/>
                    <a:lstStyle/>
                    <a:p>
                      <a:r>
                        <a:rPr lang="en-US"/>
                        <a:t>MODEL</a:t>
                      </a:r>
                    </a:p>
                  </a:txBody>
                  <a:tcPr>
                    <a:solidFill>
                      <a:srgbClr val="ED7D31"/>
                    </a:solidFill>
                  </a:tcPr>
                </a:tc>
                <a:tc>
                  <a:txBody>
                    <a:bodyPr/>
                    <a:lstStyle/>
                    <a:p>
                      <a:r>
                        <a:rPr lang="en-US" sz="1200"/>
                        <a:t>ACCURACY</a:t>
                      </a:r>
                    </a:p>
                  </a:txBody>
                  <a:tcPr>
                    <a:solidFill>
                      <a:srgbClr val="ED7D31"/>
                    </a:solidFill>
                  </a:tcPr>
                </a:tc>
                <a:tc>
                  <a:txBody>
                    <a:bodyPr/>
                    <a:lstStyle/>
                    <a:p>
                      <a:r>
                        <a:rPr lang="en-US" sz="1200"/>
                        <a:t>F1 score</a:t>
                      </a:r>
                    </a:p>
                  </a:txBody>
                  <a:tcPr>
                    <a:solidFill>
                      <a:srgbClr val="ED7D31"/>
                    </a:solidFill>
                  </a:tcPr>
                </a:tc>
                <a:extLst>
                  <a:ext uri="{0D108BD9-81ED-4DB2-BD59-A6C34878D82A}">
                    <a16:rowId xmlns:a16="http://schemas.microsoft.com/office/drawing/2014/main" val="407884499"/>
                  </a:ext>
                </a:extLst>
              </a:tr>
              <a:tr h="538621">
                <a:tc>
                  <a:txBody>
                    <a:bodyPr/>
                    <a:lstStyle/>
                    <a:p>
                      <a:r>
                        <a:rPr lang="en-US"/>
                        <a:t>Random forest</a:t>
                      </a:r>
                    </a:p>
                  </a:txBody>
                  <a:tcPr/>
                </a:tc>
                <a:tc>
                  <a:txBody>
                    <a:bodyPr/>
                    <a:lstStyle/>
                    <a:p>
                      <a:r>
                        <a:rPr lang="en-US"/>
                        <a:t>79%</a:t>
                      </a:r>
                    </a:p>
                  </a:txBody>
                  <a:tcPr/>
                </a:tc>
                <a:tc>
                  <a:txBody>
                    <a:bodyPr/>
                    <a:lstStyle/>
                    <a:p>
                      <a:r>
                        <a:rPr lang="en-US"/>
                        <a:t>64%</a:t>
                      </a:r>
                    </a:p>
                  </a:txBody>
                  <a:tcPr/>
                </a:tc>
                <a:extLst>
                  <a:ext uri="{0D108BD9-81ED-4DB2-BD59-A6C34878D82A}">
                    <a16:rowId xmlns:a16="http://schemas.microsoft.com/office/drawing/2014/main" val="567054753"/>
                  </a:ext>
                </a:extLst>
              </a:tr>
              <a:tr h="538621">
                <a:tc>
                  <a:txBody>
                    <a:bodyPr/>
                    <a:lstStyle/>
                    <a:p>
                      <a:r>
                        <a:rPr lang="en-US"/>
                        <a:t>AdaBoost</a:t>
                      </a:r>
                    </a:p>
                  </a:txBody>
                  <a:tcPr/>
                </a:tc>
                <a:tc>
                  <a:txBody>
                    <a:bodyPr/>
                    <a:lstStyle/>
                    <a:p>
                      <a:r>
                        <a:rPr lang="en-US"/>
                        <a:t>78%</a:t>
                      </a:r>
                    </a:p>
                  </a:txBody>
                  <a:tcPr/>
                </a:tc>
                <a:tc>
                  <a:txBody>
                    <a:bodyPr/>
                    <a:lstStyle/>
                    <a:p>
                      <a:r>
                        <a:rPr lang="en-US"/>
                        <a:t>66%</a:t>
                      </a:r>
                    </a:p>
                  </a:txBody>
                  <a:tcPr/>
                </a:tc>
                <a:extLst>
                  <a:ext uri="{0D108BD9-81ED-4DB2-BD59-A6C34878D82A}">
                    <a16:rowId xmlns:a16="http://schemas.microsoft.com/office/drawing/2014/main" val="3126772790"/>
                  </a:ext>
                </a:extLst>
              </a:tr>
              <a:tr h="751565">
                <a:tc>
                  <a:txBody>
                    <a:bodyPr/>
                    <a:lstStyle/>
                    <a:p>
                      <a:r>
                        <a:rPr lang="en-US"/>
                        <a:t>Logistic Regression</a:t>
                      </a:r>
                    </a:p>
                  </a:txBody>
                  <a:tcPr/>
                </a:tc>
                <a:tc>
                  <a:txBody>
                    <a:bodyPr/>
                    <a:lstStyle/>
                    <a:p>
                      <a:r>
                        <a:rPr lang="en-US"/>
                        <a:t>78%</a:t>
                      </a:r>
                    </a:p>
                  </a:txBody>
                  <a:tcPr/>
                </a:tc>
                <a:tc>
                  <a:txBody>
                    <a:bodyPr/>
                    <a:lstStyle/>
                    <a:p>
                      <a:r>
                        <a:rPr lang="en-US"/>
                        <a:t>63%</a:t>
                      </a:r>
                    </a:p>
                  </a:txBody>
                  <a:tcPr/>
                </a:tc>
                <a:extLst>
                  <a:ext uri="{0D108BD9-81ED-4DB2-BD59-A6C34878D82A}">
                    <a16:rowId xmlns:a16="http://schemas.microsoft.com/office/drawing/2014/main" val="213397116"/>
                  </a:ext>
                </a:extLst>
              </a:tr>
              <a:tr h="538621">
                <a:tc>
                  <a:txBody>
                    <a:bodyPr/>
                    <a:lstStyle/>
                    <a:p>
                      <a:r>
                        <a:rPr lang="en-US"/>
                        <a:t>MLP</a:t>
                      </a:r>
                    </a:p>
                  </a:txBody>
                  <a:tcPr/>
                </a:tc>
                <a:tc>
                  <a:txBody>
                    <a:bodyPr/>
                    <a:lstStyle/>
                    <a:p>
                      <a:r>
                        <a:rPr lang="en-US"/>
                        <a:t>73%</a:t>
                      </a:r>
                    </a:p>
                  </a:txBody>
                  <a:tcPr/>
                </a:tc>
                <a:tc>
                  <a:txBody>
                    <a:bodyPr/>
                    <a:lstStyle/>
                    <a:p>
                      <a:r>
                        <a:rPr lang="en-US"/>
                        <a:t>66%</a:t>
                      </a:r>
                    </a:p>
                  </a:txBody>
                  <a:tcPr/>
                </a:tc>
                <a:extLst>
                  <a:ext uri="{0D108BD9-81ED-4DB2-BD59-A6C34878D82A}">
                    <a16:rowId xmlns:a16="http://schemas.microsoft.com/office/drawing/2014/main" val="3613235012"/>
                  </a:ext>
                </a:extLst>
              </a:tr>
              <a:tr h="538621">
                <a:tc>
                  <a:txBody>
                    <a:bodyPr/>
                    <a:lstStyle/>
                    <a:p>
                      <a:r>
                        <a:rPr lang="en-US"/>
                        <a:t>SVM</a:t>
                      </a:r>
                    </a:p>
                  </a:txBody>
                  <a:tcPr/>
                </a:tc>
                <a:tc>
                  <a:txBody>
                    <a:bodyPr/>
                    <a:lstStyle/>
                    <a:p>
                      <a:r>
                        <a:rPr lang="en-US"/>
                        <a:t>77%</a:t>
                      </a:r>
                    </a:p>
                  </a:txBody>
                  <a:tcPr/>
                </a:tc>
                <a:tc>
                  <a:txBody>
                    <a:bodyPr/>
                    <a:lstStyle/>
                    <a:p>
                      <a:r>
                        <a:rPr lang="en-US"/>
                        <a:t>60%</a:t>
                      </a:r>
                    </a:p>
                  </a:txBody>
                  <a:tcPr/>
                </a:tc>
                <a:extLst>
                  <a:ext uri="{0D108BD9-81ED-4DB2-BD59-A6C34878D82A}">
                    <a16:rowId xmlns:a16="http://schemas.microsoft.com/office/drawing/2014/main" val="743266893"/>
                  </a:ext>
                </a:extLst>
              </a:tr>
              <a:tr h="538621">
                <a:tc>
                  <a:txBody>
                    <a:bodyPr/>
                    <a:lstStyle/>
                    <a:p>
                      <a:pPr lvl="0">
                        <a:buNone/>
                      </a:pPr>
                      <a:r>
                        <a:rPr lang="en-US" err="1"/>
                        <a:t>eXtreme</a:t>
                      </a:r>
                      <a:r>
                        <a:rPr lang="en-US"/>
                        <a:t> Gradient Boosting</a:t>
                      </a:r>
                      <a:endParaRPr lang="en-US" err="1"/>
                    </a:p>
                  </a:txBody>
                  <a:tcPr/>
                </a:tc>
                <a:tc>
                  <a:txBody>
                    <a:bodyPr/>
                    <a:lstStyle/>
                    <a:p>
                      <a:r>
                        <a:rPr lang="en-US"/>
                        <a:t>79%</a:t>
                      </a:r>
                    </a:p>
                  </a:txBody>
                  <a:tcPr/>
                </a:tc>
                <a:tc>
                  <a:txBody>
                    <a:bodyPr/>
                    <a:lstStyle/>
                    <a:p>
                      <a:r>
                        <a:rPr lang="en-US"/>
                        <a:t>66%</a:t>
                      </a:r>
                    </a:p>
                  </a:txBody>
                  <a:tcPr/>
                </a:tc>
                <a:extLst>
                  <a:ext uri="{0D108BD9-81ED-4DB2-BD59-A6C34878D82A}">
                    <a16:rowId xmlns:a16="http://schemas.microsoft.com/office/drawing/2014/main" val="2609661099"/>
                  </a:ext>
                </a:extLst>
              </a:tr>
            </a:tbl>
          </a:graphicData>
        </a:graphic>
      </p:graphicFrame>
    </p:spTree>
    <p:extLst>
      <p:ext uri="{BB962C8B-B14F-4D97-AF65-F5344CB8AC3E}">
        <p14:creationId xmlns:p14="http://schemas.microsoft.com/office/powerpoint/2010/main" val="366048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7">
            <a:extLst>
              <a:ext uri="{FF2B5EF4-FFF2-40B4-BE49-F238E27FC236}">
                <a16:creationId xmlns:a16="http://schemas.microsoft.com/office/drawing/2014/main" id="{FBC711EC-2569-4DB4-BE16-66EC29DBE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0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C17B61-892E-8F90-D00B-53E6EBCEE61C}"/>
              </a:ext>
            </a:extLst>
          </p:cNvPr>
          <p:cNvSpPr>
            <a:spLocks noGrp="1"/>
          </p:cNvSpPr>
          <p:nvPr>
            <p:ph type="title"/>
          </p:nvPr>
        </p:nvSpPr>
        <p:spPr>
          <a:xfrm>
            <a:off x="610729" y="2498720"/>
            <a:ext cx="2634227" cy="1572489"/>
          </a:xfrm>
        </p:spPr>
        <p:txBody>
          <a:bodyPr vert="horz" lIns="91440" tIns="45720" rIns="91440" bIns="45720" rtlCol="0" anchor="b">
            <a:normAutofit/>
          </a:bodyPr>
          <a:lstStyle/>
          <a:p>
            <a:r>
              <a:rPr lang="en-US" sz="5200" b="1" kern="1200">
                <a:solidFill>
                  <a:schemeClr val="accent2"/>
                </a:solidFill>
                <a:latin typeface="+mj-lt"/>
                <a:ea typeface="+mj-ea"/>
                <a:cs typeface="+mj-cs"/>
              </a:rPr>
              <a:t>Feature Analysis</a:t>
            </a:r>
            <a:endParaRPr lang="en-US" sz="5200" b="1" kern="1200">
              <a:solidFill>
                <a:schemeClr val="accent2"/>
              </a:solidFill>
              <a:latin typeface="+mj-lt"/>
              <a:cs typeface="Calibri Light"/>
            </a:endParaRPr>
          </a:p>
        </p:txBody>
      </p:sp>
      <p:pic>
        <p:nvPicPr>
          <p:cNvPr id="6" name="Picture 6" descr="Chart&#10;&#10;Description automatically generated">
            <a:extLst>
              <a:ext uri="{FF2B5EF4-FFF2-40B4-BE49-F238E27FC236}">
                <a16:creationId xmlns:a16="http://schemas.microsoft.com/office/drawing/2014/main" id="{EF56B29B-2802-06F6-C4D4-5DAEA586D306}"/>
              </a:ext>
            </a:extLst>
          </p:cNvPr>
          <p:cNvPicPr>
            <a:picLocks noChangeAspect="1"/>
          </p:cNvPicPr>
          <p:nvPr/>
        </p:nvPicPr>
        <p:blipFill>
          <a:blip r:embed="rId2"/>
          <a:stretch>
            <a:fillRect/>
          </a:stretch>
        </p:blipFill>
        <p:spPr>
          <a:xfrm>
            <a:off x="3825619" y="606797"/>
            <a:ext cx="2447337" cy="2321506"/>
          </a:xfrm>
          <a:prstGeom prst="rect">
            <a:avLst/>
          </a:prstGeom>
        </p:spPr>
      </p:pic>
      <p:pic>
        <p:nvPicPr>
          <p:cNvPr id="5" name="Picture 5" descr="Chart, histogram&#10;&#10;Description automatically generated">
            <a:extLst>
              <a:ext uri="{FF2B5EF4-FFF2-40B4-BE49-F238E27FC236}">
                <a16:creationId xmlns:a16="http://schemas.microsoft.com/office/drawing/2014/main" id="{2E1C61AC-775E-A914-7167-0EAD06F1EE88}"/>
              </a:ext>
            </a:extLst>
          </p:cNvPr>
          <p:cNvPicPr>
            <a:picLocks noChangeAspect="1"/>
          </p:cNvPicPr>
          <p:nvPr/>
        </p:nvPicPr>
        <p:blipFill>
          <a:blip r:embed="rId3"/>
          <a:stretch>
            <a:fillRect/>
          </a:stretch>
        </p:blipFill>
        <p:spPr>
          <a:xfrm>
            <a:off x="6776449" y="606797"/>
            <a:ext cx="2368168" cy="2262129"/>
          </a:xfrm>
          <a:prstGeom prst="rect">
            <a:avLst/>
          </a:prstGeom>
        </p:spPr>
      </p:pic>
      <p:pic>
        <p:nvPicPr>
          <p:cNvPr id="8" name="Picture 8" descr="Chart&#10;&#10;Description automatically generated">
            <a:extLst>
              <a:ext uri="{FF2B5EF4-FFF2-40B4-BE49-F238E27FC236}">
                <a16:creationId xmlns:a16="http://schemas.microsoft.com/office/drawing/2014/main" id="{A07414EE-8945-D181-BFF8-EE29B6D8B347}"/>
              </a:ext>
            </a:extLst>
          </p:cNvPr>
          <p:cNvPicPr>
            <a:picLocks noChangeAspect="1"/>
          </p:cNvPicPr>
          <p:nvPr/>
        </p:nvPicPr>
        <p:blipFill>
          <a:blip r:embed="rId4"/>
          <a:stretch>
            <a:fillRect/>
          </a:stretch>
        </p:blipFill>
        <p:spPr>
          <a:xfrm>
            <a:off x="9619338" y="606796"/>
            <a:ext cx="2378064" cy="2262129"/>
          </a:xfrm>
          <a:prstGeom prst="rect">
            <a:avLst/>
          </a:prstGeom>
        </p:spPr>
      </p:pic>
      <p:pic>
        <p:nvPicPr>
          <p:cNvPr id="9" name="Picture 9" descr="Chart, bar chart&#10;&#10;Description automatically generated">
            <a:extLst>
              <a:ext uri="{FF2B5EF4-FFF2-40B4-BE49-F238E27FC236}">
                <a16:creationId xmlns:a16="http://schemas.microsoft.com/office/drawing/2014/main" id="{B72C227A-5F16-AAF7-1E5D-BB726C05E702}"/>
              </a:ext>
            </a:extLst>
          </p:cNvPr>
          <p:cNvPicPr>
            <a:picLocks noChangeAspect="1"/>
          </p:cNvPicPr>
          <p:nvPr/>
        </p:nvPicPr>
        <p:blipFill>
          <a:blip r:embed="rId5"/>
          <a:stretch>
            <a:fillRect/>
          </a:stretch>
        </p:blipFill>
        <p:spPr>
          <a:xfrm>
            <a:off x="3823437" y="3320962"/>
            <a:ext cx="2536402" cy="2410571"/>
          </a:xfrm>
          <a:prstGeom prst="rect">
            <a:avLst/>
          </a:prstGeom>
        </p:spPr>
      </p:pic>
      <p:pic>
        <p:nvPicPr>
          <p:cNvPr id="7" name="Picture 7" descr="Chart, bar chart&#10;&#10;Description automatically generated">
            <a:extLst>
              <a:ext uri="{FF2B5EF4-FFF2-40B4-BE49-F238E27FC236}">
                <a16:creationId xmlns:a16="http://schemas.microsoft.com/office/drawing/2014/main" id="{73EA353E-128E-D6CE-5D78-AF1F06C3DD2F}"/>
              </a:ext>
            </a:extLst>
          </p:cNvPr>
          <p:cNvPicPr>
            <a:picLocks noChangeAspect="1"/>
          </p:cNvPicPr>
          <p:nvPr/>
        </p:nvPicPr>
        <p:blipFill>
          <a:blip r:embed="rId6"/>
          <a:stretch>
            <a:fillRect/>
          </a:stretch>
        </p:blipFill>
        <p:spPr>
          <a:xfrm>
            <a:off x="6774267" y="3324322"/>
            <a:ext cx="2506713" cy="2354372"/>
          </a:xfrm>
          <a:prstGeom prst="rect">
            <a:avLst/>
          </a:prstGeom>
        </p:spPr>
      </p:pic>
      <p:pic>
        <p:nvPicPr>
          <p:cNvPr id="4" name="Picture 4" descr="Chart, histogram&#10;&#10;Description automatically generated">
            <a:extLst>
              <a:ext uri="{FF2B5EF4-FFF2-40B4-BE49-F238E27FC236}">
                <a16:creationId xmlns:a16="http://schemas.microsoft.com/office/drawing/2014/main" id="{D8ABA0A0-5694-8F03-1B86-D489F67A341A}"/>
              </a:ext>
            </a:extLst>
          </p:cNvPr>
          <p:cNvPicPr>
            <a:picLocks noChangeAspect="1"/>
          </p:cNvPicPr>
          <p:nvPr/>
        </p:nvPicPr>
        <p:blipFill>
          <a:blip r:embed="rId7"/>
          <a:stretch>
            <a:fillRect/>
          </a:stretch>
        </p:blipFill>
        <p:spPr>
          <a:xfrm>
            <a:off x="9567675" y="3317964"/>
            <a:ext cx="2665051" cy="2367088"/>
          </a:xfrm>
          <a:prstGeom prst="rect">
            <a:avLst/>
          </a:prstGeom>
        </p:spPr>
      </p:pic>
    </p:spTree>
    <p:extLst>
      <p:ext uri="{BB962C8B-B14F-4D97-AF65-F5344CB8AC3E}">
        <p14:creationId xmlns:p14="http://schemas.microsoft.com/office/powerpoint/2010/main" val="3588336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89BDC9-5E98-43CF-F7CA-8CB1FB2CA9A8}"/>
              </a:ext>
            </a:extLst>
          </p:cNvPr>
          <p:cNvSpPr>
            <a:spLocks noGrp="1"/>
          </p:cNvSpPr>
          <p:nvPr>
            <p:ph type="title"/>
          </p:nvPr>
        </p:nvSpPr>
        <p:spPr>
          <a:xfrm>
            <a:off x="589560" y="856180"/>
            <a:ext cx="4560584" cy="1128068"/>
          </a:xfrm>
        </p:spPr>
        <p:txBody>
          <a:bodyPr anchor="ctr">
            <a:normAutofit/>
          </a:bodyPr>
          <a:lstStyle/>
          <a:p>
            <a:r>
              <a:rPr lang="en-US" sz="3700" b="1"/>
              <a:t>What algorithm model was optimal?</a:t>
            </a:r>
            <a:endParaRPr lang="en-US" sz="3700" b="1">
              <a:cs typeface="Calibri Light"/>
            </a:endParaRPr>
          </a:p>
        </p:txBody>
      </p:sp>
      <p:grpSp>
        <p:nvGrpSpPr>
          <p:cNvPr id="49" name="Group 4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5" name="Rectangle 4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299A36-7F99-35D6-12AB-FA6882C09D8D}"/>
              </a:ext>
            </a:extLst>
          </p:cNvPr>
          <p:cNvSpPr>
            <a:spLocks noGrp="1"/>
          </p:cNvSpPr>
          <p:nvPr>
            <p:ph idx="1"/>
          </p:nvPr>
        </p:nvSpPr>
        <p:spPr>
          <a:xfrm>
            <a:off x="590719" y="2330505"/>
            <a:ext cx="4559425" cy="3979585"/>
          </a:xfrm>
        </p:spPr>
        <p:txBody>
          <a:bodyPr vert="horz" lIns="91440" tIns="45720" rIns="91440" bIns="45720" rtlCol="0" anchor="ctr">
            <a:noAutofit/>
          </a:bodyPr>
          <a:lstStyle/>
          <a:p>
            <a:endParaRPr lang="en-US" sz="2400">
              <a:cs typeface="Calibri"/>
            </a:endParaRPr>
          </a:p>
          <a:p>
            <a:endParaRPr lang="en-US" sz="2400">
              <a:cs typeface="Calibri"/>
            </a:endParaRPr>
          </a:p>
          <a:p>
            <a:endParaRPr lang="en-US" sz="2400">
              <a:cs typeface="Calibri"/>
            </a:endParaRPr>
          </a:p>
          <a:p>
            <a:r>
              <a:rPr lang="en-US" sz="2400" err="1">
                <a:cs typeface="Calibri"/>
              </a:rPr>
              <a:t>XGBoost</a:t>
            </a:r>
            <a:r>
              <a:rPr lang="en-US" sz="2400">
                <a:cs typeface="Calibri"/>
              </a:rPr>
              <a:t> is our most optimal model</a:t>
            </a:r>
            <a:endParaRPr lang="en-US">
              <a:cs typeface="Calibri"/>
            </a:endParaRPr>
          </a:p>
          <a:p>
            <a:pPr marL="0" indent="0">
              <a:buNone/>
            </a:pPr>
            <a:r>
              <a:rPr lang="en-US" sz="2400" b="1">
                <a:ea typeface="Calibri"/>
                <a:cs typeface="Calibri"/>
              </a:rPr>
              <a:t>Accuracy-</a:t>
            </a:r>
            <a:r>
              <a:rPr lang="en-US" sz="2400">
                <a:ea typeface="Calibri"/>
                <a:cs typeface="Calibri"/>
              </a:rPr>
              <a:t> 79</a:t>
            </a:r>
          </a:p>
          <a:p>
            <a:pPr marL="0" indent="0">
              <a:buNone/>
            </a:pPr>
            <a:r>
              <a:rPr lang="en-US" sz="2400" b="1">
                <a:ea typeface="Calibri"/>
                <a:cs typeface="Calibri"/>
              </a:rPr>
              <a:t>F-1 score- </a:t>
            </a:r>
            <a:r>
              <a:rPr lang="en-US" sz="2400">
                <a:ea typeface="Calibri"/>
                <a:cs typeface="Calibri"/>
              </a:rPr>
              <a:t>0.66</a:t>
            </a:r>
          </a:p>
          <a:p>
            <a:pPr marL="0" indent="0">
              <a:buNone/>
            </a:pPr>
            <a:r>
              <a:rPr lang="en-US" sz="2400" b="1">
                <a:ea typeface="Calibri"/>
                <a:cs typeface="Calibri"/>
              </a:rPr>
              <a:t>Best Feature-</a:t>
            </a:r>
            <a:r>
              <a:rPr lang="en-US" sz="2400">
                <a:ea typeface="Calibri"/>
                <a:cs typeface="Calibri"/>
              </a:rPr>
              <a:t> Systolic BP, Cholesterol</a:t>
            </a:r>
          </a:p>
          <a:p>
            <a:r>
              <a:rPr lang="en-US" sz="2400">
                <a:ea typeface="Calibri"/>
                <a:cs typeface="Calibri"/>
              </a:rPr>
              <a:t>It uses multiple weak predictors to give a strong predictions</a:t>
            </a:r>
          </a:p>
          <a:p>
            <a:r>
              <a:rPr lang="en-US" sz="2400">
                <a:ea typeface="Calibri"/>
                <a:cs typeface="Calibri"/>
              </a:rPr>
              <a:t>Good prediction power for classification problems</a:t>
            </a:r>
          </a:p>
          <a:p>
            <a:endParaRPr lang="en-US" sz="2400">
              <a:ea typeface="Calibri"/>
              <a:cs typeface="Calibri"/>
            </a:endParaRPr>
          </a:p>
          <a:p>
            <a:endParaRPr lang="en-US" sz="2400">
              <a:ea typeface="Calibri"/>
              <a:cs typeface="Calibri"/>
            </a:endParaRPr>
          </a:p>
          <a:p>
            <a:endParaRPr lang="en-US" sz="2400">
              <a:ea typeface="Calibri"/>
              <a:cs typeface="Calibri"/>
            </a:endParaRPr>
          </a:p>
        </p:txBody>
      </p:sp>
      <p:sp>
        <p:nvSpPr>
          <p:cNvPr id="50" name="Rectangle 4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histogram&#10;&#10;Description automatically generated">
            <a:extLst>
              <a:ext uri="{FF2B5EF4-FFF2-40B4-BE49-F238E27FC236}">
                <a16:creationId xmlns:a16="http://schemas.microsoft.com/office/drawing/2014/main" id="{02338A25-DF83-792D-25AB-50BB01B114F5}"/>
              </a:ext>
            </a:extLst>
          </p:cNvPr>
          <p:cNvPicPr>
            <a:picLocks noChangeAspect="1"/>
          </p:cNvPicPr>
          <p:nvPr/>
        </p:nvPicPr>
        <p:blipFill rotWithShape="1">
          <a:blip r:embed="rId2"/>
          <a:srcRect r="7932" b="1"/>
          <a:stretch/>
        </p:blipFill>
        <p:spPr>
          <a:xfrm>
            <a:off x="5977788" y="799352"/>
            <a:ext cx="5425410" cy="5259296"/>
          </a:xfrm>
          <a:prstGeom prst="rect">
            <a:avLst/>
          </a:prstGeom>
        </p:spPr>
      </p:pic>
    </p:spTree>
    <p:extLst>
      <p:ext uri="{BB962C8B-B14F-4D97-AF65-F5344CB8AC3E}">
        <p14:creationId xmlns:p14="http://schemas.microsoft.com/office/powerpoint/2010/main" val="3509259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B1925AFE-2804-5885-562A-FDACD22CF447}"/>
              </a:ext>
            </a:extLst>
          </p:cNvPr>
          <p:cNvSpPr>
            <a:spLocks noGrp="1"/>
          </p:cNvSpPr>
          <p:nvPr>
            <p:ph type="title"/>
          </p:nvPr>
        </p:nvSpPr>
        <p:spPr>
          <a:xfrm>
            <a:off x="479394" y="1070800"/>
            <a:ext cx="3939688" cy="5583126"/>
          </a:xfrm>
        </p:spPr>
        <p:txBody>
          <a:bodyPr>
            <a:normAutofit/>
          </a:bodyPr>
          <a:lstStyle/>
          <a:p>
            <a:pPr algn="r"/>
            <a:r>
              <a:rPr lang="en-US" b="1"/>
              <a:t>What other tools could we have used?</a:t>
            </a:r>
            <a:endParaRPr lang="en-US" b="1">
              <a:cs typeface="Calibri Light"/>
            </a:endParaRP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4C35181C-573A-2401-6613-B46C16D4A978}"/>
              </a:ext>
            </a:extLst>
          </p:cNvPr>
          <p:cNvGraphicFramePr>
            <a:graphicFrameLocks noGrp="1"/>
          </p:cNvGraphicFramePr>
          <p:nvPr>
            <p:ph idx="1"/>
            <p:extLst>
              <p:ext uri="{D42A27DB-BD31-4B8C-83A1-F6EECF244321}">
                <p14:modId xmlns:p14="http://schemas.microsoft.com/office/powerpoint/2010/main" val="3075218841"/>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7144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3EDA26-416D-A9E8-181A-931546D0C77C}"/>
              </a:ext>
            </a:extLst>
          </p:cNvPr>
          <p:cNvSpPr>
            <a:spLocks noGrp="1"/>
          </p:cNvSpPr>
          <p:nvPr>
            <p:ph type="title"/>
          </p:nvPr>
        </p:nvSpPr>
        <p:spPr>
          <a:xfrm>
            <a:off x="686834" y="1153572"/>
            <a:ext cx="3200400" cy="4461163"/>
          </a:xfrm>
        </p:spPr>
        <p:txBody>
          <a:bodyPr>
            <a:normAutofit/>
          </a:bodyPr>
          <a:lstStyle/>
          <a:p>
            <a:r>
              <a:rPr lang="en-US" b="1">
                <a:solidFill>
                  <a:srgbClr val="FFFFFF"/>
                </a:solidFill>
              </a:rPr>
              <a:t>Strengths of the dataset</a:t>
            </a:r>
          </a:p>
        </p:txBody>
      </p:sp>
      <p:sp>
        <p:nvSpPr>
          <p:cNvPr id="1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6F388C-4433-BFD9-D797-439967AB21E5}"/>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2000">
                <a:latin typeface="Arial"/>
                <a:ea typeface="Calibri"/>
                <a:cs typeface="Arial"/>
              </a:rPr>
              <a:t>High interpretability.</a:t>
            </a:r>
          </a:p>
          <a:p>
            <a:r>
              <a:rPr lang="en-US" sz="2000">
                <a:latin typeface="Arial"/>
                <a:ea typeface="Calibri"/>
                <a:cs typeface="Arial"/>
              </a:rPr>
              <a:t>Computationally inexpensive to train an ML model.</a:t>
            </a:r>
          </a:p>
          <a:p>
            <a:endParaRPr lang="en-US" sz="2000">
              <a:ea typeface="Calibri"/>
              <a:cs typeface="Calibri"/>
            </a:endParaRPr>
          </a:p>
        </p:txBody>
      </p:sp>
    </p:spTree>
    <p:extLst>
      <p:ext uri="{BB962C8B-B14F-4D97-AF65-F5344CB8AC3E}">
        <p14:creationId xmlns:p14="http://schemas.microsoft.com/office/powerpoint/2010/main" val="2066594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3EDA26-416D-A9E8-181A-931546D0C77C}"/>
              </a:ext>
            </a:extLst>
          </p:cNvPr>
          <p:cNvSpPr>
            <a:spLocks noGrp="1"/>
          </p:cNvSpPr>
          <p:nvPr>
            <p:ph type="title"/>
          </p:nvPr>
        </p:nvSpPr>
        <p:spPr>
          <a:xfrm>
            <a:off x="686834" y="1153572"/>
            <a:ext cx="3200400" cy="4461163"/>
          </a:xfrm>
        </p:spPr>
        <p:txBody>
          <a:bodyPr>
            <a:normAutofit/>
          </a:bodyPr>
          <a:lstStyle/>
          <a:p>
            <a:r>
              <a:rPr lang="en-US" b="1">
                <a:solidFill>
                  <a:srgbClr val="FFFFFF"/>
                </a:solidFill>
              </a:rPr>
              <a:t>Weaknesses of the dataset</a:t>
            </a:r>
          </a:p>
        </p:txBody>
      </p:sp>
      <p:sp>
        <p:nvSpPr>
          <p:cNvPr id="1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6F388C-4433-BFD9-D797-439967AB21E5}"/>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endParaRPr lang="en-US" sz="2000" u="sng">
              <a:latin typeface="Arial"/>
              <a:ea typeface="Calibri"/>
              <a:cs typeface="Arial"/>
            </a:endParaRPr>
          </a:p>
          <a:p>
            <a:r>
              <a:rPr lang="en-US" sz="2000">
                <a:latin typeface="Arial"/>
                <a:cs typeface="Calibri"/>
              </a:rPr>
              <a:t>Dataset has only 11 features which is makes it low dimensional.</a:t>
            </a:r>
            <a:endParaRPr lang="en-US" sz="2000">
              <a:latin typeface="Arial"/>
              <a:ea typeface="Calibri"/>
              <a:cs typeface="Calibri"/>
            </a:endParaRPr>
          </a:p>
          <a:p>
            <a:r>
              <a:rPr lang="en-US" sz="2000">
                <a:latin typeface="Arial"/>
                <a:cs typeface="Arial"/>
              </a:rPr>
              <a:t>Does not contain any radiology images hence unable to conduct CNN to support CVD prediction.</a:t>
            </a:r>
            <a:endParaRPr lang="en-US" sz="2000">
              <a:latin typeface="Arial"/>
              <a:ea typeface="Calibri"/>
              <a:cs typeface="Arial"/>
            </a:endParaRPr>
          </a:p>
          <a:p>
            <a:r>
              <a:rPr lang="en-US" sz="2000">
                <a:latin typeface="Arial"/>
                <a:cs typeface="Calibri"/>
              </a:rPr>
              <a:t>Though alcohol and smoking have a strong correlation in CVD prediction, this dataset couldn't justify the correlation. </a:t>
            </a:r>
            <a:endParaRPr lang="en-US" sz="2000">
              <a:latin typeface="Arial"/>
              <a:ea typeface="Calibri"/>
              <a:cs typeface="Calibri"/>
            </a:endParaRPr>
          </a:p>
          <a:p>
            <a:r>
              <a:rPr lang="en-US" sz="2000">
                <a:latin typeface="Arial"/>
                <a:cs typeface="Arial"/>
              </a:rPr>
              <a:t>The features used for prediction do not factor in key younger population risk predictors like alcohol consumption.</a:t>
            </a:r>
            <a:endParaRPr lang="en-US" sz="2000">
              <a:latin typeface="Arial"/>
              <a:ea typeface="Calibri"/>
              <a:cs typeface="Arial"/>
            </a:endParaRPr>
          </a:p>
        </p:txBody>
      </p:sp>
    </p:spTree>
    <p:extLst>
      <p:ext uri="{BB962C8B-B14F-4D97-AF65-F5344CB8AC3E}">
        <p14:creationId xmlns:p14="http://schemas.microsoft.com/office/powerpoint/2010/main" val="389191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cs typeface="Calibri"/>
            </a:endParaRPr>
          </a:p>
        </p:txBody>
      </p:sp>
      <p:sp>
        <p:nvSpPr>
          <p:cNvPr id="15"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3EDA26-416D-A9E8-181A-931546D0C77C}"/>
              </a:ext>
            </a:extLst>
          </p:cNvPr>
          <p:cNvSpPr>
            <a:spLocks noGrp="1"/>
          </p:cNvSpPr>
          <p:nvPr>
            <p:ph type="title"/>
          </p:nvPr>
        </p:nvSpPr>
        <p:spPr>
          <a:xfrm>
            <a:off x="686834" y="1153572"/>
            <a:ext cx="3200400" cy="4461163"/>
          </a:xfrm>
        </p:spPr>
        <p:txBody>
          <a:bodyPr>
            <a:normAutofit/>
          </a:bodyPr>
          <a:lstStyle/>
          <a:p>
            <a:r>
              <a:rPr lang="en-US" b="1">
                <a:solidFill>
                  <a:srgbClr val="FFFFFF"/>
                </a:solidFill>
              </a:rPr>
              <a:t>Limitations of the Study</a:t>
            </a:r>
          </a:p>
        </p:txBody>
      </p:sp>
      <p:sp>
        <p:nvSpPr>
          <p:cNvPr id="1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6F388C-4433-BFD9-D797-439967AB21E5}"/>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endParaRPr lang="en-US" sz="2000" u="sng">
              <a:latin typeface="Arial"/>
              <a:ea typeface="Calibri"/>
              <a:cs typeface="Arial"/>
            </a:endParaRPr>
          </a:p>
          <a:p>
            <a:pPr marL="342900" indent="-342900"/>
            <a:r>
              <a:rPr lang="en-US" sz="2000">
                <a:latin typeface="Arial"/>
                <a:cs typeface="Calibri"/>
              </a:rPr>
              <a:t>There are no peer-reviewed studies carried out on our dataset and target population, so we have no studies to compare our model performance to.</a:t>
            </a:r>
            <a:endParaRPr lang="en-US" sz="2000">
              <a:latin typeface="Arial"/>
              <a:ea typeface="Calibri"/>
              <a:cs typeface="Calibri"/>
            </a:endParaRPr>
          </a:p>
          <a:p>
            <a:pPr marL="342900" indent="-342900"/>
            <a:r>
              <a:rPr lang="en-US" sz="2000">
                <a:latin typeface="Arial"/>
                <a:ea typeface="Calibri"/>
                <a:cs typeface="Calibri"/>
              </a:rPr>
              <a:t>Inadequate computational resources to try more complex models.</a:t>
            </a:r>
          </a:p>
          <a:p>
            <a:pPr marL="0" indent="0">
              <a:buNone/>
            </a:pPr>
            <a:endParaRPr lang="en-US" sz="2000">
              <a:latin typeface="Arial"/>
              <a:ea typeface="Calibri"/>
              <a:cs typeface="Calibri"/>
            </a:endParaRPr>
          </a:p>
          <a:p>
            <a:endParaRPr lang="en-US" sz="2000">
              <a:latin typeface="Arial"/>
              <a:ea typeface="Calibri"/>
              <a:cs typeface="Calibri"/>
            </a:endParaRPr>
          </a:p>
        </p:txBody>
      </p:sp>
    </p:spTree>
    <p:extLst>
      <p:ext uri="{BB962C8B-B14F-4D97-AF65-F5344CB8AC3E}">
        <p14:creationId xmlns:p14="http://schemas.microsoft.com/office/powerpoint/2010/main" val="2278823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AE8779-5AF9-1525-415F-ABD8F9756010}"/>
              </a:ext>
            </a:extLst>
          </p:cNvPr>
          <p:cNvSpPr>
            <a:spLocks noGrp="1"/>
          </p:cNvSpPr>
          <p:nvPr>
            <p:ph type="title"/>
          </p:nvPr>
        </p:nvSpPr>
        <p:spPr>
          <a:xfrm>
            <a:off x="686834" y="1153572"/>
            <a:ext cx="3200400" cy="4461163"/>
          </a:xfrm>
        </p:spPr>
        <p:txBody>
          <a:bodyPr>
            <a:normAutofit/>
          </a:bodyPr>
          <a:lstStyle/>
          <a:p>
            <a:r>
              <a:rPr lang="en-US" b="1">
                <a:solidFill>
                  <a:srgbClr val="FFFFFF"/>
                </a:solidFill>
              </a:rPr>
              <a:t>Severity &amp; Risk Adjustment</a:t>
            </a:r>
            <a:endParaRPr lang="en-US" b="1">
              <a:solidFill>
                <a:srgbClr val="FFFFFF"/>
              </a:solidFill>
              <a:cs typeface="Calibri Light"/>
            </a:endParaRPr>
          </a:p>
        </p:txBody>
      </p:sp>
      <p:sp>
        <p:nvSpPr>
          <p:cNvPr id="23" name="Arc 2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55BD62-C4DD-488E-DEC0-A88850E631E1}"/>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endParaRPr lang="en-US">
              <a:cs typeface="Calibri"/>
            </a:endParaRPr>
          </a:p>
          <a:p>
            <a:r>
              <a:rPr lang="en-US">
                <a:cs typeface="Calibri"/>
              </a:rPr>
              <a:t>Severity: Aids early detection and interrupt disease progression. </a:t>
            </a:r>
          </a:p>
          <a:p>
            <a:r>
              <a:rPr lang="en-US">
                <a:cs typeface="Calibri"/>
              </a:rPr>
              <a:t>Risk adjustment: Lifestyle changes to reduce risk.</a:t>
            </a:r>
          </a:p>
        </p:txBody>
      </p:sp>
    </p:spTree>
    <p:extLst>
      <p:ext uri="{BB962C8B-B14F-4D97-AF65-F5344CB8AC3E}">
        <p14:creationId xmlns:p14="http://schemas.microsoft.com/office/powerpoint/2010/main" val="2055482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80D59D1C-6E2B-FAE6-0B8E-B11BC63983CC}"/>
              </a:ext>
            </a:extLst>
          </p:cNvPr>
          <p:cNvSpPr>
            <a:spLocks noGrp="1"/>
          </p:cNvSpPr>
          <p:nvPr>
            <p:ph type="title"/>
          </p:nvPr>
        </p:nvSpPr>
        <p:spPr>
          <a:xfrm>
            <a:off x="838200" y="643467"/>
            <a:ext cx="2951205" cy="5571066"/>
          </a:xfrm>
        </p:spPr>
        <p:txBody>
          <a:bodyPr>
            <a:normAutofit/>
          </a:bodyPr>
          <a:lstStyle/>
          <a:p>
            <a:r>
              <a:rPr lang="en-US" b="1">
                <a:solidFill>
                  <a:srgbClr val="FFFFFF"/>
                </a:solidFill>
              </a:rPr>
              <a:t>Conclusions on the Project Findings</a:t>
            </a:r>
            <a:endParaRPr lang="en-US" b="1">
              <a:solidFill>
                <a:srgbClr val="FFFFFF"/>
              </a:solidFill>
              <a:ea typeface="Calibri Light"/>
              <a:cs typeface="Calibri Light"/>
            </a:endParaRPr>
          </a:p>
        </p:txBody>
      </p:sp>
      <p:graphicFrame>
        <p:nvGraphicFramePr>
          <p:cNvPr id="5" name="Content Placeholder 2">
            <a:extLst>
              <a:ext uri="{FF2B5EF4-FFF2-40B4-BE49-F238E27FC236}">
                <a16:creationId xmlns:a16="http://schemas.microsoft.com/office/drawing/2014/main" id="{45C9AD49-3E52-1A0A-4876-03326C77A1CF}"/>
              </a:ext>
            </a:extLst>
          </p:cNvPr>
          <p:cNvGraphicFramePr>
            <a:graphicFrameLocks noGrp="1"/>
          </p:cNvGraphicFramePr>
          <p:nvPr>
            <p:ph idx="1"/>
            <p:extLst>
              <p:ext uri="{D42A27DB-BD31-4B8C-83A1-F6EECF244321}">
                <p14:modId xmlns:p14="http://schemas.microsoft.com/office/powerpoint/2010/main" val="1776802863"/>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9775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Arc 3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0802CCF-1BD6-CB4D-6CF0-4D50DED937DB}"/>
              </a:ext>
            </a:extLst>
          </p:cNvPr>
          <p:cNvSpPr>
            <a:spLocks noGrp="1"/>
          </p:cNvSpPr>
          <p:nvPr>
            <p:ph type="title"/>
          </p:nvPr>
        </p:nvSpPr>
        <p:spPr>
          <a:xfrm>
            <a:off x="5014906" y="479493"/>
            <a:ext cx="5458838" cy="1325563"/>
          </a:xfrm>
        </p:spPr>
        <p:txBody>
          <a:bodyPr>
            <a:normAutofit/>
          </a:bodyPr>
          <a:lstStyle/>
          <a:p>
            <a:r>
              <a:rPr lang="en-US" b="1"/>
              <a:t>Why CVD prediction?</a:t>
            </a:r>
          </a:p>
        </p:txBody>
      </p:sp>
      <p:sp>
        <p:nvSpPr>
          <p:cNvPr id="33" name="Freeform: Shape 3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5" descr="Heart organ with solid fill">
            <a:extLst>
              <a:ext uri="{FF2B5EF4-FFF2-40B4-BE49-F238E27FC236}">
                <a16:creationId xmlns:a16="http://schemas.microsoft.com/office/drawing/2014/main" id="{0116AECC-CE66-A7D9-C248-6BC3A1F9AD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2928" y="933972"/>
            <a:ext cx="4058311" cy="405831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CDC0040A-70E6-5149-C188-5214ADB6350E}"/>
              </a:ext>
            </a:extLst>
          </p:cNvPr>
          <p:cNvSpPr>
            <a:spLocks noGrp="1"/>
          </p:cNvSpPr>
          <p:nvPr>
            <p:ph idx="1"/>
          </p:nvPr>
        </p:nvSpPr>
        <p:spPr>
          <a:xfrm>
            <a:off x="4554035" y="1653139"/>
            <a:ext cx="7208218" cy="4678744"/>
          </a:xfrm>
        </p:spPr>
        <p:txBody>
          <a:bodyPr vert="horz" lIns="91440" tIns="45720" rIns="91440" bIns="45720" rtlCol="0" anchor="t">
            <a:noAutofit/>
          </a:bodyPr>
          <a:lstStyle/>
          <a:p>
            <a:pPr rtl="0">
              <a:spcBef>
                <a:spcPts val="1200"/>
              </a:spcBef>
              <a:spcAft>
                <a:spcPts val="1200"/>
              </a:spcAft>
            </a:pPr>
            <a:r>
              <a:rPr lang="en-US" sz="2400" b="0" i="0" u="none" strike="noStrike">
                <a:effectLst/>
                <a:cs typeface="Arial"/>
              </a:rPr>
              <a:t>Cardiovascular diseases (CVDs) are the leading cause of death worldwide, with an estimated 17.9 million deaths in 2019, accounting for 32% of all global deaths</a:t>
            </a:r>
            <a:r>
              <a:rPr lang="en-US" sz="2400">
                <a:cs typeface="Arial"/>
              </a:rPr>
              <a:t>.</a:t>
            </a:r>
            <a:r>
              <a:rPr lang="en-US" sz="2400" baseline="30000">
                <a:cs typeface="Arial"/>
              </a:rPr>
              <a:t>[9]</a:t>
            </a:r>
            <a:endParaRPr lang="en-US" sz="2400" b="0">
              <a:effectLst/>
              <a:cs typeface="Arial" panose="020B0604020202020204" pitchFamily="34" charset="0"/>
            </a:endParaRPr>
          </a:p>
          <a:p>
            <a:r>
              <a:rPr lang="en-US" sz="2400">
                <a:cs typeface="Arial"/>
              </a:rPr>
              <a:t>Population-based prevention strategies and improved detection and treatment of high-risk individuals are needed to reduce the future burden of CVD.</a:t>
            </a:r>
          </a:p>
          <a:p>
            <a:r>
              <a:rPr lang="en-US" sz="2400">
                <a:cs typeface="Arial"/>
              </a:rPr>
              <a:t>Awareness on CVD in younger populations is less than ideal.</a:t>
            </a:r>
            <a:r>
              <a:rPr lang="en-US" sz="2400" b="0" i="0">
                <a:effectLst/>
              </a:rPr>
              <a:t> Interventions that target access </a:t>
            </a:r>
            <a:r>
              <a:rPr lang="en-US" sz="2400"/>
              <a:t>to health information, via health promotion, may</a:t>
            </a:r>
            <a:r>
              <a:rPr lang="en-US" sz="2400" b="0" i="0">
                <a:effectLst/>
              </a:rPr>
              <a:t> increase awareness and facilitate achieving treatment goals in young adults.</a:t>
            </a:r>
            <a:r>
              <a:rPr lang="en-US" sz="2400" b="0" i="0" u="none" strike="noStrike" baseline="30000">
                <a:effectLst/>
                <a:cs typeface="Arial"/>
              </a:rPr>
              <a:t>[4]</a:t>
            </a:r>
            <a:br>
              <a:rPr lang="en-US" sz="2400">
                <a:cs typeface="Arial" panose="020B0604020202020204" pitchFamily="34" charset="0"/>
              </a:rPr>
            </a:br>
            <a:endParaRPr lang="en-US" sz="2400">
              <a:cs typeface="Arial" panose="020B0604020202020204" pitchFamily="34" charset="0"/>
            </a:endParaRPr>
          </a:p>
        </p:txBody>
      </p:sp>
    </p:spTree>
    <p:extLst>
      <p:ext uri="{BB962C8B-B14F-4D97-AF65-F5344CB8AC3E}">
        <p14:creationId xmlns:p14="http://schemas.microsoft.com/office/powerpoint/2010/main" val="630224923"/>
      </p:ext>
    </p:extLst>
  </p:cSld>
  <p:clrMapOvr>
    <a:masterClrMapping/>
  </p:clrMapOvr>
  <p:extLst>
    <p:ext uri="{6950BFC3-D8DA-4A85-94F7-54DA5524770B}">
      <p188:commentRel xmlns:p188="http://schemas.microsoft.com/office/powerpoint/2018/8/main" r:id="rId2"/>
    </p:ext>
  </p:extLs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2C03A04E-144F-978E-C99C-54593848192D}"/>
              </a:ext>
            </a:extLst>
          </p:cNvPr>
          <p:cNvSpPr>
            <a:spLocks noGrp="1"/>
          </p:cNvSpPr>
          <p:nvPr>
            <p:ph type="title"/>
          </p:nvPr>
        </p:nvSpPr>
        <p:spPr>
          <a:xfrm>
            <a:off x="479394" y="1070800"/>
            <a:ext cx="3939688" cy="5583126"/>
          </a:xfrm>
        </p:spPr>
        <p:txBody>
          <a:bodyPr>
            <a:normAutofit/>
          </a:bodyPr>
          <a:lstStyle/>
          <a:p>
            <a:pPr algn="r"/>
            <a:r>
              <a:rPr lang="en-US" sz="3800" b="1"/>
              <a:t>Recommendations to improve our measures</a:t>
            </a:r>
            <a:endParaRPr lang="en-US" sz="3800" b="1">
              <a:ea typeface="Calibri Light"/>
              <a:cs typeface="Calibri Light"/>
            </a:endParaRPr>
          </a:p>
        </p:txBody>
      </p:sp>
      <p:cxnSp>
        <p:nvCxnSpPr>
          <p:cNvPr id="31" name="Straight Connector 3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5E55505F-9CBD-9127-060E-831D878B0920}"/>
              </a:ext>
            </a:extLst>
          </p:cNvPr>
          <p:cNvGraphicFramePr>
            <a:graphicFrameLocks noGrp="1"/>
          </p:cNvGraphicFramePr>
          <p:nvPr>
            <p:ph idx="1"/>
            <p:extLst>
              <p:ext uri="{D42A27DB-BD31-4B8C-83A1-F6EECF244321}">
                <p14:modId xmlns:p14="http://schemas.microsoft.com/office/powerpoint/2010/main" val="2431406260"/>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4773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F1DE84-45E9-93D0-297A-C82DB319EAF7}"/>
              </a:ext>
            </a:extLst>
          </p:cNvPr>
          <p:cNvSpPr>
            <a:spLocks noGrp="1"/>
          </p:cNvSpPr>
          <p:nvPr>
            <p:ph type="title"/>
          </p:nvPr>
        </p:nvSpPr>
        <p:spPr>
          <a:xfrm>
            <a:off x="1075767" y="1188637"/>
            <a:ext cx="2988234" cy="4480726"/>
          </a:xfrm>
        </p:spPr>
        <p:txBody>
          <a:bodyPr>
            <a:normAutofit/>
          </a:bodyPr>
          <a:lstStyle/>
          <a:p>
            <a:pPr algn="r"/>
            <a:r>
              <a:rPr lang="en-US" sz="2600" b="1"/>
              <a:t>How feasible are the recommendations?</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D7FB84E-0A9C-24F2-A52D-AACA5932ACD9}"/>
              </a:ext>
            </a:extLst>
          </p:cNvPr>
          <p:cNvSpPr>
            <a:spLocks noGrp="1"/>
          </p:cNvSpPr>
          <p:nvPr>
            <p:ph idx="1"/>
          </p:nvPr>
        </p:nvSpPr>
        <p:spPr>
          <a:xfrm>
            <a:off x="5255260" y="1648870"/>
            <a:ext cx="4702848" cy="3560260"/>
          </a:xfrm>
        </p:spPr>
        <p:txBody>
          <a:bodyPr vert="horz" lIns="91440" tIns="45720" rIns="91440" bIns="45720" rtlCol="0" anchor="ctr">
            <a:normAutofit/>
          </a:bodyPr>
          <a:lstStyle/>
          <a:p>
            <a:pPr marL="457200" indent="-457200"/>
            <a:r>
              <a:rPr lang="en-US" sz="2400">
                <a:ea typeface="Calibri"/>
                <a:cs typeface="Calibri"/>
              </a:rPr>
              <a:t>Obtaining data from Governmental and NGOs through website can be feasible.</a:t>
            </a:r>
          </a:p>
          <a:p>
            <a:pPr marL="457200" indent="-457200"/>
            <a:r>
              <a:rPr lang="en-US" sz="2400">
                <a:cs typeface="Calibri"/>
              </a:rPr>
              <a:t>However, obtaining geographic and information on social determinants of health of the participants would require multiple stakeholder involvement due to legal and ethical requirements.</a:t>
            </a:r>
            <a:endParaRPr lang="en-US" sz="2400">
              <a:ea typeface="Calibri"/>
              <a:cs typeface="Calibri"/>
            </a:endParaRPr>
          </a:p>
          <a:p>
            <a:pPr marL="0" indent="0">
              <a:buNone/>
            </a:pPr>
            <a:endParaRPr lang="en-US" sz="2400">
              <a:ea typeface="Calibri"/>
              <a:cs typeface="Calibri"/>
            </a:endParaRPr>
          </a:p>
        </p:txBody>
      </p:sp>
    </p:spTree>
    <p:extLst>
      <p:ext uri="{BB962C8B-B14F-4D97-AF65-F5344CB8AC3E}">
        <p14:creationId xmlns:p14="http://schemas.microsoft.com/office/powerpoint/2010/main" val="2207201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735F7-DE5C-C28F-02F1-2113CA02842D}"/>
              </a:ext>
            </a:extLst>
          </p:cNvPr>
          <p:cNvSpPr>
            <a:spLocks noGrp="1"/>
          </p:cNvSpPr>
          <p:nvPr>
            <p:ph type="title"/>
          </p:nvPr>
        </p:nvSpPr>
        <p:spPr>
          <a:xfrm>
            <a:off x="838200" y="365125"/>
            <a:ext cx="10515600" cy="1325563"/>
          </a:xfrm>
        </p:spPr>
        <p:txBody>
          <a:bodyPr>
            <a:normAutofit/>
          </a:bodyPr>
          <a:lstStyle/>
          <a:p>
            <a:r>
              <a:rPr lang="en-US" sz="5400" b="1"/>
              <a:t>References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06E961-9263-DC2A-1E93-0CCFB5037958}"/>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457200" indent="-457200" algn="just">
              <a:buAutoNum type="arabicPeriod"/>
            </a:pPr>
            <a:r>
              <a:rPr lang="en-US" sz="1900" err="1"/>
              <a:t>Rajliwall</a:t>
            </a:r>
            <a:r>
              <a:rPr lang="en-US" sz="1900" b="0" i="0" u="none" strike="noStrike">
                <a:effectLst/>
              </a:rPr>
              <a:t> NS, Davey R, Chetty G. Cardiovascular risk prediction based on </a:t>
            </a:r>
            <a:r>
              <a:rPr lang="en-US" sz="1900" b="0" i="0" u="none" strike="noStrike" err="1">
                <a:effectLst/>
              </a:rPr>
              <a:t>XGBoost</a:t>
            </a:r>
            <a:r>
              <a:rPr lang="en-US" sz="1900" b="0" i="0" u="none" strike="noStrike">
                <a:effectLst/>
              </a:rPr>
              <a:t>: Semantic scholar [Internet]. 2018 5th Asia-Pacific World Congress on Computer Science and Engineering (APWC on CSE). 1970 [cited</a:t>
            </a:r>
            <a:r>
              <a:rPr lang="en-US" sz="1900"/>
              <a:t>.</a:t>
            </a:r>
            <a:r>
              <a:rPr lang="en-US" sz="1900" b="0" i="0" u="none" strike="noStrike">
                <a:effectLst/>
              </a:rPr>
              <a:t> </a:t>
            </a:r>
            <a:r>
              <a:rPr lang="en-US" sz="1900">
                <a:hlinkClick r:id="rId2">
                  <a:extLst>
                    <a:ext uri="{A12FA001-AC4F-418D-AE19-62706E023703}">
                      <ahyp:hlinkClr xmlns:ahyp="http://schemas.microsoft.com/office/drawing/2018/hyperlinkcolor" val="tx"/>
                    </a:ext>
                  </a:extLst>
                </a:hlinkClick>
              </a:rPr>
              <a:t>Available</a:t>
            </a:r>
            <a:endParaRPr lang="en-US" sz="1900"/>
          </a:p>
          <a:p>
            <a:pPr marL="457200" indent="-457200" algn="just">
              <a:buAutoNum type="arabicPeriod"/>
            </a:pPr>
            <a:r>
              <a:rPr lang="en-US" sz="1900"/>
              <a:t>Surjeet</a:t>
            </a:r>
            <a:r>
              <a:rPr lang="en-US" sz="1900">
                <a:ea typeface="+mn-lt"/>
                <a:cs typeface="+mn-lt"/>
              </a:rPr>
              <a:t> Dalal, Pallavi Goel, Edeh Michael Onyema</a:t>
            </a:r>
            <a:r>
              <a:rPr lang="en-US" sz="1900" b="0" i="0" u="none" strike="noStrike">
                <a:effectLst/>
                <a:ea typeface="+mn-lt"/>
                <a:cs typeface="+mn-lt"/>
              </a:rPr>
              <a:t>, </a:t>
            </a:r>
            <a:r>
              <a:rPr lang="en-US" sz="1900">
                <a:ea typeface="+mn-lt"/>
                <a:cs typeface="+mn-lt"/>
              </a:rPr>
              <a:t>Adnan Alharbi</a:t>
            </a:r>
            <a:r>
              <a:rPr lang="en-US" sz="1900" b="0" i="0" u="none" strike="noStrike">
                <a:effectLst/>
                <a:ea typeface="+mn-lt"/>
                <a:cs typeface="+mn-lt"/>
              </a:rPr>
              <a:t>, </a:t>
            </a:r>
            <a:r>
              <a:rPr lang="en-US" sz="1900">
                <a:ea typeface="+mn-lt"/>
                <a:cs typeface="+mn-lt"/>
              </a:rPr>
              <a:t>Amena Mahmoud</a:t>
            </a:r>
            <a:r>
              <a:rPr lang="en-US" sz="1900" b="0" i="0" u="none" strike="noStrike">
                <a:effectLst/>
                <a:ea typeface="+mn-lt"/>
                <a:cs typeface="+mn-lt"/>
              </a:rPr>
              <a:t>, </a:t>
            </a:r>
            <a:r>
              <a:rPr lang="en-US" sz="1900">
                <a:ea typeface="+mn-lt"/>
                <a:cs typeface="+mn-lt"/>
              </a:rPr>
              <a:t>Majed A</a:t>
            </a:r>
            <a:r>
              <a:rPr lang="en-US" sz="1900" b="0" i="0" u="none" strike="noStrike">
                <a:effectLst/>
                <a:ea typeface="+mn-lt"/>
                <a:cs typeface="+mn-lt"/>
              </a:rPr>
              <a:t>. </a:t>
            </a:r>
            <a:r>
              <a:rPr lang="en-US" sz="1900" err="1">
                <a:ea typeface="+mn-lt"/>
                <a:cs typeface="+mn-lt"/>
              </a:rPr>
              <a:t>Algarni</a:t>
            </a:r>
            <a:r>
              <a:rPr lang="en-US" sz="1900">
                <a:ea typeface="+mn-lt"/>
                <a:cs typeface="+mn-lt"/>
              </a:rPr>
              <a:t>, Halifa Awal, "Application of </a:t>
            </a:r>
            <a:r>
              <a:rPr lang="en-US" sz="1900" b="0" i="0" u="none" strike="noStrike">
                <a:effectLst/>
                <a:ea typeface="+mn-lt"/>
                <a:cs typeface="+mn-lt"/>
              </a:rPr>
              <a:t>Machine Learning</a:t>
            </a:r>
            <a:r>
              <a:rPr lang="en-US" sz="1900">
                <a:ea typeface="+mn-lt"/>
                <a:cs typeface="+mn-lt"/>
              </a:rPr>
              <a:t> for </a:t>
            </a:r>
            <a:r>
              <a:rPr lang="en-US" sz="1900" b="0" i="0" u="none" strike="noStrike">
                <a:effectLst/>
                <a:ea typeface="+mn-lt"/>
                <a:cs typeface="+mn-lt"/>
              </a:rPr>
              <a:t>Cardiovascular Disease Risk Prediction</a:t>
            </a:r>
            <a:r>
              <a:rPr lang="en-US" sz="1900">
                <a:ea typeface="+mn-lt"/>
                <a:cs typeface="+mn-lt"/>
              </a:rPr>
              <a:t>", </a:t>
            </a:r>
            <a:r>
              <a:rPr lang="en-US" sz="1900" i="1">
                <a:ea typeface="+mn-lt"/>
                <a:cs typeface="+mn-lt"/>
              </a:rPr>
              <a:t>Computational Intelligence and Neuroscience</a:t>
            </a:r>
            <a:r>
              <a:rPr lang="en-US" sz="1900">
                <a:ea typeface="+mn-lt"/>
                <a:cs typeface="+mn-lt"/>
              </a:rPr>
              <a:t>, vol</a:t>
            </a:r>
            <a:r>
              <a:rPr lang="en-US" sz="1900" b="0" i="0" u="none" strike="noStrike">
                <a:effectLst/>
                <a:ea typeface="+mn-lt"/>
                <a:cs typeface="+mn-lt"/>
              </a:rPr>
              <a:t>. </a:t>
            </a:r>
            <a:r>
              <a:rPr lang="en-US" sz="1900">
                <a:ea typeface="+mn-lt"/>
                <a:cs typeface="+mn-lt"/>
              </a:rPr>
              <a:t>2023, Article ID 9418666, 12 pages, 2023</a:t>
            </a:r>
            <a:r>
              <a:rPr lang="en-US" sz="1900" b="0" i="0" u="none" strike="noStrike">
                <a:effectLst/>
                <a:ea typeface="+mn-lt"/>
                <a:cs typeface="+mn-lt"/>
              </a:rPr>
              <a:t>. </a:t>
            </a:r>
            <a:r>
              <a:rPr lang="en-US" sz="1900">
                <a:ea typeface="+mn-lt"/>
                <a:cs typeface="+mn-lt"/>
                <a:hlinkClick r:id="rId3">
                  <a:extLst>
                    <a:ext uri="{A12FA001-AC4F-418D-AE19-62706E023703}">
                      <ahyp:hlinkClr xmlns:ahyp="http://schemas.microsoft.com/office/drawing/2018/hyperlinkcolor" val="tx"/>
                    </a:ext>
                  </a:extLst>
                </a:hlinkClick>
              </a:rPr>
              <a:t>Available</a:t>
            </a:r>
            <a:endParaRPr lang="en-US" sz="1900">
              <a:ea typeface="+mn-lt"/>
              <a:cs typeface="+mn-lt"/>
            </a:endParaRPr>
          </a:p>
          <a:p>
            <a:pPr marL="457200" indent="-457200" algn="just">
              <a:buAutoNum type="arabicPeriod"/>
            </a:pPr>
            <a:r>
              <a:rPr lang="en-US" sz="1900" err="1">
                <a:ea typeface="+mn-lt"/>
                <a:cs typeface="+mn-lt"/>
              </a:rPr>
              <a:t>Pallivalappil</a:t>
            </a:r>
            <a:r>
              <a:rPr lang="en-US" sz="1900" b="0" i="0" u="none" strike="noStrike">
                <a:effectLst/>
              </a:rPr>
              <a:t> A, Das S, Subramanian M, G K. Artificial Intelligence Ensemble Methods for Cardiovascular Disease Prediction [Internet]. NASA/ADS</a:t>
            </a:r>
            <a:r>
              <a:rPr lang="en-US" sz="1900"/>
              <a:t>.</a:t>
            </a:r>
            <a:r>
              <a:rPr lang="en-US" sz="1900" b="0" i="0" u="none" strike="noStrike">
                <a:effectLst/>
              </a:rPr>
              <a:t> </a:t>
            </a:r>
            <a:r>
              <a:rPr lang="en-US" sz="1900">
                <a:hlinkClick r:id="rId4">
                  <a:extLst>
                    <a:ext uri="{A12FA001-AC4F-418D-AE19-62706E023703}">
                      <ahyp:hlinkClr xmlns:ahyp="http://schemas.microsoft.com/office/drawing/2018/hyperlinkcolor" val="tx"/>
                    </a:ext>
                  </a:extLst>
                </a:hlinkClick>
              </a:rPr>
              <a:t>Available</a:t>
            </a:r>
            <a:endParaRPr lang="en-US" sz="1900"/>
          </a:p>
          <a:p>
            <a:pPr marL="457200" indent="-457200" algn="just">
              <a:buAutoNum type="arabicPeriod"/>
            </a:pPr>
            <a:r>
              <a:rPr lang="en-US" sz="1900"/>
              <a:t>Bucholz</a:t>
            </a:r>
            <a:r>
              <a:rPr lang="en-US" sz="1900" b="0" i="0">
                <a:effectLst/>
              </a:rPr>
              <a:t> EM, Gooding HC, de Ferranti SD. Awareness of Cardiovascular Risk Factors in U.S. Young Adults Aged 18-39 Years. Am J Prev Med. 2018 Apr;54(4):e67-e77. </a:t>
            </a:r>
            <a:r>
              <a:rPr lang="en-US" sz="1900" b="0" i="0" err="1">
                <a:effectLst/>
              </a:rPr>
              <a:t>doi</a:t>
            </a:r>
            <a:r>
              <a:rPr lang="en-US" sz="1900" b="0" i="0">
                <a:effectLst/>
              </a:rPr>
              <a:t>: 10.1016/j.amepre.2018.01.022. </a:t>
            </a:r>
            <a:r>
              <a:rPr lang="en-US" sz="1900" b="0" i="0" err="1">
                <a:effectLst/>
              </a:rPr>
              <a:t>Epub</a:t>
            </a:r>
            <a:r>
              <a:rPr lang="en-US" sz="1900" b="0" i="0">
                <a:effectLst/>
              </a:rPr>
              <a:t> 2018 Feb 9. PMID: 29433955; PMCID: PMC5893222. </a:t>
            </a:r>
            <a:r>
              <a:rPr lang="en-US" sz="1900" b="0" i="0">
                <a:effectLst/>
                <a:hlinkClick r:id="rId5">
                  <a:extLst>
                    <a:ext uri="{A12FA001-AC4F-418D-AE19-62706E023703}">
                      <ahyp:hlinkClr xmlns:ahyp="http://schemas.microsoft.com/office/drawing/2018/hyperlinkcolor" val="tx"/>
                    </a:ext>
                  </a:extLst>
                </a:hlinkClick>
              </a:rPr>
              <a:t>Available</a:t>
            </a:r>
            <a:r>
              <a:rPr lang="en-US" sz="1900">
                <a:hlinkClick r:id="rId5">
                  <a:extLst>
                    <a:ext uri="{A12FA001-AC4F-418D-AE19-62706E023703}">
                      <ahyp:hlinkClr xmlns:ahyp="http://schemas.microsoft.com/office/drawing/2018/hyperlinkcolor" val="tx"/>
                    </a:ext>
                  </a:extLst>
                </a:hlinkClick>
              </a:rPr>
              <a:t> </a:t>
            </a:r>
            <a:endParaRPr lang="en-US" sz="1900">
              <a:cs typeface="Calibri"/>
            </a:endParaRPr>
          </a:p>
          <a:p>
            <a:pPr marL="457200" indent="-457200" algn="just">
              <a:buAutoNum type="arabicPeriod"/>
            </a:pPr>
            <a:r>
              <a:rPr lang="en-US" sz="1900">
                <a:cs typeface="Calibri"/>
              </a:rPr>
              <a:t>Vardhan </a:t>
            </a:r>
            <a:r>
              <a:rPr lang="en-US" sz="1900" err="1">
                <a:cs typeface="Calibri"/>
              </a:rPr>
              <a:t>Shorewala</a:t>
            </a:r>
            <a:r>
              <a:rPr lang="en-US" sz="1900">
                <a:cs typeface="Calibri"/>
              </a:rPr>
              <a:t>. Early detection of coronary heart disease using ensemble techniques, Informatics in Medicine Unlocked, Volume 26, 2021, 100655, ISSN 2352-9148. </a:t>
            </a:r>
            <a:r>
              <a:rPr lang="en-US" sz="1900">
                <a:cs typeface="Calibri"/>
                <a:hlinkClick r:id="rId6">
                  <a:extLst>
                    <a:ext uri="{A12FA001-AC4F-418D-AE19-62706E023703}">
                      <ahyp:hlinkClr xmlns:ahyp="http://schemas.microsoft.com/office/drawing/2018/hyperlinkcolor" val="tx"/>
                    </a:ext>
                  </a:extLst>
                </a:hlinkClick>
              </a:rPr>
              <a:t>Available</a:t>
            </a:r>
            <a:endParaRPr lang="en-US" sz="1900">
              <a:cs typeface="Calibri"/>
            </a:endParaRPr>
          </a:p>
          <a:p>
            <a:pPr marL="0" indent="0" algn="just">
              <a:buNone/>
            </a:pPr>
            <a:endParaRPr lang="en-US" sz="1900">
              <a:ea typeface="Calibri"/>
              <a:cs typeface="Calibri"/>
            </a:endParaRPr>
          </a:p>
        </p:txBody>
      </p:sp>
    </p:spTree>
    <p:extLst>
      <p:ext uri="{BB962C8B-B14F-4D97-AF65-F5344CB8AC3E}">
        <p14:creationId xmlns:p14="http://schemas.microsoft.com/office/powerpoint/2010/main" val="817033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372A1F-FFCC-6958-C9A5-A91BE8885FC9}"/>
              </a:ext>
            </a:extLst>
          </p:cNvPr>
          <p:cNvSpPr>
            <a:spLocks noGrp="1"/>
          </p:cNvSpPr>
          <p:nvPr>
            <p:ph type="title"/>
          </p:nvPr>
        </p:nvSpPr>
        <p:spPr>
          <a:xfrm>
            <a:off x="838200" y="365125"/>
            <a:ext cx="10515600" cy="1325563"/>
          </a:xfrm>
        </p:spPr>
        <p:txBody>
          <a:bodyPr>
            <a:normAutofit/>
          </a:bodyPr>
          <a:lstStyle/>
          <a:p>
            <a:r>
              <a:rPr lang="en-US" sz="5400" b="1"/>
              <a:t>References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8D57638-5677-CE74-7C87-98EE75C40DB4}"/>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US" sz="1700"/>
              <a:t>6. Heart</a:t>
            </a:r>
            <a:r>
              <a:rPr lang="en-US" sz="1700" b="0" i="0" u="none" strike="noStrike">
                <a:effectLst/>
              </a:rPr>
              <a:t> disease prediction using artificial intelligence ensemble network [Internet</a:t>
            </a:r>
            <a:r>
              <a:rPr lang="en-US" sz="1700"/>
              <a:t>].</a:t>
            </a:r>
            <a:r>
              <a:rPr lang="en-US" sz="1700" b="0" i="0" u="none" strike="noStrike">
                <a:effectLst/>
              </a:rPr>
              <a:t> </a:t>
            </a:r>
            <a:r>
              <a:rPr lang="en-US" sz="1700">
                <a:hlinkClick r:id="rId2">
                  <a:extLst>
                    <a:ext uri="{A12FA001-AC4F-418D-AE19-62706E023703}">
                      <ahyp:hlinkClr xmlns:ahyp="http://schemas.microsoft.com/office/drawing/2018/hyperlinkcolor" val="tx"/>
                    </a:ext>
                  </a:extLst>
                </a:hlinkClick>
              </a:rPr>
              <a:t>Available</a:t>
            </a:r>
            <a:endParaRPr lang="en-US" sz="1700">
              <a:cs typeface="Calibri" panose="020F0502020204030204"/>
            </a:endParaRPr>
          </a:p>
          <a:p>
            <a:pPr marL="0" indent="0">
              <a:buNone/>
            </a:pPr>
            <a:r>
              <a:rPr lang="en-US" sz="1700"/>
              <a:t>7. Gender</a:t>
            </a:r>
            <a:r>
              <a:rPr lang="en-US" sz="1700" b="0" i="0" u="none" strike="noStrike">
                <a:effectLst/>
              </a:rPr>
              <a:t> Differences in the Epidemiology of Alcohol Use and Related Harms in the United States White AM. Gender Differences in the Epidemiology of Alcohol Use and Related Harms in the United States. Alcohol Res. 2020 Oct 29;40(2):01. </a:t>
            </a:r>
            <a:r>
              <a:rPr lang="en-US" sz="1700" b="0" i="0" u="none" strike="noStrike" err="1">
                <a:effectLst/>
              </a:rPr>
              <a:t>doi</a:t>
            </a:r>
            <a:r>
              <a:rPr lang="en-US" sz="1700" b="0" i="0" u="none" strike="noStrike">
                <a:effectLst/>
              </a:rPr>
              <a:t>: 10.35946/arcr.v40.2.01. PMID: 33133878; PMCID: PMC7590834. </a:t>
            </a:r>
            <a:r>
              <a:rPr lang="en-US" sz="1700" u="sng">
                <a:hlinkClick r:id="rId3">
                  <a:extLst>
                    <a:ext uri="{A12FA001-AC4F-418D-AE19-62706E023703}">
                      <ahyp:hlinkClr xmlns:ahyp="http://schemas.microsoft.com/office/drawing/2018/hyperlinkcolor" val="tx"/>
                    </a:ext>
                  </a:extLst>
                </a:hlinkClick>
              </a:rPr>
              <a:t>Available</a:t>
            </a:r>
            <a:endParaRPr lang="en-US" sz="1700">
              <a:cs typeface="Calibri" panose="020F0502020204030204"/>
            </a:endParaRPr>
          </a:p>
          <a:p>
            <a:pPr marL="0" indent="0">
              <a:buNone/>
            </a:pPr>
            <a:r>
              <a:rPr lang="en-US" sz="1700"/>
              <a:t>8. Clark</a:t>
            </a:r>
            <a:r>
              <a:rPr lang="en-US" sz="1700" b="0" i="0">
                <a:effectLst/>
              </a:rPr>
              <a:t> CJ, Alonso A, Spencer RA, </a:t>
            </a:r>
            <a:r>
              <a:rPr lang="en-US" sz="1700" b="0" i="0" err="1">
                <a:effectLst/>
              </a:rPr>
              <a:t>Pencina</a:t>
            </a:r>
            <a:r>
              <a:rPr lang="en-US" sz="1700" b="0" i="0">
                <a:effectLst/>
              </a:rPr>
              <a:t> M, Williams K, Everson-Rose SA. Predicted long-term cardiovascular risk among young adults in the national longitudinal study of adolescent health. Am J Public Health. 2014 Dec;104(12):e108-15. </a:t>
            </a:r>
            <a:r>
              <a:rPr lang="en-US" sz="1700" b="0" i="0" err="1">
                <a:effectLst/>
              </a:rPr>
              <a:t>doi</a:t>
            </a:r>
            <a:r>
              <a:rPr lang="en-US" sz="1700" b="0" i="0">
                <a:effectLst/>
              </a:rPr>
              <a:t>: 10.2105/AJPH.2014.302148. </a:t>
            </a:r>
            <a:r>
              <a:rPr lang="en-US" sz="1700" b="0" i="0" err="1">
                <a:effectLst/>
              </a:rPr>
              <a:t>Epub</a:t>
            </a:r>
            <a:r>
              <a:rPr lang="en-US" sz="1700" b="0" i="0">
                <a:effectLst/>
              </a:rPr>
              <a:t> 2014 Oct 16. PMID: 25322295; PMCID: PMC4232148. </a:t>
            </a:r>
            <a:r>
              <a:rPr lang="en-US" sz="1700">
                <a:hlinkClick r:id="rId4">
                  <a:extLst>
                    <a:ext uri="{A12FA001-AC4F-418D-AE19-62706E023703}">
                      <ahyp:hlinkClr xmlns:ahyp="http://schemas.microsoft.com/office/drawing/2018/hyperlinkcolor" val="tx"/>
                    </a:ext>
                  </a:extLst>
                </a:hlinkClick>
              </a:rPr>
              <a:t>Available</a:t>
            </a:r>
            <a:endParaRPr lang="en-US" sz="1700">
              <a:cs typeface="Calibri" panose="020F0502020204030204"/>
            </a:endParaRPr>
          </a:p>
          <a:p>
            <a:pPr marL="0" indent="0">
              <a:buNone/>
            </a:pPr>
            <a:r>
              <a:rPr lang="en-US" sz="1700"/>
              <a:t>9. Syed</a:t>
            </a:r>
            <a:r>
              <a:rPr lang="en-US" sz="1700">
                <a:cs typeface="Calibri"/>
              </a:rPr>
              <a:t> Nawaz Pasha, Dadi Ramesh, </a:t>
            </a:r>
            <a:r>
              <a:rPr lang="en-US" sz="1700" err="1">
                <a:cs typeface="Calibri"/>
              </a:rPr>
              <a:t>Sallauddin</a:t>
            </a:r>
            <a:r>
              <a:rPr lang="en-US" sz="1700">
                <a:cs typeface="Calibri"/>
              </a:rPr>
              <a:t> Mohmmad, A. Harshavardhan and Shabana. Cardiovascular disease prediction using deep learning techniques. </a:t>
            </a:r>
            <a:r>
              <a:rPr lang="en-US" sz="1700">
                <a:ea typeface="+mn-lt"/>
                <a:cs typeface="+mn-lt"/>
              </a:rPr>
              <a:t>Published under license by IOP Publishing Ltd. </a:t>
            </a:r>
            <a:r>
              <a:rPr lang="en-US" sz="1700" err="1">
                <a:ea typeface="+mn-lt"/>
                <a:cs typeface="+mn-lt"/>
              </a:rPr>
              <a:t>doi</a:t>
            </a:r>
            <a:r>
              <a:rPr lang="en-US" sz="1700">
                <a:ea typeface="+mn-lt"/>
                <a:cs typeface="+mn-lt"/>
              </a:rPr>
              <a:t>: 10.1088/1757-899X/981/2/022006. </a:t>
            </a:r>
            <a:r>
              <a:rPr lang="en-US" sz="1700">
                <a:ea typeface="+mn-lt"/>
                <a:cs typeface="+mn-lt"/>
                <a:hlinkClick r:id="rId5">
                  <a:extLst>
                    <a:ext uri="{A12FA001-AC4F-418D-AE19-62706E023703}">
                      <ahyp:hlinkClr xmlns:ahyp="http://schemas.microsoft.com/office/drawing/2018/hyperlinkcolor" val="tx"/>
                    </a:ext>
                  </a:extLst>
                </a:hlinkClick>
              </a:rPr>
              <a:t>Available</a:t>
            </a:r>
            <a:endParaRPr lang="en-US" sz="1700">
              <a:ea typeface="+mn-lt"/>
              <a:cs typeface="+mn-lt"/>
            </a:endParaRPr>
          </a:p>
        </p:txBody>
      </p:sp>
    </p:spTree>
    <p:extLst>
      <p:ext uri="{BB962C8B-B14F-4D97-AF65-F5344CB8AC3E}">
        <p14:creationId xmlns:p14="http://schemas.microsoft.com/office/powerpoint/2010/main" val="1464668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3AA2DC-A4BC-E0EE-EDFC-18FE04842830}"/>
              </a:ext>
            </a:extLst>
          </p:cNvPr>
          <p:cNvSpPr>
            <a:spLocks noGrp="1"/>
          </p:cNvSpPr>
          <p:nvPr>
            <p:ph type="title"/>
          </p:nvPr>
        </p:nvSpPr>
        <p:spPr>
          <a:xfrm>
            <a:off x="838200" y="365125"/>
            <a:ext cx="10515600" cy="1325563"/>
          </a:xfrm>
        </p:spPr>
        <p:txBody>
          <a:bodyPr>
            <a:normAutofit/>
          </a:bodyPr>
          <a:lstStyle/>
          <a:p>
            <a:r>
              <a:rPr lang="en-US" sz="5400" b="1"/>
              <a:t>References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CE8EC0-2A6F-6675-C2EE-41145AC25D04}"/>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US" sz="2200"/>
              <a:t>10. World</a:t>
            </a:r>
            <a:r>
              <a:rPr lang="en-US" sz="2200" b="0" i="0" u="none" strike="noStrike">
                <a:effectLst/>
              </a:rPr>
              <a:t> Health Organization</a:t>
            </a:r>
            <a:r>
              <a:rPr lang="en-US" sz="2200"/>
              <a:t> </a:t>
            </a:r>
            <a:r>
              <a:rPr lang="en-US" sz="2200" b="0" i="0" u="none" strike="noStrike">
                <a:effectLst/>
              </a:rPr>
              <a:t>Cardiovascular diseases(CVDs)Factsheet. </a:t>
            </a:r>
            <a:r>
              <a:rPr lang="en-US" sz="2200" b="0" i="0" u="none" strike="noStrike">
                <a:effectLst/>
                <a:hlinkClick r:id="rId2">
                  <a:extLst>
                    <a:ext uri="{A12FA001-AC4F-418D-AE19-62706E023703}">
                      <ahyp:hlinkClr xmlns:ahyp="http://schemas.microsoft.com/office/drawing/2018/hyperlinkcolor" val="tx"/>
                    </a:ext>
                  </a:extLst>
                </a:hlinkClick>
              </a:rPr>
              <a:t>Available</a:t>
            </a:r>
            <a:endParaRPr lang="en-US" sz="2200" b="0" i="0" u="none" strike="noStrike">
              <a:effectLst/>
              <a:cs typeface="Calibri"/>
            </a:endParaRPr>
          </a:p>
          <a:p>
            <a:pPr marL="0" indent="0">
              <a:buNone/>
            </a:pPr>
            <a:r>
              <a:rPr lang="en-US" sz="2200">
                <a:cs typeface="Calibri" panose="020F0502020204030204"/>
              </a:rPr>
              <a:t>11. Cardiovascular Disease Dataset. </a:t>
            </a:r>
            <a:r>
              <a:rPr lang="en-US" sz="2200">
                <a:cs typeface="Calibri" panose="020F0502020204030204"/>
                <a:hlinkClick r:id="rId3"/>
              </a:rPr>
              <a:t>Available</a:t>
            </a:r>
            <a:endParaRPr lang="en-US" sz="2200">
              <a:cs typeface="Calibri" panose="020F0502020204030204"/>
            </a:endParaRPr>
          </a:p>
          <a:p>
            <a:pPr marL="0" indent="0">
              <a:buNone/>
            </a:pPr>
            <a:r>
              <a:rPr lang="en-US" sz="2200">
                <a:cs typeface="Calibri" panose="020F0502020204030204"/>
              </a:rPr>
              <a:t>12. </a:t>
            </a:r>
            <a:r>
              <a:rPr lang="en-US" sz="2200"/>
              <a:t>Cardiovascular disease prediction using deep learning techniques. </a:t>
            </a:r>
            <a:r>
              <a:rPr lang="en-US" sz="2200">
                <a:hlinkClick r:id="rId4"/>
              </a:rPr>
              <a:t>Available</a:t>
            </a:r>
            <a:endParaRPr lang="en-US" sz="2200">
              <a:cs typeface="Calibri" panose="020F0502020204030204"/>
            </a:endParaRPr>
          </a:p>
          <a:p>
            <a:pPr marL="0" indent="0">
              <a:buNone/>
            </a:pPr>
            <a:endParaRPr lang="en-US" sz="2200">
              <a:cs typeface="Calibri" panose="020F0502020204030204"/>
            </a:endParaRPr>
          </a:p>
          <a:p>
            <a:endParaRPr lang="en-US" sz="2200">
              <a:cs typeface="Calibri" panose="020F0502020204030204"/>
            </a:endParaRPr>
          </a:p>
        </p:txBody>
      </p:sp>
    </p:spTree>
    <p:extLst>
      <p:ext uri="{BB962C8B-B14F-4D97-AF65-F5344CB8AC3E}">
        <p14:creationId xmlns:p14="http://schemas.microsoft.com/office/powerpoint/2010/main" val="2564136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802CCF-1BD6-CB4D-6CF0-4D50DED937DB}"/>
              </a:ext>
            </a:extLst>
          </p:cNvPr>
          <p:cNvSpPr>
            <a:spLocks noGrp="1"/>
          </p:cNvSpPr>
          <p:nvPr>
            <p:ph type="title"/>
          </p:nvPr>
        </p:nvSpPr>
        <p:spPr>
          <a:xfrm>
            <a:off x="457888" y="1030640"/>
            <a:ext cx="3935291" cy="4480726"/>
          </a:xfrm>
        </p:spPr>
        <p:txBody>
          <a:bodyPr>
            <a:normAutofit/>
          </a:bodyPr>
          <a:lstStyle/>
          <a:p>
            <a:pPr algn="r"/>
            <a:r>
              <a:rPr lang="en-US" b="1"/>
              <a:t>Justification of population selected</a:t>
            </a:r>
            <a:endParaRPr lang="en-US" b="1">
              <a:cs typeface="Calibri Light"/>
            </a:endParaRPr>
          </a:p>
        </p:txBody>
      </p:sp>
      <p:cxnSp>
        <p:nvCxnSpPr>
          <p:cNvPr id="15" name="Straight Connector 14">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DC0040A-70E6-5149-C188-5214ADB6350E}"/>
              </a:ext>
            </a:extLst>
          </p:cNvPr>
          <p:cNvSpPr>
            <a:spLocks noGrp="1"/>
          </p:cNvSpPr>
          <p:nvPr>
            <p:ph idx="1"/>
          </p:nvPr>
        </p:nvSpPr>
        <p:spPr>
          <a:xfrm>
            <a:off x="4707908" y="1648870"/>
            <a:ext cx="6151721" cy="3560260"/>
          </a:xfrm>
        </p:spPr>
        <p:txBody>
          <a:bodyPr vert="horz" lIns="91440" tIns="45720" rIns="91440" bIns="45720" rtlCol="0" anchor="ctr">
            <a:noAutofit/>
          </a:bodyPr>
          <a:lstStyle/>
          <a:p>
            <a:pPr fontAlgn="base">
              <a:spcBef>
                <a:spcPts val="0"/>
              </a:spcBef>
            </a:pPr>
            <a:r>
              <a:rPr lang="en-US" sz="2400"/>
              <a:t>Target study population</a:t>
            </a:r>
            <a:r>
              <a:rPr lang="en-US" sz="2400" b="0" i="0" u="none" strike="noStrike">
                <a:effectLst/>
              </a:rPr>
              <a:t> is adults between 30 </a:t>
            </a:r>
            <a:r>
              <a:rPr lang="en-US" sz="2400"/>
              <a:t>and 50</a:t>
            </a:r>
            <a:r>
              <a:rPr lang="en-US" sz="2400" b="0" i="0" u="none" strike="noStrike">
                <a:effectLst/>
              </a:rPr>
              <a:t> years of age</a:t>
            </a:r>
            <a:endParaRPr lang="en-US" sz="2400" b="0" i="0" u="none" strike="noStrike">
              <a:effectLst/>
              <a:cs typeface="Calibri"/>
            </a:endParaRPr>
          </a:p>
          <a:p>
            <a:pPr rtl="0" fontAlgn="base">
              <a:spcBef>
                <a:spcPts val="1000"/>
              </a:spcBef>
              <a:spcAft>
                <a:spcPts val="0"/>
              </a:spcAft>
              <a:buFont typeface="Arial" panose="020B0604020202020204" pitchFamily="34" charset="0"/>
              <a:buChar char="•"/>
            </a:pPr>
            <a:r>
              <a:rPr lang="en-US" sz="2400" b="0" i="0" u="none" strike="noStrike">
                <a:effectLst/>
              </a:rPr>
              <a:t>Total of 21,314 individuals with 13,393 women and 7,921 men</a:t>
            </a:r>
            <a:endParaRPr lang="en-US" sz="2400" b="0" i="0" u="none" strike="noStrike">
              <a:effectLst/>
              <a:ea typeface="Calibri" panose="020F0502020204030204"/>
              <a:cs typeface="Calibri" panose="020F0502020204030204"/>
            </a:endParaRPr>
          </a:p>
          <a:p>
            <a:pPr fontAlgn="base"/>
            <a:r>
              <a:rPr lang="en-US" sz="2400" b="0" i="0" u="none" strike="noStrike">
                <a:effectLst/>
              </a:rPr>
              <a:t>The prediction is based on </a:t>
            </a:r>
            <a:r>
              <a:rPr lang="en-US" sz="2400"/>
              <a:t>11 features and a</a:t>
            </a:r>
            <a:r>
              <a:rPr lang="en-US" sz="2400" b="0" i="0" u="none" strike="noStrike">
                <a:effectLst/>
              </a:rPr>
              <a:t> target variable </a:t>
            </a:r>
            <a:r>
              <a:rPr lang="en-US" sz="2400"/>
              <a:t>value of</a:t>
            </a:r>
            <a:r>
              <a:rPr lang="en-US" sz="2400" b="0" i="0" u="none" strike="noStrike">
                <a:effectLst/>
              </a:rPr>
              <a:t> absence </a:t>
            </a:r>
            <a:r>
              <a:rPr lang="en-US" sz="2400"/>
              <a:t>or presence</a:t>
            </a:r>
            <a:r>
              <a:rPr lang="en-US" sz="2400" b="0" i="0" u="none" strike="noStrike">
                <a:effectLst/>
              </a:rPr>
              <a:t> of cardiovascular disease (CVD</a:t>
            </a:r>
            <a:r>
              <a:rPr lang="en-US" sz="2400"/>
              <a:t>)</a:t>
            </a:r>
            <a:endParaRPr lang="en-US" sz="2400" b="0" i="0" u="none" strike="noStrike">
              <a:effectLst/>
              <a:ea typeface="Calibri"/>
              <a:cs typeface="Calibri"/>
            </a:endParaRPr>
          </a:p>
          <a:p>
            <a:pPr fontAlgn="base"/>
            <a:r>
              <a:rPr lang="en-US" sz="2400"/>
              <a:t>The focus of this study</a:t>
            </a:r>
            <a:r>
              <a:rPr lang="en-US" sz="2400" b="0" i="0" u="none" strike="noStrike">
                <a:effectLst/>
              </a:rPr>
              <a:t> is to investigate the </a:t>
            </a:r>
            <a:r>
              <a:rPr lang="en-US" sz="2400"/>
              <a:t>increasing risk of CVD diagnosis</a:t>
            </a:r>
            <a:r>
              <a:rPr lang="en-US" sz="2400" b="0" i="0" u="none" strike="noStrike">
                <a:effectLst/>
              </a:rPr>
              <a:t> in younger populations. </a:t>
            </a:r>
            <a:endParaRPr lang="en-US" sz="2400" b="0" i="0" u="none" strike="noStrike">
              <a:effectLst/>
              <a:cs typeface="Calibri"/>
            </a:endParaRPr>
          </a:p>
        </p:txBody>
      </p:sp>
    </p:spTree>
    <p:extLst>
      <p:ext uri="{BB962C8B-B14F-4D97-AF65-F5344CB8AC3E}">
        <p14:creationId xmlns:p14="http://schemas.microsoft.com/office/powerpoint/2010/main" val="160370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0802CCF-1BD6-CB4D-6CF0-4D50DED937DB}"/>
              </a:ext>
            </a:extLst>
          </p:cNvPr>
          <p:cNvSpPr>
            <a:spLocks noGrp="1"/>
          </p:cNvSpPr>
          <p:nvPr>
            <p:ph type="title"/>
          </p:nvPr>
        </p:nvSpPr>
        <p:spPr>
          <a:xfrm>
            <a:off x="838200" y="365125"/>
            <a:ext cx="10515600" cy="1325563"/>
          </a:xfrm>
        </p:spPr>
        <p:txBody>
          <a:bodyPr>
            <a:normAutofit/>
          </a:bodyPr>
          <a:lstStyle/>
          <a:p>
            <a:r>
              <a:rPr lang="en-US" b="1"/>
              <a:t>Justification of the methods used</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CDC0040A-70E6-5149-C188-5214ADB6350E}"/>
              </a:ext>
            </a:extLst>
          </p:cNvPr>
          <p:cNvSpPr>
            <a:spLocks noGrp="1"/>
          </p:cNvSpPr>
          <p:nvPr>
            <p:ph idx="1"/>
          </p:nvPr>
        </p:nvSpPr>
        <p:spPr>
          <a:xfrm>
            <a:off x="838200" y="1825625"/>
            <a:ext cx="10515600" cy="4351338"/>
          </a:xfrm>
        </p:spPr>
        <p:txBody>
          <a:bodyPr vert="horz" lIns="91440" tIns="45720" rIns="91440" bIns="45720" rtlCol="0" anchor="t">
            <a:normAutofit/>
          </a:bodyPr>
          <a:lstStyle/>
          <a:p>
            <a:pPr fontAlgn="base">
              <a:spcBef>
                <a:spcPts val="0"/>
              </a:spcBef>
            </a:pPr>
            <a:r>
              <a:rPr lang="en-US" b="0" i="0" u="none" strike="noStrike">
                <a:effectLst/>
              </a:rPr>
              <a:t>We </a:t>
            </a:r>
            <a:r>
              <a:rPr lang="en-US"/>
              <a:t>selected 6 </a:t>
            </a:r>
            <a:r>
              <a:rPr lang="en-US">
                <a:ea typeface="+mn-lt"/>
                <a:cs typeface="+mn-lt"/>
              </a:rPr>
              <a:t>machine learning </a:t>
            </a:r>
            <a:r>
              <a:rPr lang="en-US"/>
              <a:t>models that were most frequently used to predict CVDs</a:t>
            </a:r>
            <a:r>
              <a:rPr lang="en-US" b="0" i="0" u="none" strike="noStrike">
                <a:effectLst/>
              </a:rPr>
              <a:t> throughout the papers we refer to</a:t>
            </a:r>
            <a:r>
              <a:rPr lang="en-US"/>
              <a:t>.</a:t>
            </a:r>
            <a:endParaRPr lang="en-US" b="0" i="0" u="none" strike="noStrike">
              <a:effectLst/>
              <a:cs typeface="Calibri"/>
            </a:endParaRPr>
          </a:p>
          <a:p>
            <a:pPr>
              <a:spcBef>
                <a:spcPts val="0"/>
              </a:spcBef>
            </a:pPr>
            <a:endParaRPr lang="en-US"/>
          </a:p>
          <a:p>
            <a:pPr>
              <a:spcBef>
                <a:spcPts val="0"/>
              </a:spcBef>
            </a:pPr>
            <a:r>
              <a:rPr lang="en-US" b="0" i="0" u="none" strike="noStrike">
                <a:effectLst/>
              </a:rPr>
              <a:t>They all have the strength of identifying complex, non-linear relationships in the data and interactions between different predictors.</a:t>
            </a:r>
            <a:r>
              <a:rPr lang="en-US"/>
              <a:t> </a:t>
            </a:r>
            <a:endParaRPr lang="en-US" b="0" i="0" u="none" strike="noStrike">
              <a:effectLst/>
              <a:cs typeface="Calibri"/>
            </a:endParaRPr>
          </a:p>
          <a:p>
            <a:pPr>
              <a:spcBef>
                <a:spcPts val="0"/>
              </a:spcBef>
            </a:pPr>
            <a:endParaRPr lang="en-US"/>
          </a:p>
          <a:p>
            <a:pPr fontAlgn="base">
              <a:spcBef>
                <a:spcPts val="0"/>
              </a:spcBef>
            </a:pPr>
            <a:r>
              <a:rPr lang="en-US"/>
              <a:t>Individual strengths include; </a:t>
            </a:r>
            <a:r>
              <a:rPr lang="en-US" b="0" i="0" u="none" strike="noStrike">
                <a:effectLst/>
              </a:rPr>
              <a:t>improved prediction accuracy, minimized data </a:t>
            </a:r>
            <a:r>
              <a:rPr lang="en-US"/>
              <a:t>overfitting,</a:t>
            </a:r>
            <a:r>
              <a:rPr lang="en-US" b="0" i="0" u="none" strike="noStrike">
                <a:effectLst/>
              </a:rPr>
              <a:t> accurate feature selection</a:t>
            </a:r>
            <a:r>
              <a:rPr lang="en-US"/>
              <a:t> and improved sensitivity and specificity.</a:t>
            </a:r>
            <a:endParaRPr lang="en-US" b="0" i="0" u="none" strike="noStrike">
              <a:effectLst/>
              <a:cs typeface="Calibri"/>
            </a:endParaRPr>
          </a:p>
          <a:p>
            <a:pPr>
              <a:spcBef>
                <a:spcPts val="0"/>
              </a:spcBef>
            </a:pPr>
            <a:endParaRPr lang="en-US">
              <a:cs typeface="Calibri"/>
            </a:endParaRPr>
          </a:p>
          <a:p>
            <a:endParaRPr lang="en-US">
              <a:cs typeface="Calibri"/>
            </a:endParaRPr>
          </a:p>
        </p:txBody>
      </p:sp>
    </p:spTree>
    <p:extLst>
      <p:ext uri="{BB962C8B-B14F-4D97-AF65-F5344CB8AC3E}">
        <p14:creationId xmlns:p14="http://schemas.microsoft.com/office/powerpoint/2010/main" val="1231354722"/>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0802CCF-1BD6-CB4D-6CF0-4D50DED937DB}"/>
              </a:ext>
            </a:extLst>
          </p:cNvPr>
          <p:cNvSpPr>
            <a:spLocks noGrp="1"/>
          </p:cNvSpPr>
          <p:nvPr>
            <p:ph type="title"/>
          </p:nvPr>
        </p:nvSpPr>
        <p:spPr>
          <a:xfrm>
            <a:off x="838200" y="113591"/>
            <a:ext cx="10515600" cy="1325563"/>
          </a:xfrm>
        </p:spPr>
        <p:txBody>
          <a:bodyPr>
            <a:normAutofit/>
          </a:bodyPr>
          <a:lstStyle/>
          <a:p>
            <a:r>
              <a:rPr lang="en-US" b="1"/>
              <a:t>Literature review </a:t>
            </a:r>
            <a:endParaRPr lang="en-US" b="1">
              <a:cs typeface="Calibri Light"/>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CDC0040A-70E6-5149-C188-5214ADB6350E}"/>
              </a:ext>
            </a:extLst>
          </p:cNvPr>
          <p:cNvSpPr>
            <a:spLocks noGrp="1"/>
          </p:cNvSpPr>
          <p:nvPr>
            <p:ph idx="1"/>
          </p:nvPr>
        </p:nvSpPr>
        <p:spPr>
          <a:xfrm>
            <a:off x="845598" y="1411334"/>
            <a:ext cx="10508202" cy="4750833"/>
          </a:xfrm>
        </p:spPr>
        <p:txBody>
          <a:bodyPr vert="horz" lIns="91440" tIns="45720" rIns="91440" bIns="45720" rtlCol="0" anchor="t">
            <a:noAutofit/>
          </a:bodyPr>
          <a:lstStyle/>
          <a:p>
            <a:pPr fontAlgn="base">
              <a:spcBef>
                <a:spcPts val="0"/>
              </a:spcBef>
            </a:pPr>
            <a:r>
              <a:rPr lang="en-US">
                <a:cs typeface="Calibri"/>
              </a:rPr>
              <a:t>CVD dataset contains objective, examined and subjective features. </a:t>
            </a:r>
            <a:r>
              <a:rPr lang="en-US" baseline="30000">
                <a:cs typeface="Calibri"/>
              </a:rPr>
              <a:t>[10]</a:t>
            </a:r>
            <a:endParaRPr lang="en-US" baseline="30000">
              <a:ea typeface="Calibri"/>
              <a:cs typeface="Calibri"/>
            </a:endParaRPr>
          </a:p>
          <a:p>
            <a:pPr marL="0" indent="0">
              <a:spcBef>
                <a:spcPts val="0"/>
              </a:spcBef>
              <a:buNone/>
            </a:pPr>
            <a:endParaRPr lang="en-US" baseline="30000">
              <a:ea typeface="Calibri"/>
              <a:cs typeface="Calibri"/>
            </a:endParaRPr>
          </a:p>
          <a:p>
            <a:pPr>
              <a:spcBef>
                <a:spcPts val="0"/>
              </a:spcBef>
            </a:pPr>
            <a:r>
              <a:rPr lang="en-US">
                <a:cs typeface="Calibri"/>
              </a:rPr>
              <a:t>Proper and timely diagnosis of CVD requires systems that predict with precise accuracy and reliability.</a:t>
            </a:r>
            <a:r>
              <a:rPr lang="en-US" baseline="30000">
                <a:cs typeface="Calibri"/>
              </a:rPr>
              <a:t>[9]</a:t>
            </a:r>
            <a:endParaRPr lang="en-US">
              <a:cs typeface="Calibri"/>
            </a:endParaRPr>
          </a:p>
          <a:p>
            <a:pPr>
              <a:spcBef>
                <a:spcPts val="0"/>
              </a:spcBef>
            </a:pPr>
            <a:endParaRPr lang="en-US">
              <a:ea typeface="Calibri"/>
              <a:cs typeface="Calibri"/>
            </a:endParaRPr>
          </a:p>
          <a:p>
            <a:pPr>
              <a:spcBef>
                <a:spcPts val="0"/>
              </a:spcBef>
            </a:pPr>
            <a:r>
              <a:rPr lang="en-US"/>
              <a:t>Use</a:t>
            </a:r>
            <a:r>
              <a:rPr lang="en-US" b="0" i="0" u="none" strike="noStrike">
                <a:effectLst/>
              </a:rPr>
              <a:t> of machine learning </a:t>
            </a:r>
            <a:r>
              <a:rPr lang="en-US"/>
              <a:t>(ML) </a:t>
            </a:r>
            <a:r>
              <a:rPr lang="en-US">
                <a:ea typeface="+mn-lt"/>
                <a:cs typeface="+mn-lt"/>
              </a:rPr>
              <a:t>on the large quantities of healthcare data </a:t>
            </a:r>
            <a:r>
              <a:rPr lang="en-US"/>
              <a:t>to</a:t>
            </a:r>
            <a:r>
              <a:rPr lang="en-US" b="0" i="0" u="none" strike="noStrike">
                <a:effectLst/>
              </a:rPr>
              <a:t> </a:t>
            </a:r>
            <a:r>
              <a:rPr lang="en-US"/>
              <a:t>form</a:t>
            </a:r>
            <a:r>
              <a:rPr lang="en-US" b="0" i="0" u="none" strike="noStrike">
                <a:effectLst/>
              </a:rPr>
              <a:t> </a:t>
            </a:r>
            <a:r>
              <a:rPr lang="en-US"/>
              <a:t>judgements, create predictions and support clinical decision making </a:t>
            </a:r>
            <a:r>
              <a:rPr lang="en-US" b="0" i="0" u="none" strike="noStrike">
                <a:effectLst/>
              </a:rPr>
              <a:t>based</a:t>
            </a:r>
            <a:r>
              <a:rPr lang="en-US"/>
              <a:t>, </a:t>
            </a:r>
            <a:r>
              <a:rPr lang="en-US" b="0" i="0" u="none" strike="noStrike">
                <a:effectLst/>
              </a:rPr>
              <a:t>is highly valuable</a:t>
            </a:r>
            <a:r>
              <a:rPr lang="en-US"/>
              <a:t>.</a:t>
            </a:r>
            <a:r>
              <a:rPr lang="en-US" baseline="30000"/>
              <a:t>[5]</a:t>
            </a:r>
            <a:endParaRPr lang="en-US">
              <a:cs typeface="Calibri"/>
            </a:endParaRPr>
          </a:p>
          <a:p>
            <a:pPr marL="0" indent="0">
              <a:spcBef>
                <a:spcPts val="0"/>
              </a:spcBef>
              <a:buNone/>
            </a:pPr>
            <a:endParaRPr lang="en-US" baseline="30000">
              <a:ea typeface="+mn-lt"/>
              <a:cs typeface="+mn-lt"/>
            </a:endParaRPr>
          </a:p>
          <a:p>
            <a:r>
              <a:rPr lang="en-US">
                <a:ea typeface="+mn-lt"/>
                <a:cs typeface="+mn-lt"/>
              </a:rPr>
              <a:t>Different ML algorithms are being used for classification and prediction targets but no standard has been developed to guide the selection of specific algorithms for clinical use in cardiovascular medicine.</a:t>
            </a:r>
            <a:r>
              <a:rPr lang="en-US" baseline="30000">
                <a:ea typeface="+mn-lt"/>
                <a:cs typeface="+mn-lt"/>
              </a:rPr>
              <a:t>[2] </a:t>
            </a:r>
            <a:endParaRPr lang="en-US" baseline="30000">
              <a:cs typeface="Calibri"/>
            </a:endParaRPr>
          </a:p>
          <a:p>
            <a:endParaRPr lang="en-US" baseline="30000">
              <a:cs typeface="Calibri"/>
            </a:endParaRPr>
          </a:p>
          <a:p>
            <a:pPr>
              <a:spcBef>
                <a:spcPts val="0"/>
              </a:spcBef>
            </a:pPr>
            <a:endParaRPr lang="en-US">
              <a:cs typeface="Calibri"/>
            </a:endParaRPr>
          </a:p>
        </p:txBody>
      </p:sp>
    </p:spTree>
    <p:extLst>
      <p:ext uri="{BB962C8B-B14F-4D97-AF65-F5344CB8AC3E}">
        <p14:creationId xmlns:p14="http://schemas.microsoft.com/office/powerpoint/2010/main" val="962909771"/>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802CCF-1BD6-CB4D-6CF0-4D50DED937DB}"/>
              </a:ext>
            </a:extLst>
          </p:cNvPr>
          <p:cNvSpPr>
            <a:spLocks noGrp="1"/>
          </p:cNvSpPr>
          <p:nvPr>
            <p:ph type="title"/>
          </p:nvPr>
        </p:nvSpPr>
        <p:spPr>
          <a:xfrm>
            <a:off x="838200" y="556995"/>
            <a:ext cx="10515600" cy="1133693"/>
          </a:xfrm>
        </p:spPr>
        <p:txBody>
          <a:bodyPr>
            <a:normAutofit/>
          </a:bodyPr>
          <a:lstStyle/>
          <a:p>
            <a:r>
              <a:rPr lang="en-US" b="1"/>
              <a:t> How literature influenced our project</a:t>
            </a:r>
            <a:endParaRPr lang="en-US" b="1">
              <a:cs typeface="Calibri Light"/>
            </a:endParaRPr>
          </a:p>
        </p:txBody>
      </p:sp>
      <p:graphicFrame>
        <p:nvGraphicFramePr>
          <p:cNvPr id="6" name="Content Placeholder 2">
            <a:extLst>
              <a:ext uri="{FF2B5EF4-FFF2-40B4-BE49-F238E27FC236}">
                <a16:creationId xmlns:a16="http://schemas.microsoft.com/office/drawing/2014/main" id="{EF586C1C-EF2E-A0E1-0D11-76D8A345B0BC}"/>
              </a:ext>
            </a:extLst>
          </p:cNvPr>
          <p:cNvGraphicFramePr>
            <a:graphicFrameLocks noGrp="1"/>
          </p:cNvGraphicFramePr>
          <p:nvPr>
            <p:ph idx="1"/>
            <p:extLst>
              <p:ext uri="{D42A27DB-BD31-4B8C-83A1-F6EECF244321}">
                <p14:modId xmlns:p14="http://schemas.microsoft.com/office/powerpoint/2010/main" val="3924356657"/>
              </p:ext>
            </p:extLst>
          </p:nvPr>
        </p:nvGraphicFramePr>
        <p:xfrm>
          <a:off x="540588" y="1629682"/>
          <a:ext cx="11003871" cy="45584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7831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28">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BA57D02A-3111-475E-2ADB-2C92E5D5C641}"/>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4800" b="1"/>
              <a:t>Data Pre-Processing</a:t>
            </a:r>
            <a:endParaRPr lang="en-US" sz="4800" b="1">
              <a:cs typeface="Calibri Light"/>
            </a:endParaRPr>
          </a:p>
        </p:txBody>
      </p:sp>
      <p:sp>
        <p:nvSpPr>
          <p:cNvPr id="43"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Diagram&#10;&#10;Description automatically generated">
            <a:extLst>
              <a:ext uri="{FF2B5EF4-FFF2-40B4-BE49-F238E27FC236}">
                <a16:creationId xmlns:a16="http://schemas.microsoft.com/office/drawing/2014/main" id="{D8CE4930-0457-D6D3-E1CF-96121AC678ED}"/>
              </a:ext>
            </a:extLst>
          </p:cNvPr>
          <p:cNvPicPr>
            <a:picLocks noChangeAspect="1"/>
          </p:cNvPicPr>
          <p:nvPr/>
        </p:nvPicPr>
        <p:blipFill>
          <a:blip r:embed="rId2"/>
          <a:stretch>
            <a:fillRect/>
          </a:stretch>
        </p:blipFill>
        <p:spPr>
          <a:xfrm>
            <a:off x="356382" y="1621684"/>
            <a:ext cx="3633031" cy="3605784"/>
          </a:xfrm>
          <a:prstGeom prst="rect">
            <a:avLst/>
          </a:prstGeom>
        </p:spPr>
      </p:pic>
      <p:pic>
        <p:nvPicPr>
          <p:cNvPr id="5" name="Picture 4" descr="A screenshot of a computer&#10;&#10;Description automatically generated with medium confidence">
            <a:extLst>
              <a:ext uri="{FF2B5EF4-FFF2-40B4-BE49-F238E27FC236}">
                <a16:creationId xmlns:a16="http://schemas.microsoft.com/office/drawing/2014/main" id="{3FB20F94-66AD-59FA-DC4A-10451BCE006B}"/>
              </a:ext>
            </a:extLst>
          </p:cNvPr>
          <p:cNvPicPr>
            <a:picLocks noChangeAspect="1"/>
          </p:cNvPicPr>
          <p:nvPr/>
        </p:nvPicPr>
        <p:blipFill rotWithShape="1">
          <a:blip r:embed="rId3">
            <a:extLst>
              <a:ext uri="{28A0092B-C50C-407E-A947-70E740481C1C}">
                <a14:useLocalDpi xmlns:a14="http://schemas.microsoft.com/office/drawing/2010/main" val="0"/>
              </a:ext>
            </a:extLst>
          </a:blip>
          <a:srcRect l="413" t="606" r="10682" b="-606"/>
          <a:stretch/>
        </p:blipFill>
        <p:spPr>
          <a:xfrm>
            <a:off x="3857525" y="2890461"/>
            <a:ext cx="7360358" cy="3746329"/>
          </a:xfrm>
          <a:prstGeom prst="rect">
            <a:avLst/>
          </a:prstGeom>
        </p:spPr>
      </p:pic>
    </p:spTree>
    <p:extLst>
      <p:ext uri="{BB962C8B-B14F-4D97-AF65-F5344CB8AC3E}">
        <p14:creationId xmlns:p14="http://schemas.microsoft.com/office/powerpoint/2010/main" val="537224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24">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729C09-645B-7121-08DE-330889BC7A0E}"/>
              </a:ext>
            </a:extLst>
          </p:cNvPr>
          <p:cNvSpPr>
            <a:spLocks noGrp="1"/>
          </p:cNvSpPr>
          <p:nvPr>
            <p:ph type="title"/>
          </p:nvPr>
        </p:nvSpPr>
        <p:spPr>
          <a:xfrm>
            <a:off x="477981" y="1359101"/>
            <a:ext cx="4777961" cy="3204134"/>
          </a:xfrm>
        </p:spPr>
        <p:txBody>
          <a:bodyPr vert="horz" lIns="91440" tIns="45720" rIns="91440" bIns="45720" rtlCol="0" anchor="b">
            <a:normAutofit/>
          </a:bodyPr>
          <a:lstStyle/>
          <a:p>
            <a:r>
              <a:rPr lang="en-US" sz="4800"/>
              <a:t>Correlation Graph</a:t>
            </a:r>
            <a:br>
              <a:rPr lang="en-US" sz="4800">
                <a:cs typeface="Calibri Light"/>
              </a:rPr>
            </a:br>
            <a:br>
              <a:rPr lang="en-US" sz="4800"/>
            </a:br>
            <a:endParaRPr lang="en-US" sz="4800" kern="1200">
              <a:latin typeface="+mj-lt"/>
              <a:cs typeface="Calibri Light"/>
            </a:endParaRPr>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Chart, treemap chart&#10;&#10;Description automatically generated">
            <a:extLst>
              <a:ext uri="{FF2B5EF4-FFF2-40B4-BE49-F238E27FC236}">
                <a16:creationId xmlns:a16="http://schemas.microsoft.com/office/drawing/2014/main" id="{2A15E263-0754-05E1-40A1-AE569B8E7CFC}"/>
              </a:ext>
            </a:extLst>
          </p:cNvPr>
          <p:cNvPicPr>
            <a:picLocks noChangeAspect="1"/>
          </p:cNvPicPr>
          <p:nvPr/>
        </p:nvPicPr>
        <p:blipFill>
          <a:blip r:embed="rId2"/>
          <a:stretch>
            <a:fillRect/>
          </a:stretch>
        </p:blipFill>
        <p:spPr>
          <a:xfrm>
            <a:off x="5136323" y="766247"/>
            <a:ext cx="6343465" cy="5455380"/>
          </a:xfrm>
          <a:prstGeom prst="rect">
            <a:avLst/>
          </a:prstGeom>
        </p:spPr>
      </p:pic>
    </p:spTree>
    <p:extLst>
      <p:ext uri="{BB962C8B-B14F-4D97-AF65-F5344CB8AC3E}">
        <p14:creationId xmlns:p14="http://schemas.microsoft.com/office/powerpoint/2010/main" val="205968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35">
            <a:extLst>
              <a:ext uri="{FF2B5EF4-FFF2-40B4-BE49-F238E27FC236}">
                <a16:creationId xmlns:a16="http://schemas.microsoft.com/office/drawing/2014/main" id="{3DAD86CA-8235-409B-982B-5E7A033E2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37">
            <a:extLst>
              <a:ext uri="{FF2B5EF4-FFF2-40B4-BE49-F238E27FC236}">
                <a16:creationId xmlns:a16="http://schemas.microsoft.com/office/drawing/2014/main" id="{9F234FBA-3501-47B4-AE0C-AA4AFBC8F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39">
            <a:extLst>
              <a:ext uri="{FF2B5EF4-FFF2-40B4-BE49-F238E27FC236}">
                <a16:creationId xmlns:a16="http://schemas.microsoft.com/office/drawing/2014/main" id="{B5EF893B-0491-416E-9D33-BADE96007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41">
            <a:extLst>
              <a:ext uri="{FF2B5EF4-FFF2-40B4-BE49-F238E27FC236}">
                <a16:creationId xmlns:a16="http://schemas.microsoft.com/office/drawing/2014/main" id="{469F4FF8-F8B0-4630-BA1B-0D8B324CD5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5307004-997C-BAB2-3996-96733AD05A85}"/>
              </a:ext>
            </a:extLst>
          </p:cNvPr>
          <p:cNvSpPr txBox="1"/>
          <p:nvPr/>
        </p:nvSpPr>
        <p:spPr>
          <a:xfrm>
            <a:off x="4724400" y="3200400"/>
            <a:ext cx="274320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a:solidFill>
                  <a:srgbClr val="FFFFFF"/>
                </a:solidFill>
                <a:latin typeface="Calibri Light"/>
              </a:rPr>
              <a:t>Removing Outliers-</a:t>
            </a:r>
            <a:endParaRPr lang="en-US">
              <a:cs typeface="Calibri"/>
            </a:endParaRPr>
          </a:p>
        </p:txBody>
      </p:sp>
      <p:pic>
        <p:nvPicPr>
          <p:cNvPr id="4" name="Picture 4" descr="Graphical user interface, text&#10;&#10;Description automatically generated">
            <a:extLst>
              <a:ext uri="{FF2B5EF4-FFF2-40B4-BE49-F238E27FC236}">
                <a16:creationId xmlns:a16="http://schemas.microsoft.com/office/drawing/2014/main" id="{1F342150-DF75-DCA1-BEF3-C36B0FCB4186}"/>
              </a:ext>
            </a:extLst>
          </p:cNvPr>
          <p:cNvPicPr>
            <a:picLocks noChangeAspect="1"/>
          </p:cNvPicPr>
          <p:nvPr/>
        </p:nvPicPr>
        <p:blipFill>
          <a:blip r:embed="rId2"/>
          <a:stretch>
            <a:fillRect/>
          </a:stretch>
        </p:blipFill>
        <p:spPr>
          <a:xfrm>
            <a:off x="823035" y="752645"/>
            <a:ext cx="5095784" cy="1951083"/>
          </a:xfrm>
          <a:prstGeom prst="rect">
            <a:avLst/>
          </a:prstGeom>
        </p:spPr>
      </p:pic>
      <p:pic>
        <p:nvPicPr>
          <p:cNvPr id="5" name="Picture 5" descr="Text&#10;&#10;Description automatically generated">
            <a:extLst>
              <a:ext uri="{FF2B5EF4-FFF2-40B4-BE49-F238E27FC236}">
                <a16:creationId xmlns:a16="http://schemas.microsoft.com/office/drawing/2014/main" id="{3A4019F9-8248-1D2C-FB64-5E9F2B62AF1F}"/>
              </a:ext>
            </a:extLst>
          </p:cNvPr>
          <p:cNvPicPr>
            <a:picLocks noChangeAspect="1"/>
          </p:cNvPicPr>
          <p:nvPr/>
        </p:nvPicPr>
        <p:blipFill>
          <a:blip r:embed="rId3"/>
          <a:stretch>
            <a:fillRect/>
          </a:stretch>
        </p:blipFill>
        <p:spPr>
          <a:xfrm>
            <a:off x="825624" y="2766597"/>
            <a:ext cx="5103182" cy="969701"/>
          </a:xfrm>
          <a:prstGeom prst="rect">
            <a:avLst/>
          </a:prstGeom>
        </p:spPr>
      </p:pic>
      <p:pic>
        <p:nvPicPr>
          <p:cNvPr id="6" name="Picture 6" descr="Chart&#10;&#10;Description automatically generated">
            <a:extLst>
              <a:ext uri="{FF2B5EF4-FFF2-40B4-BE49-F238E27FC236}">
                <a16:creationId xmlns:a16="http://schemas.microsoft.com/office/drawing/2014/main" id="{E2CABE36-6D56-BCD2-B83B-8136674D8974}"/>
              </a:ext>
            </a:extLst>
          </p:cNvPr>
          <p:cNvPicPr>
            <a:picLocks noChangeAspect="1"/>
          </p:cNvPicPr>
          <p:nvPr/>
        </p:nvPicPr>
        <p:blipFill>
          <a:blip r:embed="rId4"/>
          <a:stretch>
            <a:fillRect/>
          </a:stretch>
        </p:blipFill>
        <p:spPr>
          <a:xfrm>
            <a:off x="6721876" y="730891"/>
            <a:ext cx="2025589" cy="1593617"/>
          </a:xfrm>
          <a:prstGeom prst="rect">
            <a:avLst/>
          </a:prstGeom>
        </p:spPr>
      </p:pic>
      <p:pic>
        <p:nvPicPr>
          <p:cNvPr id="7" name="Picture 7" descr="Chart, histogram&#10;&#10;Description automatically generated">
            <a:extLst>
              <a:ext uri="{FF2B5EF4-FFF2-40B4-BE49-F238E27FC236}">
                <a16:creationId xmlns:a16="http://schemas.microsoft.com/office/drawing/2014/main" id="{BC2BB248-AE88-5C93-9EC3-5CF9268ED219}"/>
              </a:ext>
            </a:extLst>
          </p:cNvPr>
          <p:cNvPicPr>
            <a:picLocks noChangeAspect="1"/>
          </p:cNvPicPr>
          <p:nvPr/>
        </p:nvPicPr>
        <p:blipFill>
          <a:blip r:embed="rId5"/>
          <a:stretch>
            <a:fillRect/>
          </a:stretch>
        </p:blipFill>
        <p:spPr>
          <a:xfrm>
            <a:off x="9089252" y="730890"/>
            <a:ext cx="2092172" cy="1638007"/>
          </a:xfrm>
          <a:prstGeom prst="rect">
            <a:avLst/>
          </a:prstGeom>
        </p:spPr>
      </p:pic>
      <p:pic>
        <p:nvPicPr>
          <p:cNvPr id="8" name="Picture 8" descr="Chart&#10;&#10;Description automatically generated">
            <a:extLst>
              <a:ext uri="{FF2B5EF4-FFF2-40B4-BE49-F238E27FC236}">
                <a16:creationId xmlns:a16="http://schemas.microsoft.com/office/drawing/2014/main" id="{0C28141E-25A7-9290-DDB8-307DC4A7C329}"/>
              </a:ext>
            </a:extLst>
          </p:cNvPr>
          <p:cNvPicPr>
            <a:picLocks noChangeAspect="1"/>
          </p:cNvPicPr>
          <p:nvPr/>
        </p:nvPicPr>
        <p:blipFill>
          <a:blip r:embed="rId6"/>
          <a:stretch>
            <a:fillRect/>
          </a:stretch>
        </p:blipFill>
        <p:spPr>
          <a:xfrm>
            <a:off x="6810652" y="2454638"/>
            <a:ext cx="2025589" cy="1623209"/>
          </a:xfrm>
          <a:prstGeom prst="rect">
            <a:avLst/>
          </a:prstGeom>
        </p:spPr>
      </p:pic>
      <p:pic>
        <p:nvPicPr>
          <p:cNvPr id="9" name="Picture 9" descr="Chart&#10;&#10;Description automatically generated">
            <a:extLst>
              <a:ext uri="{FF2B5EF4-FFF2-40B4-BE49-F238E27FC236}">
                <a16:creationId xmlns:a16="http://schemas.microsoft.com/office/drawing/2014/main" id="{D9ECF65C-E1F8-C6FC-3C6D-BE9521334BFE}"/>
              </a:ext>
            </a:extLst>
          </p:cNvPr>
          <p:cNvPicPr>
            <a:picLocks noChangeAspect="1"/>
          </p:cNvPicPr>
          <p:nvPr/>
        </p:nvPicPr>
        <p:blipFill>
          <a:blip r:embed="rId7"/>
          <a:stretch>
            <a:fillRect/>
          </a:stretch>
        </p:blipFill>
        <p:spPr>
          <a:xfrm>
            <a:off x="9089254" y="2417648"/>
            <a:ext cx="2106967" cy="1667598"/>
          </a:xfrm>
          <a:prstGeom prst="rect">
            <a:avLst/>
          </a:prstGeom>
        </p:spPr>
      </p:pic>
      <p:pic>
        <p:nvPicPr>
          <p:cNvPr id="10" name="Picture 10" descr="Chart&#10;&#10;Description automatically generated">
            <a:extLst>
              <a:ext uri="{FF2B5EF4-FFF2-40B4-BE49-F238E27FC236}">
                <a16:creationId xmlns:a16="http://schemas.microsoft.com/office/drawing/2014/main" id="{D753D599-D372-CF68-4D4E-BCBDBCD6E35D}"/>
              </a:ext>
            </a:extLst>
          </p:cNvPr>
          <p:cNvPicPr>
            <a:picLocks noChangeAspect="1"/>
          </p:cNvPicPr>
          <p:nvPr/>
        </p:nvPicPr>
        <p:blipFill>
          <a:blip r:embed="rId8"/>
          <a:stretch>
            <a:fillRect/>
          </a:stretch>
        </p:blipFill>
        <p:spPr>
          <a:xfrm>
            <a:off x="914400" y="4074813"/>
            <a:ext cx="2254929" cy="1771170"/>
          </a:xfrm>
          <a:prstGeom prst="rect">
            <a:avLst/>
          </a:prstGeom>
        </p:spPr>
      </p:pic>
      <p:pic>
        <p:nvPicPr>
          <p:cNvPr id="11" name="Picture 11" descr="Chart&#10;&#10;Description automatically generated">
            <a:extLst>
              <a:ext uri="{FF2B5EF4-FFF2-40B4-BE49-F238E27FC236}">
                <a16:creationId xmlns:a16="http://schemas.microsoft.com/office/drawing/2014/main" id="{5F6A2FAB-90B1-4BE3-5E3B-D5DB652B9E93}"/>
              </a:ext>
            </a:extLst>
          </p:cNvPr>
          <p:cNvPicPr>
            <a:picLocks noChangeAspect="1"/>
          </p:cNvPicPr>
          <p:nvPr/>
        </p:nvPicPr>
        <p:blipFill>
          <a:blip r:embed="rId9"/>
          <a:stretch>
            <a:fillRect/>
          </a:stretch>
        </p:blipFill>
        <p:spPr>
          <a:xfrm>
            <a:off x="3466730" y="4074813"/>
            <a:ext cx="2151356" cy="1689792"/>
          </a:xfrm>
          <a:prstGeom prst="rect">
            <a:avLst/>
          </a:prstGeom>
        </p:spPr>
      </p:pic>
      <p:pic>
        <p:nvPicPr>
          <p:cNvPr id="12" name="Picture 12" descr="Chart&#10;&#10;Description automatically generated">
            <a:extLst>
              <a:ext uri="{FF2B5EF4-FFF2-40B4-BE49-F238E27FC236}">
                <a16:creationId xmlns:a16="http://schemas.microsoft.com/office/drawing/2014/main" id="{38F82208-5C4C-552D-915E-E7250DBBB896}"/>
              </a:ext>
            </a:extLst>
          </p:cNvPr>
          <p:cNvPicPr>
            <a:picLocks noChangeAspect="1"/>
          </p:cNvPicPr>
          <p:nvPr/>
        </p:nvPicPr>
        <p:blipFill>
          <a:blip r:embed="rId10"/>
          <a:stretch>
            <a:fillRect/>
          </a:stretch>
        </p:blipFill>
        <p:spPr>
          <a:xfrm>
            <a:off x="6729274" y="4052619"/>
            <a:ext cx="2180948" cy="1711986"/>
          </a:xfrm>
          <a:prstGeom prst="rect">
            <a:avLst/>
          </a:prstGeom>
        </p:spPr>
      </p:pic>
      <p:pic>
        <p:nvPicPr>
          <p:cNvPr id="13" name="Picture 13" descr="Chart&#10;&#10;Description automatically generated">
            <a:extLst>
              <a:ext uri="{FF2B5EF4-FFF2-40B4-BE49-F238E27FC236}">
                <a16:creationId xmlns:a16="http://schemas.microsoft.com/office/drawing/2014/main" id="{77AFC7D3-ADFC-4EC5-9DFA-895F2B909801}"/>
              </a:ext>
            </a:extLst>
          </p:cNvPr>
          <p:cNvPicPr>
            <a:picLocks noChangeAspect="1"/>
          </p:cNvPicPr>
          <p:nvPr/>
        </p:nvPicPr>
        <p:blipFill>
          <a:blip r:embed="rId11"/>
          <a:stretch>
            <a:fillRect/>
          </a:stretch>
        </p:blipFill>
        <p:spPr>
          <a:xfrm>
            <a:off x="9126245" y="4126599"/>
            <a:ext cx="2032987" cy="1586219"/>
          </a:xfrm>
          <a:prstGeom prst="rect">
            <a:avLst/>
          </a:prstGeom>
        </p:spPr>
      </p:pic>
    </p:spTree>
    <p:extLst>
      <p:ext uri="{BB962C8B-B14F-4D97-AF65-F5344CB8AC3E}">
        <p14:creationId xmlns:p14="http://schemas.microsoft.com/office/powerpoint/2010/main" val="2142863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24</Slides>
  <Notes>0</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  Prediction of Cardiovascular Disease risk by use of Multiple Risk Factors in Adults aged 30–50 years. </vt:lpstr>
      <vt:lpstr>Why CVD prediction?</vt:lpstr>
      <vt:lpstr>Justification of population selected</vt:lpstr>
      <vt:lpstr>Justification of the methods used</vt:lpstr>
      <vt:lpstr>Literature review </vt:lpstr>
      <vt:lpstr> How literature influenced our project</vt:lpstr>
      <vt:lpstr>Data Pre-Processing</vt:lpstr>
      <vt:lpstr>Correlation Graph  </vt:lpstr>
      <vt:lpstr>PowerPoint Presentation</vt:lpstr>
      <vt:lpstr>PowerPoint Presentation</vt:lpstr>
      <vt:lpstr>What are the methods used?</vt:lpstr>
      <vt:lpstr>Feature Analysis</vt:lpstr>
      <vt:lpstr>What algorithm model was optimal?</vt:lpstr>
      <vt:lpstr>What other tools could we have used?</vt:lpstr>
      <vt:lpstr>Strengths of the dataset</vt:lpstr>
      <vt:lpstr>Weaknesses of the dataset</vt:lpstr>
      <vt:lpstr>Limitations of the Study</vt:lpstr>
      <vt:lpstr>Severity &amp; Risk Adjustment</vt:lpstr>
      <vt:lpstr>Conclusions on the Project Findings</vt:lpstr>
      <vt:lpstr>Recommendations to improve our measures</vt:lpstr>
      <vt:lpstr>How feasible are the recommendations?</vt:lpstr>
      <vt:lpstr>References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Prediction of Cardiovascular Disease risks by use of Multiple Risk Factors in Adults </dc:title>
  <dc:creator>Naomi Sang</dc:creator>
  <cp:revision>4</cp:revision>
  <dcterms:created xsi:type="dcterms:W3CDTF">2023-04-18T00:35:23Z</dcterms:created>
  <dcterms:modified xsi:type="dcterms:W3CDTF">2023-04-22T01:40:50Z</dcterms:modified>
</cp:coreProperties>
</file>