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03" r:id="rId5"/>
  </p:sldMasterIdLst>
  <p:notesMasterIdLst>
    <p:notesMasterId r:id="rId18"/>
  </p:notesMasterIdLst>
  <p:sldIdLst>
    <p:sldId id="401" r:id="rId6"/>
    <p:sldId id="412" r:id="rId7"/>
    <p:sldId id="421" r:id="rId8"/>
    <p:sldId id="413" r:id="rId9"/>
    <p:sldId id="414" r:id="rId10"/>
    <p:sldId id="420" r:id="rId11"/>
    <p:sldId id="415" r:id="rId12"/>
    <p:sldId id="417" r:id="rId13"/>
    <p:sldId id="418" r:id="rId14"/>
    <p:sldId id="416" r:id="rId15"/>
    <p:sldId id="419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>
        <p:scale>
          <a:sx n="77" d="100"/>
          <a:sy n="77" d="100"/>
        </p:scale>
        <p:origin x="250" y="18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63E2DED8-776D-21D5-AF99-E1CB807F2D9F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8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74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55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82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4596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63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46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63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0451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78370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9E9CB2B-7C9D-4B98-AD54-C7DE19B7B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2D0F3-2D96-DF22-5A80-F633F775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11" r="9092" b="4154"/>
          <a:stretch/>
        </p:blipFill>
        <p:spPr>
          <a:xfrm>
            <a:off x="6096000" y="10"/>
            <a:ext cx="6095697" cy="685799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8349A827-399B-4A6D-926F-6D0F2FB8F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0702" y="1149383"/>
            <a:ext cx="6562082" cy="4236223"/>
            <a:chOff x="7807230" y="2012810"/>
            <a:chExt cx="3251252" cy="345986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D550E0-F195-46B4-A173-36FCD40A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30B80ACA-FD08-4616-AD69-6BC181FA2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371F200-D1FD-4B04-AD59-0B916F679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87" y="1479842"/>
            <a:ext cx="5925312" cy="3575304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1649897"/>
            <a:ext cx="5429361" cy="2602700"/>
          </a:xfrm>
        </p:spPr>
        <p:txBody>
          <a:bodyPr>
            <a:normAutofit/>
          </a:bodyPr>
          <a:lstStyle/>
          <a:p>
            <a:pPr algn="r"/>
            <a:r>
              <a:rPr lang="en-US" sz="3600" b="1">
                <a:solidFill>
                  <a:schemeClr val="bg1"/>
                </a:solidFill>
              </a:rPr>
              <a:t>PREDICTION OF RISK OF SEPSIS USING MACHINE LEARNING ON BIG DATA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6" y="4436400"/>
            <a:ext cx="5303519" cy="549993"/>
          </a:xfrm>
        </p:spPr>
        <p:txBody>
          <a:bodyPr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</a:rPr>
              <a:t>Mabel </a:t>
            </a:r>
            <a:r>
              <a:rPr lang="en-US" sz="1500" dirty="0" err="1">
                <a:solidFill>
                  <a:schemeClr val="bg1"/>
                </a:solidFill>
              </a:rPr>
              <a:t>Komanduru</a:t>
            </a:r>
            <a:endParaRPr lang="en-US" sz="1500" dirty="0">
              <a:solidFill>
                <a:schemeClr val="bg1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1500" dirty="0">
                <a:solidFill>
                  <a:schemeClr val="bg1"/>
                </a:solidFill>
              </a:rPr>
              <a:t>Sifat Naseem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A72820-B696-4EB4-A62D-3F1E2E3EC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420075"/>
            <a:ext cx="5303520" cy="0"/>
          </a:xfrm>
          <a:prstGeom prst="line">
            <a:avLst/>
          </a:prstGeom>
          <a:ln w="31750">
            <a:solidFill>
              <a:srgbClr val="53A4E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8BA5-A8A7-98B7-89C4-E4ED9AD7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PREDICTION OF RISK OF SEPSIS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D7F5-8C85-5807-A865-952B2C8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9F17-3E57-CEE9-A6C2-C41BCF44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i="1" u="sng" dirty="0"/>
              <a:t>Random Forest:</a:t>
            </a:r>
          </a:p>
          <a:p>
            <a:pPr>
              <a:lnSpc>
                <a:spcPct val="110000"/>
              </a:lnSpc>
            </a:pPr>
            <a:r>
              <a:rPr lang="en-US" dirty="0"/>
              <a:t>Most accurate statistical machine learning algorithm and runs accurately and efficiently on large datasets.</a:t>
            </a:r>
          </a:p>
          <a:p>
            <a:pPr>
              <a:lnSpc>
                <a:spcPct val="110000"/>
              </a:lnSpc>
            </a:pPr>
            <a:r>
              <a:rPr lang="en-US" dirty="0"/>
              <a:t>Gives an idea about what variables are important for classification.</a:t>
            </a:r>
          </a:p>
          <a:p>
            <a:pPr>
              <a:lnSpc>
                <a:spcPct val="110000"/>
              </a:lnSpc>
            </a:pPr>
            <a:r>
              <a:rPr lang="en-US" b="0" dirty="0" err="1">
                <a:effectLst/>
              </a:rPr>
              <a:t>n_estimators</a:t>
            </a:r>
            <a:r>
              <a:rPr lang="en-US" b="0" dirty="0">
                <a:effectLst/>
              </a:rPr>
              <a:t>=100, </a:t>
            </a:r>
            <a:r>
              <a:rPr lang="en-US" b="0" dirty="0" err="1">
                <a:effectLst/>
              </a:rPr>
              <a:t>max_depth</a:t>
            </a:r>
            <a:r>
              <a:rPr lang="en-US" b="0" dirty="0">
                <a:effectLst/>
              </a:rPr>
              <a:t>=10, </a:t>
            </a:r>
            <a:r>
              <a:rPr lang="en-US" b="0" dirty="0" err="1">
                <a:effectLst/>
              </a:rPr>
              <a:t>random_state</a:t>
            </a:r>
            <a:r>
              <a:rPr lang="en-US" b="0" dirty="0">
                <a:effectLst/>
              </a:rPr>
              <a:t>=42</a:t>
            </a:r>
            <a:endParaRPr lang="en-US" dirty="0"/>
          </a:p>
          <a:p>
            <a:pPr marL="36900" indent="0">
              <a:lnSpc>
                <a:spcPct val="110000"/>
              </a:lnSpc>
              <a:buNone/>
            </a:pPr>
            <a:endParaRPr lang="en-US" sz="1700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9D69655-EB0A-A897-9233-16D767F8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015734"/>
            <a:ext cx="4154157" cy="33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7992-3CF0-8AB0-E63A-10396023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Comparison of accuracies</a:t>
            </a:r>
            <a:br>
              <a:rPr lang="en-US" sz="3000" dirty="0"/>
            </a:br>
            <a:r>
              <a:rPr lang="en-US" sz="3000" dirty="0"/>
              <a:t>          </a:t>
            </a:r>
            <a:r>
              <a:rPr lang="en-US" sz="2000" dirty="0"/>
              <a:t>validation set                                                      test set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1329E9ED-5CC8-6BAF-6626-4E223B617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9924" y="2011363"/>
            <a:ext cx="4520776" cy="3448050"/>
          </a:xfr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A05414AB-353B-13C9-A51E-FFBE43E04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1762" y="2017713"/>
            <a:ext cx="4508500" cy="344170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CB0C-FCA2-7FAA-92A6-E0FE2CDF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PREDICTION OF RISK OF SEPSIS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E34EF-8BAA-879B-9124-51B68DED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D2FA59-42D1-4596-BADF-65EE2EEC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C1B7C-03BA-4C6C-B759-6DAB6A63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/>
              <a:t>SVM, LR, and NB may struggle with imbalanced data due to their assumptions about the data distribution or bias towards the majority class.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/>
              <a:t>Overall, RF's ability to handle imbalanced data makes it the best classifier for unequal datasets as it samples a subset of features and data points to build multiple decision trees, making predictions based on the majority vote of all the trees.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20F25F-904B-4AA2-9CB6-6941130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555189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51E420-B483-4040-8E33-A32E82D7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672077"/>
            <a:ext cx="5938836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PREDICTION OF RISK OF SEPSIS</a:t>
            </a:r>
            <a:endParaRPr lang="en-US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0AC5-1514-C36F-9430-1E78EE5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1F83-83F4-C423-F0AF-1A359900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PREDICTION OF RISK OF SEPSIS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06C0-B959-990E-0A6B-A05873A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181D-0956-AAA8-DFC6-6A624CFD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6937047" cy="38384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Sepsis is a syndromic condition that can lead to delays in treatment.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Delays in antibiotic therapy have been associated with an increase in adjusted mortality of septic patients.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Patients with septic shock are particularly vulnerable to delays in treatment, with mortality increasing by 3.6-9.9% per hour of delay.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Sepsis poses additional financial burdens for developing countries and is associated with a greater risk of negative outcomes.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Overall, sepsis is a significant public health concern resulting in considerable illness, death, and healthcare costs.</a:t>
            </a:r>
            <a:endParaRPr lang="en-US" sz="18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5B49D2D-FA30-468C-C6AA-7272C2725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7" r="21059" b="3"/>
          <a:stretch/>
        </p:blipFill>
        <p:spPr>
          <a:xfrm>
            <a:off x="8764860" y="2361286"/>
            <a:ext cx="2926098" cy="27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33E8-F494-C631-AD96-98C2FBC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E525-AC81-7C2E-545B-DDF80142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development of sepsis in hospital-administered patients earlier than the clinical predictions.</a:t>
            </a:r>
          </a:p>
          <a:p>
            <a:r>
              <a:rPr lang="en-US" dirty="0"/>
              <a:t>DATA: </a:t>
            </a:r>
            <a:r>
              <a:rPr lang="en-US" b="0" i="0" dirty="0">
                <a:effectLst/>
              </a:rPr>
              <a:t>over </a:t>
            </a:r>
            <a:r>
              <a:rPr lang="en-US" dirty="0"/>
              <a:t>1 million</a:t>
            </a:r>
            <a:r>
              <a:rPr lang="en-US" b="0" i="0" dirty="0">
                <a:effectLst/>
              </a:rPr>
              <a:t> ICU patients with up to 40 clinical variables from 3 separate hospitals.</a:t>
            </a:r>
          </a:p>
          <a:p>
            <a:r>
              <a:rPr lang="en-US" dirty="0">
                <a:effectLst/>
              </a:rPr>
              <a:t>Used </a:t>
            </a:r>
            <a:r>
              <a:rPr lang="en-US" b="0" i="0" dirty="0">
                <a:effectLst/>
              </a:rPr>
              <a:t>Sepsis-3 clinical criteria for sepsis onset. For sepsis patients, </a:t>
            </a:r>
            <a:r>
              <a:rPr lang="en-US" b="0" i="0" dirty="0" err="1">
                <a:effectLst/>
              </a:rPr>
              <a:t>sepsis_label</a:t>
            </a:r>
            <a:r>
              <a:rPr lang="en-US" b="0" i="0" dirty="0">
                <a:effectLst/>
              </a:rPr>
              <a:t> is 1 if t &gt; t(sepsis) – 6 and 0 if t &lt; t(sepsis) – 6.</a:t>
            </a:r>
          </a:p>
          <a:p>
            <a:r>
              <a:rPr lang="en-US" dirty="0">
                <a:effectLst/>
              </a:rPr>
              <a:t>For non-sepsis patients, </a:t>
            </a:r>
            <a:r>
              <a:rPr lang="en-US" dirty="0" err="1">
                <a:effectLst/>
              </a:rPr>
              <a:t>sepsis_label</a:t>
            </a:r>
            <a:r>
              <a:rPr lang="en-US" dirty="0">
                <a:effectLst/>
              </a:rPr>
              <a:t> is 0.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2062-994B-3A2D-E548-80A381B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PREDICTION OF RISK OF SEPSIS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02D5-5D18-B0F2-2625-FDB5BD99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9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EE03-ACEA-007A-463D-92BCFA3A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02AD-AF56-BC32-3882-E7920C2E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for missing values.</a:t>
            </a:r>
          </a:p>
          <a:p>
            <a:r>
              <a:rPr lang="en-US" dirty="0"/>
              <a:t>Replacing missing values into ‘0’.</a:t>
            </a:r>
          </a:p>
          <a:p>
            <a:r>
              <a:rPr lang="en-US" dirty="0"/>
              <a:t>Identifying duplicate values and unique values.</a:t>
            </a:r>
          </a:p>
          <a:p>
            <a:r>
              <a:rPr lang="en-US" dirty="0"/>
              <a:t>Checking for outliers in ‘heart rate’ and ‘temperature’.</a:t>
            </a:r>
          </a:p>
          <a:p>
            <a:r>
              <a:rPr lang="en-US" dirty="0"/>
              <a:t>Aggregating the data based on the patient Id to reduce the complexity of the dataset.</a:t>
            </a:r>
          </a:p>
          <a:p>
            <a:r>
              <a:rPr lang="en-US" dirty="0"/>
              <a:t>Checking for data imbalance and visualizing it for better and easy understanding.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57A4-D988-1C48-4B81-C371C294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PREDICTION OF RISK OF SEPSIS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93864-0A19-31FA-EBDA-BC98331D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4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026E-A92A-FA4B-3135-197106EE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029" y="329309"/>
            <a:ext cx="3520368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PREDICTION OF RISK OF SEPSIS</a:t>
            </a:r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9232F28-09CA-1DDA-E418-4FC76D90B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7" r="1882" b="-1"/>
          <a:stretch/>
        </p:blipFill>
        <p:spPr>
          <a:xfrm>
            <a:off x="1559121" y="1116345"/>
            <a:ext cx="4249351" cy="38661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19F6-612B-CCD1-42C4-90D8929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613" y="798973"/>
            <a:ext cx="811019" cy="5035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5FCF-9F5C-506A-95B8-E7950F99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8" y="1541642"/>
            <a:ext cx="4261667" cy="392470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200" b="1" dirty="0"/>
              <a:t>Plotting a correlation matrix:</a:t>
            </a:r>
          </a:p>
          <a:p>
            <a:pPr>
              <a:lnSpc>
                <a:spcPct val="110000"/>
              </a:lnSpc>
            </a:pPr>
            <a:r>
              <a:rPr lang="en-US" sz="4200" dirty="0"/>
              <a:t>MAP, diastolic, and systolic blood pressures are highly correlated. </a:t>
            </a:r>
          </a:p>
          <a:p>
            <a:pPr>
              <a:lnSpc>
                <a:spcPct val="110000"/>
              </a:lnSpc>
            </a:pPr>
            <a:r>
              <a:rPr lang="en-US" sz="4200" dirty="0"/>
              <a:t>Lactate, PTT, and Phosphate have a high correlation as all are indicators of kidney health.</a:t>
            </a:r>
          </a:p>
          <a:p>
            <a:pPr>
              <a:lnSpc>
                <a:spcPct val="110000"/>
              </a:lnSpc>
            </a:pPr>
            <a:r>
              <a:rPr lang="en-US" sz="4200" dirty="0"/>
              <a:t>Fibrinogen and platelets have a high correlation as both define the clotting ability.</a:t>
            </a:r>
          </a:p>
          <a:p>
            <a:pPr>
              <a:lnSpc>
                <a:spcPct val="110000"/>
              </a:lnSpc>
            </a:pPr>
            <a:r>
              <a:rPr lang="en-US" sz="4200" dirty="0" err="1"/>
              <a:t>Bilirubin_total</a:t>
            </a:r>
            <a:r>
              <a:rPr lang="en-US" sz="4200" dirty="0"/>
              <a:t> and </a:t>
            </a:r>
            <a:r>
              <a:rPr lang="en-US" sz="4200" dirty="0" err="1"/>
              <a:t>Bilirubin_direct</a:t>
            </a:r>
            <a:r>
              <a:rPr lang="en-US" sz="4200" dirty="0"/>
              <a:t> have a high correlation.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7DBA-41F9-7E53-E15D-1215FDA6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imbalance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A695-2BEE-B5F1-0989-3BBC7D4D6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target value distribution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F5CB8C75-E204-BCB4-F178-59111DA47F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824163"/>
            <a:ext cx="4060279" cy="29107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E7A9-C834-5008-7F43-636E7DCAF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under sampling</a:t>
            </a:r>
          </a:p>
        </p:txBody>
      </p:sp>
      <p:pic>
        <p:nvPicPr>
          <p:cNvPr id="13" name="Content Placeholder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F8347452-1E47-1C2A-DCA7-65F504B8E5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0252" y="2820988"/>
            <a:ext cx="3880754" cy="2910715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032AC-8A45-6215-0DE8-107E0ACE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PREDICTION OF RISK OF SEPSIS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163F5-1160-307B-28E8-86DD533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0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7BF-532B-661E-994F-B6E3B5B9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ML CLASSIFIERS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593A-4EF3-73C0-ADC2-8E3429B6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PREDICTION OF RISK OF SEPSIS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9B07-A271-9F28-7E8E-292E996C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E6F0-7089-62F6-3F99-164FDC75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b="1" i="1" u="sng" dirty="0"/>
              <a:t>Logistic regression: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Popular choice for binary classification problems; achieves high accuracy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Computationally efficient and works well with large datasets.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Data is split into 60% training, 10% validation, and 30% testing with a random state of 42.</a:t>
            </a:r>
          </a:p>
          <a:p>
            <a:pPr>
              <a:lnSpc>
                <a:spcPct val="110000"/>
              </a:lnSpc>
            </a:pPr>
            <a:r>
              <a:rPr lang="en-US" sz="1900" b="0" i="0" dirty="0">
                <a:effectLst/>
              </a:rPr>
              <a:t>Best hyperparameters: {'C': 100}</a:t>
            </a:r>
            <a:endParaRPr lang="en-US" sz="1900" dirty="0"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87304AF8-8ABF-B95D-C895-2A567843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248861"/>
            <a:ext cx="3935496" cy="32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F4EC-E60B-C551-65E4-2CDEE87D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PREDICTION OF RISK OF SEPSIS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80DC-9542-2497-B229-248E47A4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FAC6-4E7E-B445-896F-4A0A2CDD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b="1" i="1" u="sng" dirty="0"/>
              <a:t>Naïve Bayes:</a:t>
            </a:r>
          </a:p>
          <a:p>
            <a:r>
              <a:rPr lang="en-US" dirty="0"/>
              <a:t>Fast and easy to predict a class of dataset, good for binary classification</a:t>
            </a:r>
          </a:p>
          <a:p>
            <a:r>
              <a:rPr lang="en-US" dirty="0"/>
              <a:t>Hyperparameter tuning is done with grid search where 5-fold cross-validation is done.</a:t>
            </a:r>
          </a:p>
          <a:p>
            <a:r>
              <a:rPr lang="en-US" dirty="0"/>
              <a:t>Best Parameters: {‘</a:t>
            </a:r>
            <a:r>
              <a:rPr lang="en-US" dirty="0" err="1"/>
              <a:t>var_smoothing</a:t>
            </a:r>
            <a:r>
              <a:rPr lang="en-US" dirty="0"/>
              <a:t>’: le-08}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47B502A7-4308-61E8-3391-8AB20AC3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53" y="2244485"/>
            <a:ext cx="3965712" cy="32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0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C070-0021-4BB0-48F4-BABE528F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PREDICTION OF RISK OF SEPSIS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847F-7151-AFF6-EC21-3B5E3F43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C2A8-E4FA-7A79-0778-F6C55264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buClr>
                <a:srgbClr val="FF4700"/>
              </a:buClr>
            </a:pPr>
            <a:r>
              <a:rPr lang="en-US" b="1" i="1" u="sng" dirty="0"/>
              <a:t>Support Vector Machines:</a:t>
            </a:r>
          </a:p>
          <a:p>
            <a:pPr>
              <a:buClr>
                <a:srgbClr val="FF4700"/>
              </a:buClr>
            </a:pPr>
            <a:r>
              <a:rPr lang="en-US" dirty="0"/>
              <a:t>Memory efficient and works well for classification problems.</a:t>
            </a:r>
          </a:p>
          <a:p>
            <a:pPr>
              <a:buClr>
                <a:srgbClr val="FF4700"/>
              </a:buClr>
            </a:pPr>
            <a:r>
              <a:rPr lang="en-US" dirty="0"/>
              <a:t>Proper separation of decision boundaries.</a:t>
            </a:r>
          </a:p>
          <a:p>
            <a:pPr>
              <a:buClr>
                <a:srgbClr val="FF4700"/>
              </a:buClr>
            </a:pPr>
            <a:r>
              <a:rPr lang="en-US" b="0" dirty="0">
                <a:effectLst/>
              </a:rPr>
              <a:t>Hyperparameters used: kernel='</a:t>
            </a:r>
            <a:r>
              <a:rPr lang="en-US" b="0" dirty="0" err="1">
                <a:effectLst/>
              </a:rPr>
              <a:t>rbf</a:t>
            </a:r>
            <a:r>
              <a:rPr lang="en-US" b="0" dirty="0">
                <a:effectLst/>
              </a:rPr>
              <a:t>’, C=5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550F1D34-FA68-529F-F256-8543A273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15" y="2114551"/>
            <a:ext cx="3972910" cy="3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625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{049565E9-3CA6-4640-AB23-D535FA24BBDB}tf89080264_win32</Template>
  <TotalTime>269</TotalTime>
  <Words>637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Gill Sans MT</vt:lpstr>
      <vt:lpstr>Brush</vt:lpstr>
      <vt:lpstr>Gallery</vt:lpstr>
      <vt:lpstr>PREDICTION OF RISK OF SEPSIS USING MACHINE LEARNING ON BIG DATA</vt:lpstr>
      <vt:lpstr>INTRODUCTION</vt:lpstr>
      <vt:lpstr>AIM</vt:lpstr>
      <vt:lpstr>DATA PREPROCESSING</vt:lpstr>
      <vt:lpstr>PowerPoint Presentation</vt:lpstr>
      <vt:lpstr>Data  imbalance</vt:lpstr>
      <vt:lpstr>ML CLASSIFIERS</vt:lpstr>
      <vt:lpstr>PowerPoint Presentation</vt:lpstr>
      <vt:lpstr>PowerPoint Presentation</vt:lpstr>
      <vt:lpstr>PowerPoint Presentation</vt:lpstr>
      <vt:lpstr>Comparison of accuracies           validation set                                                      test set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RISK OF SEPSIS USING MACHINE LEARNING ON BIG DATA</dc:title>
  <dc:creator>Mabel Aravindam</dc:creator>
  <cp:lastModifiedBy>Mabel Aravindam</cp:lastModifiedBy>
  <cp:revision>9</cp:revision>
  <dcterms:created xsi:type="dcterms:W3CDTF">2023-04-12T16:31:37Z</dcterms:created>
  <dcterms:modified xsi:type="dcterms:W3CDTF">2023-04-19T17:32:56Z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