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8" r:id="rId16"/>
    <p:sldId id="280" r:id="rId17"/>
    <p:sldId id="275" r:id="rId18"/>
    <p:sldId id="271" r:id="rId19"/>
    <p:sldId id="272" r:id="rId20"/>
    <p:sldId id="273" r:id="rId21"/>
    <p:sldId id="277" r:id="rId22"/>
    <p:sldId id="279" r:id="rId23"/>
    <p:sldId id="274" r:id="rId24"/>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624" autoAdjust="0"/>
  </p:normalViewPr>
  <p:slideViewPr>
    <p:cSldViewPr>
      <p:cViewPr varScale="1">
        <p:scale>
          <a:sx n="69" d="100"/>
          <a:sy n="69" d="100"/>
        </p:scale>
        <p:origin x="14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03978-1D39-49D8-B40C-150E26B4E5C8}" type="doc">
      <dgm:prSet loTypeId="urn:microsoft.com/office/officeart/2005/8/layout/orgChart1" loCatId="hierarchy" qsTypeId="urn:microsoft.com/office/officeart/2005/8/quickstyle/simple1" qsCatId="simple" csTypeId="urn:microsoft.com/office/officeart/2005/8/colors/accent1_2" csCatId="accent1" phldr="1"/>
      <dgm:spPr/>
    </dgm:pt>
    <dgm:pt modelId="{D88EDAD7-83BF-45D8-9A07-3E395ED91475}">
      <dgm:prSet custT="1"/>
      <dgm:spPr>
        <a:solidFill>
          <a:schemeClr val="tx2">
            <a:lumMod val="60000"/>
            <a:lumOff val="40000"/>
          </a:schemeClr>
        </a:solidFill>
      </dgm:spPr>
      <dgm:t>
        <a:bodyPr/>
        <a:lstStyle/>
        <a:p>
          <a:pPr marR="0" algn="ctr" rtl="0"/>
          <a:r>
            <a:rPr lang="en-US" sz="1200" b="1" baseline="0" dirty="0" smtClean="0">
              <a:solidFill>
                <a:srgbClr val="000000"/>
              </a:solidFill>
              <a:latin typeface="Cambria" pitchFamily="18" charset="0"/>
            </a:rPr>
            <a:t>SALES &amp; MARKETING</a:t>
          </a:r>
          <a:endParaRPr lang="en-US" sz="1200" dirty="0" smtClean="0">
            <a:latin typeface="Cambria" pitchFamily="18" charset="0"/>
          </a:endParaRPr>
        </a:p>
      </dgm:t>
    </dgm:pt>
    <dgm:pt modelId="{466157B5-7E1D-4DB9-933D-F1B6F9677FA6}" type="parTrans" cxnId="{F929EB17-3055-4ED0-B600-18E95E33CDFD}">
      <dgm:prSet/>
      <dgm:spPr/>
      <dgm:t>
        <a:bodyPr/>
        <a:lstStyle/>
        <a:p>
          <a:endParaRPr lang="en-US"/>
        </a:p>
      </dgm:t>
    </dgm:pt>
    <dgm:pt modelId="{3296B097-030A-48AA-896F-85014563CBD6}" type="sibTrans" cxnId="{F929EB17-3055-4ED0-B600-18E95E33CDFD}">
      <dgm:prSet/>
      <dgm:spPr/>
      <dgm:t>
        <a:bodyPr/>
        <a:lstStyle/>
        <a:p>
          <a:endParaRPr lang="en-US"/>
        </a:p>
      </dgm:t>
    </dgm:pt>
    <dgm:pt modelId="{8B915DD1-9BFF-426D-8090-0021C9AD1BDA}">
      <dgm:prSet custT="1"/>
      <dgm:spPr>
        <a:solidFill>
          <a:schemeClr val="tx2">
            <a:lumMod val="60000"/>
            <a:lumOff val="40000"/>
          </a:schemeClr>
        </a:solidFill>
      </dgm:spPr>
      <dgm:t>
        <a:bodyPr/>
        <a:lstStyle/>
        <a:p>
          <a:pPr marR="0" algn="ctr" rtl="0"/>
          <a:r>
            <a:rPr lang="en-US" sz="1200" b="1" baseline="0" dirty="0" err="1" smtClean="0">
              <a:solidFill>
                <a:srgbClr val="000000"/>
              </a:solidFill>
              <a:latin typeface="Cambria" pitchFamily="18" charset="0"/>
            </a:rPr>
            <a:t>Ellenrose</a:t>
          </a:r>
          <a:r>
            <a:rPr lang="en-US" sz="1200" b="1" baseline="0" dirty="0" smtClean="0">
              <a:solidFill>
                <a:srgbClr val="000000"/>
              </a:solidFill>
              <a:latin typeface="Cambria" pitchFamily="18" charset="0"/>
            </a:rPr>
            <a:t> De Lima</a:t>
          </a:r>
          <a:endParaRPr lang="en-US" sz="1200" dirty="0" smtClean="0">
            <a:latin typeface="Cambria" pitchFamily="18" charset="0"/>
          </a:endParaRPr>
        </a:p>
      </dgm:t>
    </dgm:pt>
    <dgm:pt modelId="{19F870E1-A0AE-4D8C-B4A9-08DCF4584532}" type="parTrans" cxnId="{2D187986-EC38-4ABA-AF0E-4FBA04CCF55A}">
      <dgm:prSet/>
      <dgm:spPr/>
      <dgm:t>
        <a:bodyPr/>
        <a:lstStyle/>
        <a:p>
          <a:endParaRPr lang="en-US"/>
        </a:p>
      </dgm:t>
    </dgm:pt>
    <dgm:pt modelId="{D8D7AADE-1E6E-453E-BBC3-8EB65EDEDA39}" type="sibTrans" cxnId="{2D187986-EC38-4ABA-AF0E-4FBA04CCF55A}">
      <dgm:prSet/>
      <dgm:spPr/>
      <dgm:t>
        <a:bodyPr/>
        <a:lstStyle/>
        <a:p>
          <a:endParaRPr lang="en-US"/>
        </a:p>
      </dgm:t>
    </dgm:pt>
    <dgm:pt modelId="{5D5A0CD4-816D-4E6A-8CED-72F04BDE6A7F}">
      <dgm:prSet custT="1"/>
      <dgm:spPr>
        <a:solidFill>
          <a:schemeClr val="tx2">
            <a:lumMod val="60000"/>
            <a:lumOff val="40000"/>
          </a:schemeClr>
        </a:solidFill>
      </dgm:spPr>
      <dgm:t>
        <a:bodyPr/>
        <a:lstStyle/>
        <a:p>
          <a:pPr marR="0" algn="ctr" rtl="0"/>
          <a:r>
            <a:rPr lang="en-US" sz="1200" b="1" u="sng" baseline="0" dirty="0" smtClean="0">
              <a:solidFill>
                <a:srgbClr val="000000"/>
              </a:solidFill>
              <a:latin typeface="Cambria" pitchFamily="18" charset="0"/>
            </a:rPr>
            <a:t>firstclass@remal-intl.com</a:t>
          </a:r>
        </a:p>
      </dgm:t>
    </dgm:pt>
    <dgm:pt modelId="{DC8472DA-0309-4B33-897E-B292329F3AFB}" type="parTrans" cxnId="{30D19807-26E9-445D-B2D2-A71020174F76}">
      <dgm:prSet/>
      <dgm:spPr/>
      <dgm:t>
        <a:bodyPr/>
        <a:lstStyle/>
        <a:p>
          <a:endParaRPr lang="en-US"/>
        </a:p>
      </dgm:t>
    </dgm:pt>
    <dgm:pt modelId="{8F5CBBFD-6471-48C6-9042-32370AC714A3}" type="sibTrans" cxnId="{30D19807-26E9-445D-B2D2-A71020174F76}">
      <dgm:prSet/>
      <dgm:spPr/>
      <dgm:t>
        <a:bodyPr/>
        <a:lstStyle/>
        <a:p>
          <a:endParaRPr lang="en-US"/>
        </a:p>
      </dgm:t>
    </dgm:pt>
    <dgm:pt modelId="{9E3AF4FD-5F0A-444C-A1AF-027E0D09B9E6}">
      <dgm:prSet custT="1"/>
      <dgm:spPr>
        <a:solidFill>
          <a:schemeClr val="tx2">
            <a:lumMod val="60000"/>
            <a:lumOff val="40000"/>
          </a:schemeClr>
        </a:solidFill>
      </dgm:spPr>
      <dgm:t>
        <a:bodyPr/>
        <a:lstStyle/>
        <a:p>
          <a:pPr marR="0" algn="ctr" rtl="0"/>
          <a:r>
            <a:rPr lang="en-US" sz="1200" b="1" baseline="0" dirty="0" smtClean="0">
              <a:solidFill>
                <a:srgbClr val="000000"/>
              </a:solidFill>
              <a:latin typeface="Cambria" pitchFamily="18" charset="0"/>
            </a:rPr>
            <a:t>Mob: 974 7787 7785</a:t>
          </a:r>
          <a:endParaRPr lang="en-US" sz="1200" dirty="0" smtClean="0">
            <a:latin typeface="Cambria" pitchFamily="18" charset="0"/>
          </a:endParaRPr>
        </a:p>
      </dgm:t>
    </dgm:pt>
    <dgm:pt modelId="{3E141876-EEEB-4926-9B99-B5711DBDAC84}" type="parTrans" cxnId="{B5A0B115-B544-44C7-9AFC-AD4859CB02C4}">
      <dgm:prSet/>
      <dgm:spPr/>
      <dgm:t>
        <a:bodyPr/>
        <a:lstStyle/>
        <a:p>
          <a:endParaRPr lang="en-US"/>
        </a:p>
      </dgm:t>
    </dgm:pt>
    <dgm:pt modelId="{58C6D349-9F56-4A77-8990-2BC5204893B6}" type="sibTrans" cxnId="{B5A0B115-B544-44C7-9AFC-AD4859CB02C4}">
      <dgm:prSet/>
      <dgm:spPr/>
      <dgm:t>
        <a:bodyPr/>
        <a:lstStyle/>
        <a:p>
          <a:endParaRPr lang="en-US"/>
        </a:p>
      </dgm:t>
    </dgm:pt>
    <dgm:pt modelId="{0BBD5024-7AF8-4008-B01F-214F4BC05DF4}" type="pres">
      <dgm:prSet presAssocID="{55603978-1D39-49D8-B40C-150E26B4E5C8}" presName="hierChild1" presStyleCnt="0">
        <dgm:presLayoutVars>
          <dgm:orgChart val="1"/>
          <dgm:chPref val="1"/>
          <dgm:dir/>
          <dgm:animOne val="branch"/>
          <dgm:animLvl val="lvl"/>
          <dgm:resizeHandles/>
        </dgm:presLayoutVars>
      </dgm:prSet>
      <dgm:spPr/>
    </dgm:pt>
    <dgm:pt modelId="{AA6B55DB-FAE5-494B-BBC0-5788FB80E9CB}" type="pres">
      <dgm:prSet presAssocID="{D88EDAD7-83BF-45D8-9A07-3E395ED91475}" presName="hierRoot1" presStyleCnt="0">
        <dgm:presLayoutVars>
          <dgm:hierBranch val="l"/>
        </dgm:presLayoutVars>
      </dgm:prSet>
      <dgm:spPr/>
    </dgm:pt>
    <dgm:pt modelId="{9A6D3981-6EAB-424C-9846-95B5FC02F40A}" type="pres">
      <dgm:prSet presAssocID="{D88EDAD7-83BF-45D8-9A07-3E395ED91475}" presName="rootComposite1" presStyleCnt="0"/>
      <dgm:spPr/>
    </dgm:pt>
    <dgm:pt modelId="{C3073C4D-9D97-4AA5-99A5-D627A39C3BE1}" type="pres">
      <dgm:prSet presAssocID="{D88EDAD7-83BF-45D8-9A07-3E395ED91475}" presName="rootText1" presStyleLbl="node0" presStyleIdx="0" presStyleCnt="1" custScaleX="427967">
        <dgm:presLayoutVars>
          <dgm:chPref val="3"/>
        </dgm:presLayoutVars>
      </dgm:prSet>
      <dgm:spPr/>
      <dgm:t>
        <a:bodyPr/>
        <a:lstStyle/>
        <a:p>
          <a:endParaRPr lang="en-US"/>
        </a:p>
      </dgm:t>
    </dgm:pt>
    <dgm:pt modelId="{AA6C79FB-E8DC-41B5-94B6-B3447557CCE1}" type="pres">
      <dgm:prSet presAssocID="{D88EDAD7-83BF-45D8-9A07-3E395ED91475}" presName="rootConnector1" presStyleLbl="node1" presStyleIdx="0" presStyleCnt="0"/>
      <dgm:spPr/>
      <dgm:t>
        <a:bodyPr/>
        <a:lstStyle/>
        <a:p>
          <a:endParaRPr lang="en-US"/>
        </a:p>
      </dgm:t>
    </dgm:pt>
    <dgm:pt modelId="{28D06195-6561-4897-A706-38B36D07AC25}" type="pres">
      <dgm:prSet presAssocID="{D88EDAD7-83BF-45D8-9A07-3E395ED91475}" presName="hierChild2" presStyleCnt="0"/>
      <dgm:spPr/>
    </dgm:pt>
    <dgm:pt modelId="{18B20BF3-83AD-40B2-984D-D3B693959C9D}" type="pres">
      <dgm:prSet presAssocID="{19F870E1-A0AE-4D8C-B4A9-08DCF4584532}" presName="Name50" presStyleLbl="parChTrans1D2" presStyleIdx="0" presStyleCnt="3"/>
      <dgm:spPr/>
      <dgm:t>
        <a:bodyPr/>
        <a:lstStyle/>
        <a:p>
          <a:endParaRPr lang="en-US"/>
        </a:p>
      </dgm:t>
    </dgm:pt>
    <dgm:pt modelId="{CD3F0BD5-C390-4173-9D34-231E0A067B9A}" type="pres">
      <dgm:prSet presAssocID="{8B915DD1-9BFF-426D-8090-0021C9AD1BDA}" presName="hierRoot2" presStyleCnt="0">
        <dgm:presLayoutVars>
          <dgm:hierBranch/>
        </dgm:presLayoutVars>
      </dgm:prSet>
      <dgm:spPr/>
    </dgm:pt>
    <dgm:pt modelId="{1518B663-F78E-4AA8-9191-8696EA214D68}" type="pres">
      <dgm:prSet presAssocID="{8B915DD1-9BFF-426D-8090-0021C9AD1BDA}" presName="rootComposite" presStyleCnt="0"/>
      <dgm:spPr/>
    </dgm:pt>
    <dgm:pt modelId="{FF4D3C2A-662A-471F-A123-431352284088}" type="pres">
      <dgm:prSet presAssocID="{8B915DD1-9BFF-426D-8090-0021C9AD1BDA}" presName="rootText" presStyleLbl="node2" presStyleIdx="0" presStyleCnt="3" custScaleX="457104">
        <dgm:presLayoutVars>
          <dgm:chPref val="3"/>
        </dgm:presLayoutVars>
      </dgm:prSet>
      <dgm:spPr/>
      <dgm:t>
        <a:bodyPr/>
        <a:lstStyle/>
        <a:p>
          <a:endParaRPr lang="en-US"/>
        </a:p>
      </dgm:t>
    </dgm:pt>
    <dgm:pt modelId="{848EEDE5-1634-4C03-8BB1-8E7A528F4741}" type="pres">
      <dgm:prSet presAssocID="{8B915DD1-9BFF-426D-8090-0021C9AD1BDA}" presName="rootConnector" presStyleLbl="node2" presStyleIdx="0" presStyleCnt="3"/>
      <dgm:spPr/>
      <dgm:t>
        <a:bodyPr/>
        <a:lstStyle/>
        <a:p>
          <a:endParaRPr lang="en-US"/>
        </a:p>
      </dgm:t>
    </dgm:pt>
    <dgm:pt modelId="{E7A900ED-3E4C-4FB3-B576-7A96D668E408}" type="pres">
      <dgm:prSet presAssocID="{8B915DD1-9BFF-426D-8090-0021C9AD1BDA}" presName="hierChild4" presStyleCnt="0"/>
      <dgm:spPr/>
    </dgm:pt>
    <dgm:pt modelId="{85DACE07-61F9-49F3-A867-4B121D4B387D}" type="pres">
      <dgm:prSet presAssocID="{8B915DD1-9BFF-426D-8090-0021C9AD1BDA}" presName="hierChild5" presStyleCnt="0"/>
      <dgm:spPr/>
    </dgm:pt>
    <dgm:pt modelId="{7DB51B34-8920-4635-B2F4-A1D90FEC8E93}" type="pres">
      <dgm:prSet presAssocID="{DC8472DA-0309-4B33-897E-B292329F3AFB}" presName="Name50" presStyleLbl="parChTrans1D2" presStyleIdx="1" presStyleCnt="3"/>
      <dgm:spPr/>
      <dgm:t>
        <a:bodyPr/>
        <a:lstStyle/>
        <a:p>
          <a:endParaRPr lang="en-US"/>
        </a:p>
      </dgm:t>
    </dgm:pt>
    <dgm:pt modelId="{A6ED5CEA-84B5-4A58-98FE-29FF17F5E27C}" type="pres">
      <dgm:prSet presAssocID="{5D5A0CD4-816D-4E6A-8CED-72F04BDE6A7F}" presName="hierRoot2" presStyleCnt="0">
        <dgm:presLayoutVars>
          <dgm:hierBranch/>
        </dgm:presLayoutVars>
      </dgm:prSet>
      <dgm:spPr/>
    </dgm:pt>
    <dgm:pt modelId="{460AFAF0-9B9B-4D1F-B41B-2073B657435E}" type="pres">
      <dgm:prSet presAssocID="{5D5A0CD4-816D-4E6A-8CED-72F04BDE6A7F}" presName="rootComposite" presStyleCnt="0"/>
      <dgm:spPr/>
    </dgm:pt>
    <dgm:pt modelId="{1E56A618-7197-42F4-B126-877A102930F3}" type="pres">
      <dgm:prSet presAssocID="{5D5A0CD4-816D-4E6A-8CED-72F04BDE6A7F}" presName="rootText" presStyleLbl="node2" presStyleIdx="1" presStyleCnt="3" custScaleX="521417" custLinFactNeighborX="-9187">
        <dgm:presLayoutVars>
          <dgm:chPref val="3"/>
        </dgm:presLayoutVars>
      </dgm:prSet>
      <dgm:spPr/>
      <dgm:t>
        <a:bodyPr/>
        <a:lstStyle/>
        <a:p>
          <a:endParaRPr lang="en-US"/>
        </a:p>
      </dgm:t>
    </dgm:pt>
    <dgm:pt modelId="{C9A3CBE6-54F6-46CD-9579-42722A1C1DCF}" type="pres">
      <dgm:prSet presAssocID="{5D5A0CD4-816D-4E6A-8CED-72F04BDE6A7F}" presName="rootConnector" presStyleLbl="node2" presStyleIdx="1" presStyleCnt="3"/>
      <dgm:spPr/>
      <dgm:t>
        <a:bodyPr/>
        <a:lstStyle/>
        <a:p>
          <a:endParaRPr lang="en-US"/>
        </a:p>
      </dgm:t>
    </dgm:pt>
    <dgm:pt modelId="{9D4C7B13-1E03-4CF1-B01A-FE123112F0B5}" type="pres">
      <dgm:prSet presAssocID="{5D5A0CD4-816D-4E6A-8CED-72F04BDE6A7F}" presName="hierChild4" presStyleCnt="0"/>
      <dgm:spPr/>
    </dgm:pt>
    <dgm:pt modelId="{244BB24C-5610-4001-9A92-5748B643E4E1}" type="pres">
      <dgm:prSet presAssocID="{5D5A0CD4-816D-4E6A-8CED-72F04BDE6A7F}" presName="hierChild5" presStyleCnt="0"/>
      <dgm:spPr/>
    </dgm:pt>
    <dgm:pt modelId="{9F74FD08-E7F8-406B-84A9-2D4526DE06A2}" type="pres">
      <dgm:prSet presAssocID="{3E141876-EEEB-4926-9B99-B5711DBDAC84}" presName="Name50" presStyleLbl="parChTrans1D2" presStyleIdx="2" presStyleCnt="3"/>
      <dgm:spPr/>
      <dgm:t>
        <a:bodyPr/>
        <a:lstStyle/>
        <a:p>
          <a:endParaRPr lang="en-US"/>
        </a:p>
      </dgm:t>
    </dgm:pt>
    <dgm:pt modelId="{1B468BD9-EB97-4E66-8AC8-5D1EA3B1D128}" type="pres">
      <dgm:prSet presAssocID="{9E3AF4FD-5F0A-444C-A1AF-027E0D09B9E6}" presName="hierRoot2" presStyleCnt="0">
        <dgm:presLayoutVars>
          <dgm:hierBranch/>
        </dgm:presLayoutVars>
      </dgm:prSet>
      <dgm:spPr/>
    </dgm:pt>
    <dgm:pt modelId="{9BA9EA59-A38A-4EF8-909F-7BFF2F715CCF}" type="pres">
      <dgm:prSet presAssocID="{9E3AF4FD-5F0A-444C-A1AF-027E0D09B9E6}" presName="rootComposite" presStyleCnt="0"/>
      <dgm:spPr/>
    </dgm:pt>
    <dgm:pt modelId="{056DE3C8-AF42-4EC6-9224-C76075264CC7}" type="pres">
      <dgm:prSet presAssocID="{9E3AF4FD-5F0A-444C-A1AF-027E0D09B9E6}" presName="rootText" presStyleLbl="node2" presStyleIdx="2" presStyleCnt="3" custScaleX="600317" custScaleY="119836">
        <dgm:presLayoutVars>
          <dgm:chPref val="3"/>
        </dgm:presLayoutVars>
      </dgm:prSet>
      <dgm:spPr/>
      <dgm:t>
        <a:bodyPr/>
        <a:lstStyle/>
        <a:p>
          <a:endParaRPr lang="en-US"/>
        </a:p>
      </dgm:t>
    </dgm:pt>
    <dgm:pt modelId="{5F9ACFA6-B9F8-4247-A404-16BB940D5872}" type="pres">
      <dgm:prSet presAssocID="{9E3AF4FD-5F0A-444C-A1AF-027E0D09B9E6}" presName="rootConnector" presStyleLbl="node2" presStyleIdx="2" presStyleCnt="3"/>
      <dgm:spPr/>
      <dgm:t>
        <a:bodyPr/>
        <a:lstStyle/>
        <a:p>
          <a:endParaRPr lang="en-US"/>
        </a:p>
      </dgm:t>
    </dgm:pt>
    <dgm:pt modelId="{A42BC04A-9B28-4A8B-B865-F2970E750B9D}" type="pres">
      <dgm:prSet presAssocID="{9E3AF4FD-5F0A-444C-A1AF-027E0D09B9E6}" presName="hierChild4" presStyleCnt="0"/>
      <dgm:spPr/>
    </dgm:pt>
    <dgm:pt modelId="{22D19BA5-84C1-45A8-9876-8EC3FE3D4D82}" type="pres">
      <dgm:prSet presAssocID="{9E3AF4FD-5F0A-444C-A1AF-027E0D09B9E6}" presName="hierChild5" presStyleCnt="0"/>
      <dgm:spPr/>
    </dgm:pt>
    <dgm:pt modelId="{F0B20223-EAC4-4864-9D5C-08982AC0CEF8}" type="pres">
      <dgm:prSet presAssocID="{D88EDAD7-83BF-45D8-9A07-3E395ED91475}" presName="hierChild3" presStyleCnt="0"/>
      <dgm:spPr/>
    </dgm:pt>
  </dgm:ptLst>
  <dgm:cxnLst>
    <dgm:cxn modelId="{F929EB17-3055-4ED0-B600-18E95E33CDFD}" srcId="{55603978-1D39-49D8-B40C-150E26B4E5C8}" destId="{D88EDAD7-83BF-45D8-9A07-3E395ED91475}" srcOrd="0" destOrd="0" parTransId="{466157B5-7E1D-4DB9-933D-F1B6F9677FA6}" sibTransId="{3296B097-030A-48AA-896F-85014563CBD6}"/>
    <dgm:cxn modelId="{737E3A71-7DF0-4A66-8054-0E995F22F602}" type="presOf" srcId="{19F870E1-A0AE-4D8C-B4A9-08DCF4584532}" destId="{18B20BF3-83AD-40B2-984D-D3B693959C9D}" srcOrd="0" destOrd="0" presId="urn:microsoft.com/office/officeart/2005/8/layout/orgChart1"/>
    <dgm:cxn modelId="{112CFD86-FE26-45C9-B892-D8B1602545AD}" type="presOf" srcId="{55603978-1D39-49D8-B40C-150E26B4E5C8}" destId="{0BBD5024-7AF8-4008-B01F-214F4BC05DF4}" srcOrd="0" destOrd="0" presId="urn:microsoft.com/office/officeart/2005/8/layout/orgChart1"/>
    <dgm:cxn modelId="{2D187986-EC38-4ABA-AF0E-4FBA04CCF55A}" srcId="{D88EDAD7-83BF-45D8-9A07-3E395ED91475}" destId="{8B915DD1-9BFF-426D-8090-0021C9AD1BDA}" srcOrd="0" destOrd="0" parTransId="{19F870E1-A0AE-4D8C-B4A9-08DCF4584532}" sibTransId="{D8D7AADE-1E6E-453E-BBC3-8EB65EDEDA39}"/>
    <dgm:cxn modelId="{B5A0B115-B544-44C7-9AFC-AD4859CB02C4}" srcId="{D88EDAD7-83BF-45D8-9A07-3E395ED91475}" destId="{9E3AF4FD-5F0A-444C-A1AF-027E0D09B9E6}" srcOrd="2" destOrd="0" parTransId="{3E141876-EEEB-4926-9B99-B5711DBDAC84}" sibTransId="{58C6D349-9F56-4A77-8990-2BC5204893B6}"/>
    <dgm:cxn modelId="{B00150D1-7F8A-4EA1-BF7E-9C7F54401C43}" type="presOf" srcId="{8B915DD1-9BFF-426D-8090-0021C9AD1BDA}" destId="{848EEDE5-1634-4C03-8BB1-8E7A528F4741}" srcOrd="1" destOrd="0" presId="urn:microsoft.com/office/officeart/2005/8/layout/orgChart1"/>
    <dgm:cxn modelId="{50349B7A-06CB-47A3-B726-0AA2794A4410}" type="presOf" srcId="{D88EDAD7-83BF-45D8-9A07-3E395ED91475}" destId="{AA6C79FB-E8DC-41B5-94B6-B3447557CCE1}" srcOrd="1" destOrd="0" presId="urn:microsoft.com/office/officeart/2005/8/layout/orgChart1"/>
    <dgm:cxn modelId="{30D19807-26E9-445D-B2D2-A71020174F76}" srcId="{D88EDAD7-83BF-45D8-9A07-3E395ED91475}" destId="{5D5A0CD4-816D-4E6A-8CED-72F04BDE6A7F}" srcOrd="1" destOrd="0" parTransId="{DC8472DA-0309-4B33-897E-B292329F3AFB}" sibTransId="{8F5CBBFD-6471-48C6-9042-32370AC714A3}"/>
    <dgm:cxn modelId="{BA66A15F-826A-4F42-9599-D9D413FF548C}" type="presOf" srcId="{D88EDAD7-83BF-45D8-9A07-3E395ED91475}" destId="{C3073C4D-9D97-4AA5-99A5-D627A39C3BE1}" srcOrd="0" destOrd="0" presId="urn:microsoft.com/office/officeart/2005/8/layout/orgChart1"/>
    <dgm:cxn modelId="{41BCF64D-7720-4125-9286-64C4C1FCBEB1}" type="presOf" srcId="{5D5A0CD4-816D-4E6A-8CED-72F04BDE6A7F}" destId="{C9A3CBE6-54F6-46CD-9579-42722A1C1DCF}" srcOrd="1" destOrd="0" presId="urn:microsoft.com/office/officeart/2005/8/layout/orgChart1"/>
    <dgm:cxn modelId="{DBA77B76-01C3-4330-9BEB-C676727414CE}" type="presOf" srcId="{9E3AF4FD-5F0A-444C-A1AF-027E0D09B9E6}" destId="{056DE3C8-AF42-4EC6-9224-C76075264CC7}" srcOrd="0" destOrd="0" presId="urn:microsoft.com/office/officeart/2005/8/layout/orgChart1"/>
    <dgm:cxn modelId="{C77201E4-97E3-4682-A7A9-56E8CD3C3B2A}" type="presOf" srcId="{DC8472DA-0309-4B33-897E-B292329F3AFB}" destId="{7DB51B34-8920-4635-B2F4-A1D90FEC8E93}" srcOrd="0" destOrd="0" presId="urn:microsoft.com/office/officeart/2005/8/layout/orgChart1"/>
    <dgm:cxn modelId="{C8D1F604-7B85-42EE-AAFF-05F18BBB5D2B}" type="presOf" srcId="{8B915DD1-9BFF-426D-8090-0021C9AD1BDA}" destId="{FF4D3C2A-662A-471F-A123-431352284088}" srcOrd="0" destOrd="0" presId="urn:microsoft.com/office/officeart/2005/8/layout/orgChart1"/>
    <dgm:cxn modelId="{3948D2C6-B920-44CA-8256-4E269F0E68E0}" type="presOf" srcId="{9E3AF4FD-5F0A-444C-A1AF-027E0D09B9E6}" destId="{5F9ACFA6-B9F8-4247-A404-16BB940D5872}" srcOrd="1" destOrd="0" presId="urn:microsoft.com/office/officeart/2005/8/layout/orgChart1"/>
    <dgm:cxn modelId="{E7ED1753-BC48-411B-B478-05BF3DB09907}" type="presOf" srcId="{5D5A0CD4-816D-4E6A-8CED-72F04BDE6A7F}" destId="{1E56A618-7197-42F4-B126-877A102930F3}" srcOrd="0" destOrd="0" presId="urn:microsoft.com/office/officeart/2005/8/layout/orgChart1"/>
    <dgm:cxn modelId="{9B050ACE-E677-47FE-B54E-C54A40AD0FFE}" type="presOf" srcId="{3E141876-EEEB-4926-9B99-B5711DBDAC84}" destId="{9F74FD08-E7F8-406B-84A9-2D4526DE06A2}" srcOrd="0" destOrd="0" presId="urn:microsoft.com/office/officeart/2005/8/layout/orgChart1"/>
    <dgm:cxn modelId="{A9D9CB10-3C2E-42B2-89B1-8DF347BA4265}" type="presParOf" srcId="{0BBD5024-7AF8-4008-B01F-214F4BC05DF4}" destId="{AA6B55DB-FAE5-494B-BBC0-5788FB80E9CB}" srcOrd="0" destOrd="0" presId="urn:microsoft.com/office/officeart/2005/8/layout/orgChart1"/>
    <dgm:cxn modelId="{35E6871F-8EED-412F-A464-8985A9A8C496}" type="presParOf" srcId="{AA6B55DB-FAE5-494B-BBC0-5788FB80E9CB}" destId="{9A6D3981-6EAB-424C-9846-95B5FC02F40A}" srcOrd="0" destOrd="0" presId="urn:microsoft.com/office/officeart/2005/8/layout/orgChart1"/>
    <dgm:cxn modelId="{17C05F92-AA74-4BDA-BFDA-D5449C5EC0F3}" type="presParOf" srcId="{9A6D3981-6EAB-424C-9846-95B5FC02F40A}" destId="{C3073C4D-9D97-4AA5-99A5-D627A39C3BE1}" srcOrd="0" destOrd="0" presId="urn:microsoft.com/office/officeart/2005/8/layout/orgChart1"/>
    <dgm:cxn modelId="{D2359A02-1A72-4419-9C27-7FCC2EE476C0}" type="presParOf" srcId="{9A6D3981-6EAB-424C-9846-95B5FC02F40A}" destId="{AA6C79FB-E8DC-41B5-94B6-B3447557CCE1}" srcOrd="1" destOrd="0" presId="urn:microsoft.com/office/officeart/2005/8/layout/orgChart1"/>
    <dgm:cxn modelId="{C000BE8C-52B1-45CC-962E-86C6F14DCD1D}" type="presParOf" srcId="{AA6B55DB-FAE5-494B-BBC0-5788FB80E9CB}" destId="{28D06195-6561-4897-A706-38B36D07AC25}" srcOrd="1" destOrd="0" presId="urn:microsoft.com/office/officeart/2005/8/layout/orgChart1"/>
    <dgm:cxn modelId="{AAB4FCE0-AF9C-44FE-8BD3-62A7740753B9}" type="presParOf" srcId="{28D06195-6561-4897-A706-38B36D07AC25}" destId="{18B20BF3-83AD-40B2-984D-D3B693959C9D}" srcOrd="0" destOrd="0" presId="urn:microsoft.com/office/officeart/2005/8/layout/orgChart1"/>
    <dgm:cxn modelId="{9D40151F-D178-4BE5-850A-C5EAD5C8F14C}" type="presParOf" srcId="{28D06195-6561-4897-A706-38B36D07AC25}" destId="{CD3F0BD5-C390-4173-9D34-231E0A067B9A}" srcOrd="1" destOrd="0" presId="urn:microsoft.com/office/officeart/2005/8/layout/orgChart1"/>
    <dgm:cxn modelId="{3EFEF67B-C63E-49B9-874D-73AB189F9E19}" type="presParOf" srcId="{CD3F0BD5-C390-4173-9D34-231E0A067B9A}" destId="{1518B663-F78E-4AA8-9191-8696EA214D68}" srcOrd="0" destOrd="0" presId="urn:microsoft.com/office/officeart/2005/8/layout/orgChart1"/>
    <dgm:cxn modelId="{217D7148-907D-4520-BF45-70CC0F417DC1}" type="presParOf" srcId="{1518B663-F78E-4AA8-9191-8696EA214D68}" destId="{FF4D3C2A-662A-471F-A123-431352284088}" srcOrd="0" destOrd="0" presId="urn:microsoft.com/office/officeart/2005/8/layout/orgChart1"/>
    <dgm:cxn modelId="{48CF6232-B3E2-4477-982A-AC26D4D71095}" type="presParOf" srcId="{1518B663-F78E-4AA8-9191-8696EA214D68}" destId="{848EEDE5-1634-4C03-8BB1-8E7A528F4741}" srcOrd="1" destOrd="0" presId="urn:microsoft.com/office/officeart/2005/8/layout/orgChart1"/>
    <dgm:cxn modelId="{CF9697F6-3702-48C2-B5DC-7AF095CE4CBB}" type="presParOf" srcId="{CD3F0BD5-C390-4173-9D34-231E0A067B9A}" destId="{E7A900ED-3E4C-4FB3-B576-7A96D668E408}" srcOrd="1" destOrd="0" presId="urn:microsoft.com/office/officeart/2005/8/layout/orgChart1"/>
    <dgm:cxn modelId="{007BE9ED-EAAD-427D-A76A-CFC42975C505}" type="presParOf" srcId="{CD3F0BD5-C390-4173-9D34-231E0A067B9A}" destId="{85DACE07-61F9-49F3-A867-4B121D4B387D}" srcOrd="2" destOrd="0" presId="urn:microsoft.com/office/officeart/2005/8/layout/orgChart1"/>
    <dgm:cxn modelId="{8EEC6D1F-BFB6-41A6-9B04-28533129D249}" type="presParOf" srcId="{28D06195-6561-4897-A706-38B36D07AC25}" destId="{7DB51B34-8920-4635-B2F4-A1D90FEC8E93}" srcOrd="2" destOrd="0" presId="urn:microsoft.com/office/officeart/2005/8/layout/orgChart1"/>
    <dgm:cxn modelId="{3E48D31B-30D1-4B82-A8A4-66924578AC42}" type="presParOf" srcId="{28D06195-6561-4897-A706-38B36D07AC25}" destId="{A6ED5CEA-84B5-4A58-98FE-29FF17F5E27C}" srcOrd="3" destOrd="0" presId="urn:microsoft.com/office/officeart/2005/8/layout/orgChart1"/>
    <dgm:cxn modelId="{1A29E4B2-044F-4FE4-AFE5-B4B2895B5BC5}" type="presParOf" srcId="{A6ED5CEA-84B5-4A58-98FE-29FF17F5E27C}" destId="{460AFAF0-9B9B-4D1F-B41B-2073B657435E}" srcOrd="0" destOrd="0" presId="urn:microsoft.com/office/officeart/2005/8/layout/orgChart1"/>
    <dgm:cxn modelId="{87E3EFC8-4C34-4B60-8D8D-C1738B3709E2}" type="presParOf" srcId="{460AFAF0-9B9B-4D1F-B41B-2073B657435E}" destId="{1E56A618-7197-42F4-B126-877A102930F3}" srcOrd="0" destOrd="0" presId="urn:microsoft.com/office/officeart/2005/8/layout/orgChart1"/>
    <dgm:cxn modelId="{B1F8613E-3BEE-46D4-A2DC-D52C0CEB6D1D}" type="presParOf" srcId="{460AFAF0-9B9B-4D1F-B41B-2073B657435E}" destId="{C9A3CBE6-54F6-46CD-9579-42722A1C1DCF}" srcOrd="1" destOrd="0" presId="urn:microsoft.com/office/officeart/2005/8/layout/orgChart1"/>
    <dgm:cxn modelId="{E803FBE1-0E2E-4881-9B9B-621680809DAD}" type="presParOf" srcId="{A6ED5CEA-84B5-4A58-98FE-29FF17F5E27C}" destId="{9D4C7B13-1E03-4CF1-B01A-FE123112F0B5}" srcOrd="1" destOrd="0" presId="urn:microsoft.com/office/officeart/2005/8/layout/orgChart1"/>
    <dgm:cxn modelId="{F808BBD0-82AC-48FD-A861-947735A356DC}" type="presParOf" srcId="{A6ED5CEA-84B5-4A58-98FE-29FF17F5E27C}" destId="{244BB24C-5610-4001-9A92-5748B643E4E1}" srcOrd="2" destOrd="0" presId="urn:microsoft.com/office/officeart/2005/8/layout/orgChart1"/>
    <dgm:cxn modelId="{4B4C5FAA-D88B-4F41-9E84-91DBCECF9F28}" type="presParOf" srcId="{28D06195-6561-4897-A706-38B36D07AC25}" destId="{9F74FD08-E7F8-406B-84A9-2D4526DE06A2}" srcOrd="4" destOrd="0" presId="urn:microsoft.com/office/officeart/2005/8/layout/orgChart1"/>
    <dgm:cxn modelId="{1A60AC5E-B43F-4391-9F6A-4FAFC2620B54}" type="presParOf" srcId="{28D06195-6561-4897-A706-38B36D07AC25}" destId="{1B468BD9-EB97-4E66-8AC8-5D1EA3B1D128}" srcOrd="5" destOrd="0" presId="urn:microsoft.com/office/officeart/2005/8/layout/orgChart1"/>
    <dgm:cxn modelId="{4C9508DD-EC39-4318-8419-DF05E9808447}" type="presParOf" srcId="{1B468BD9-EB97-4E66-8AC8-5D1EA3B1D128}" destId="{9BA9EA59-A38A-4EF8-909F-7BFF2F715CCF}" srcOrd="0" destOrd="0" presId="urn:microsoft.com/office/officeart/2005/8/layout/orgChart1"/>
    <dgm:cxn modelId="{5E1A2E8B-74BB-4DE0-AA35-E3356C39C43B}" type="presParOf" srcId="{9BA9EA59-A38A-4EF8-909F-7BFF2F715CCF}" destId="{056DE3C8-AF42-4EC6-9224-C76075264CC7}" srcOrd="0" destOrd="0" presId="urn:microsoft.com/office/officeart/2005/8/layout/orgChart1"/>
    <dgm:cxn modelId="{4C290C32-9C2D-4077-8C3F-52407BD8F77B}" type="presParOf" srcId="{9BA9EA59-A38A-4EF8-909F-7BFF2F715CCF}" destId="{5F9ACFA6-B9F8-4247-A404-16BB940D5872}" srcOrd="1" destOrd="0" presId="urn:microsoft.com/office/officeart/2005/8/layout/orgChart1"/>
    <dgm:cxn modelId="{85C94547-58E0-4DE3-A6CD-EF7B12AF5365}" type="presParOf" srcId="{1B468BD9-EB97-4E66-8AC8-5D1EA3B1D128}" destId="{A42BC04A-9B28-4A8B-B865-F2970E750B9D}" srcOrd="1" destOrd="0" presId="urn:microsoft.com/office/officeart/2005/8/layout/orgChart1"/>
    <dgm:cxn modelId="{DC716B62-66F3-40BD-BBC4-CCC0DB5DBD4A}" type="presParOf" srcId="{1B468BD9-EB97-4E66-8AC8-5D1EA3B1D128}" destId="{22D19BA5-84C1-45A8-9876-8EC3FE3D4D82}" srcOrd="2" destOrd="0" presId="urn:microsoft.com/office/officeart/2005/8/layout/orgChart1"/>
    <dgm:cxn modelId="{7EA8CEFC-4CFB-430A-9BB9-401B84C5087A}" type="presParOf" srcId="{AA6B55DB-FAE5-494B-BBC0-5788FB80E9CB}" destId="{F0B20223-EAC4-4864-9D5C-08982AC0CEF8}"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603978-1D39-49D8-B40C-150E26B4E5C8}" type="doc">
      <dgm:prSet loTypeId="urn:microsoft.com/office/officeart/2005/8/layout/orgChart1" loCatId="hierarchy" qsTypeId="urn:microsoft.com/office/officeart/2005/8/quickstyle/simple1" qsCatId="simple" csTypeId="urn:microsoft.com/office/officeart/2005/8/colors/accent1_2" csCatId="accent1" phldr="1"/>
      <dgm:spPr/>
    </dgm:pt>
    <dgm:pt modelId="{D88EDAD7-83BF-45D8-9A07-3E395ED91475}">
      <dgm:prSet custT="1"/>
      <dgm:spPr>
        <a:solidFill>
          <a:schemeClr val="tx2">
            <a:lumMod val="60000"/>
            <a:lumOff val="40000"/>
          </a:schemeClr>
        </a:solidFill>
      </dgm:spPr>
      <dgm:t>
        <a:bodyPr/>
        <a:lstStyle/>
        <a:p>
          <a:pPr marR="0" algn="ctr" rtl="0"/>
          <a:r>
            <a:rPr lang="en-US" sz="1200" b="1" baseline="0" dirty="0" smtClean="0">
              <a:solidFill>
                <a:srgbClr val="000000"/>
              </a:solidFill>
              <a:latin typeface="Cambria" pitchFamily="18" charset="0"/>
            </a:rPr>
            <a:t>CLEANING SUPERVISOR</a:t>
          </a:r>
          <a:endParaRPr lang="en-US" sz="1200" dirty="0" smtClean="0">
            <a:latin typeface="Cambria" pitchFamily="18" charset="0"/>
          </a:endParaRPr>
        </a:p>
      </dgm:t>
    </dgm:pt>
    <dgm:pt modelId="{466157B5-7E1D-4DB9-933D-F1B6F9677FA6}" type="parTrans" cxnId="{F929EB17-3055-4ED0-B600-18E95E33CDFD}">
      <dgm:prSet/>
      <dgm:spPr/>
      <dgm:t>
        <a:bodyPr/>
        <a:lstStyle/>
        <a:p>
          <a:endParaRPr lang="en-US"/>
        </a:p>
      </dgm:t>
    </dgm:pt>
    <dgm:pt modelId="{3296B097-030A-48AA-896F-85014563CBD6}" type="sibTrans" cxnId="{F929EB17-3055-4ED0-B600-18E95E33CDFD}">
      <dgm:prSet/>
      <dgm:spPr/>
      <dgm:t>
        <a:bodyPr/>
        <a:lstStyle/>
        <a:p>
          <a:endParaRPr lang="en-US"/>
        </a:p>
      </dgm:t>
    </dgm:pt>
    <dgm:pt modelId="{8B915DD1-9BFF-426D-8090-0021C9AD1BDA}">
      <dgm:prSet custT="1"/>
      <dgm:spPr>
        <a:solidFill>
          <a:schemeClr val="tx2">
            <a:lumMod val="60000"/>
            <a:lumOff val="40000"/>
          </a:schemeClr>
        </a:solidFill>
      </dgm:spPr>
      <dgm:t>
        <a:bodyPr/>
        <a:lstStyle/>
        <a:p>
          <a:pPr marR="0" algn="ctr" rtl="0"/>
          <a:r>
            <a:rPr lang="en-US" sz="1200" b="1" baseline="0" dirty="0" smtClean="0">
              <a:solidFill>
                <a:srgbClr val="000000"/>
              </a:solidFill>
              <a:latin typeface="Cambria" pitchFamily="18" charset="0"/>
            </a:rPr>
            <a:t>Jennifer </a:t>
          </a:r>
          <a:r>
            <a:rPr lang="en-US" sz="1200" b="1" baseline="0" dirty="0" err="1" smtClean="0">
              <a:solidFill>
                <a:srgbClr val="000000"/>
              </a:solidFill>
              <a:latin typeface="Cambria" pitchFamily="18" charset="0"/>
            </a:rPr>
            <a:t>Abella</a:t>
          </a:r>
          <a:endParaRPr lang="en-US" sz="1200" dirty="0" smtClean="0">
            <a:latin typeface="Cambria" pitchFamily="18" charset="0"/>
          </a:endParaRPr>
        </a:p>
      </dgm:t>
    </dgm:pt>
    <dgm:pt modelId="{19F870E1-A0AE-4D8C-B4A9-08DCF4584532}" type="parTrans" cxnId="{2D187986-EC38-4ABA-AF0E-4FBA04CCF55A}">
      <dgm:prSet/>
      <dgm:spPr/>
      <dgm:t>
        <a:bodyPr/>
        <a:lstStyle/>
        <a:p>
          <a:endParaRPr lang="en-US"/>
        </a:p>
      </dgm:t>
    </dgm:pt>
    <dgm:pt modelId="{D8D7AADE-1E6E-453E-BBC3-8EB65EDEDA39}" type="sibTrans" cxnId="{2D187986-EC38-4ABA-AF0E-4FBA04CCF55A}">
      <dgm:prSet/>
      <dgm:spPr/>
      <dgm:t>
        <a:bodyPr/>
        <a:lstStyle/>
        <a:p>
          <a:endParaRPr lang="en-US"/>
        </a:p>
      </dgm:t>
    </dgm:pt>
    <dgm:pt modelId="{5D5A0CD4-816D-4E6A-8CED-72F04BDE6A7F}">
      <dgm:prSet custT="1"/>
      <dgm:spPr>
        <a:solidFill>
          <a:schemeClr val="tx2">
            <a:lumMod val="60000"/>
            <a:lumOff val="40000"/>
          </a:schemeClr>
        </a:solidFill>
      </dgm:spPr>
      <dgm:t>
        <a:bodyPr/>
        <a:lstStyle/>
        <a:p>
          <a:pPr marR="0" algn="ctr" rtl="0"/>
          <a:r>
            <a:rPr lang="en-US" sz="1200" b="1" u="sng" baseline="0" dirty="0" smtClean="0">
              <a:solidFill>
                <a:srgbClr val="000000"/>
              </a:solidFill>
              <a:latin typeface="Cambria" pitchFamily="18" charset="0"/>
            </a:rPr>
            <a:t>firstclass@remal-intl.com</a:t>
          </a:r>
        </a:p>
      </dgm:t>
    </dgm:pt>
    <dgm:pt modelId="{DC8472DA-0309-4B33-897E-B292329F3AFB}" type="parTrans" cxnId="{30D19807-26E9-445D-B2D2-A71020174F76}">
      <dgm:prSet/>
      <dgm:spPr/>
      <dgm:t>
        <a:bodyPr/>
        <a:lstStyle/>
        <a:p>
          <a:endParaRPr lang="en-US"/>
        </a:p>
      </dgm:t>
    </dgm:pt>
    <dgm:pt modelId="{8F5CBBFD-6471-48C6-9042-32370AC714A3}" type="sibTrans" cxnId="{30D19807-26E9-445D-B2D2-A71020174F76}">
      <dgm:prSet/>
      <dgm:spPr/>
      <dgm:t>
        <a:bodyPr/>
        <a:lstStyle/>
        <a:p>
          <a:endParaRPr lang="en-US"/>
        </a:p>
      </dgm:t>
    </dgm:pt>
    <dgm:pt modelId="{9E3AF4FD-5F0A-444C-A1AF-027E0D09B9E6}">
      <dgm:prSet custT="1"/>
      <dgm:spPr>
        <a:solidFill>
          <a:schemeClr val="tx2">
            <a:lumMod val="60000"/>
            <a:lumOff val="40000"/>
          </a:schemeClr>
        </a:solidFill>
      </dgm:spPr>
      <dgm:t>
        <a:bodyPr/>
        <a:lstStyle/>
        <a:p>
          <a:pPr marR="0" algn="ctr" rtl="0"/>
          <a:r>
            <a:rPr lang="en-US" sz="1200" b="1" baseline="0" dirty="0" smtClean="0">
              <a:solidFill>
                <a:srgbClr val="000000"/>
              </a:solidFill>
              <a:latin typeface="Cambria" pitchFamily="18" charset="0"/>
            </a:rPr>
            <a:t>Mob: 974 7787 7783</a:t>
          </a:r>
          <a:endParaRPr lang="en-US" sz="1200" dirty="0" smtClean="0">
            <a:latin typeface="Cambria" pitchFamily="18" charset="0"/>
          </a:endParaRPr>
        </a:p>
      </dgm:t>
    </dgm:pt>
    <dgm:pt modelId="{3E141876-EEEB-4926-9B99-B5711DBDAC84}" type="parTrans" cxnId="{B5A0B115-B544-44C7-9AFC-AD4859CB02C4}">
      <dgm:prSet/>
      <dgm:spPr/>
      <dgm:t>
        <a:bodyPr/>
        <a:lstStyle/>
        <a:p>
          <a:endParaRPr lang="en-US"/>
        </a:p>
      </dgm:t>
    </dgm:pt>
    <dgm:pt modelId="{58C6D349-9F56-4A77-8990-2BC5204893B6}" type="sibTrans" cxnId="{B5A0B115-B544-44C7-9AFC-AD4859CB02C4}">
      <dgm:prSet/>
      <dgm:spPr/>
      <dgm:t>
        <a:bodyPr/>
        <a:lstStyle/>
        <a:p>
          <a:endParaRPr lang="en-US"/>
        </a:p>
      </dgm:t>
    </dgm:pt>
    <dgm:pt modelId="{0BBD5024-7AF8-4008-B01F-214F4BC05DF4}" type="pres">
      <dgm:prSet presAssocID="{55603978-1D39-49D8-B40C-150E26B4E5C8}" presName="hierChild1" presStyleCnt="0">
        <dgm:presLayoutVars>
          <dgm:orgChart val="1"/>
          <dgm:chPref val="1"/>
          <dgm:dir/>
          <dgm:animOne val="branch"/>
          <dgm:animLvl val="lvl"/>
          <dgm:resizeHandles/>
        </dgm:presLayoutVars>
      </dgm:prSet>
      <dgm:spPr/>
    </dgm:pt>
    <dgm:pt modelId="{AA6B55DB-FAE5-494B-BBC0-5788FB80E9CB}" type="pres">
      <dgm:prSet presAssocID="{D88EDAD7-83BF-45D8-9A07-3E395ED91475}" presName="hierRoot1" presStyleCnt="0">
        <dgm:presLayoutVars>
          <dgm:hierBranch val="l"/>
        </dgm:presLayoutVars>
      </dgm:prSet>
      <dgm:spPr/>
    </dgm:pt>
    <dgm:pt modelId="{9A6D3981-6EAB-424C-9846-95B5FC02F40A}" type="pres">
      <dgm:prSet presAssocID="{D88EDAD7-83BF-45D8-9A07-3E395ED91475}" presName="rootComposite1" presStyleCnt="0"/>
      <dgm:spPr/>
    </dgm:pt>
    <dgm:pt modelId="{C3073C4D-9D97-4AA5-99A5-D627A39C3BE1}" type="pres">
      <dgm:prSet presAssocID="{D88EDAD7-83BF-45D8-9A07-3E395ED91475}" presName="rootText1" presStyleLbl="node0" presStyleIdx="0" presStyleCnt="1" custScaleX="427967">
        <dgm:presLayoutVars>
          <dgm:chPref val="3"/>
        </dgm:presLayoutVars>
      </dgm:prSet>
      <dgm:spPr/>
      <dgm:t>
        <a:bodyPr/>
        <a:lstStyle/>
        <a:p>
          <a:endParaRPr lang="en-US"/>
        </a:p>
      </dgm:t>
    </dgm:pt>
    <dgm:pt modelId="{AA6C79FB-E8DC-41B5-94B6-B3447557CCE1}" type="pres">
      <dgm:prSet presAssocID="{D88EDAD7-83BF-45D8-9A07-3E395ED91475}" presName="rootConnector1" presStyleLbl="node1" presStyleIdx="0" presStyleCnt="0"/>
      <dgm:spPr/>
      <dgm:t>
        <a:bodyPr/>
        <a:lstStyle/>
        <a:p>
          <a:endParaRPr lang="en-US"/>
        </a:p>
      </dgm:t>
    </dgm:pt>
    <dgm:pt modelId="{28D06195-6561-4897-A706-38B36D07AC25}" type="pres">
      <dgm:prSet presAssocID="{D88EDAD7-83BF-45D8-9A07-3E395ED91475}" presName="hierChild2" presStyleCnt="0"/>
      <dgm:spPr/>
    </dgm:pt>
    <dgm:pt modelId="{18B20BF3-83AD-40B2-984D-D3B693959C9D}" type="pres">
      <dgm:prSet presAssocID="{19F870E1-A0AE-4D8C-B4A9-08DCF4584532}" presName="Name50" presStyleLbl="parChTrans1D2" presStyleIdx="0" presStyleCnt="3"/>
      <dgm:spPr/>
      <dgm:t>
        <a:bodyPr/>
        <a:lstStyle/>
        <a:p>
          <a:endParaRPr lang="en-US"/>
        </a:p>
      </dgm:t>
    </dgm:pt>
    <dgm:pt modelId="{CD3F0BD5-C390-4173-9D34-231E0A067B9A}" type="pres">
      <dgm:prSet presAssocID="{8B915DD1-9BFF-426D-8090-0021C9AD1BDA}" presName="hierRoot2" presStyleCnt="0">
        <dgm:presLayoutVars>
          <dgm:hierBranch/>
        </dgm:presLayoutVars>
      </dgm:prSet>
      <dgm:spPr/>
    </dgm:pt>
    <dgm:pt modelId="{1518B663-F78E-4AA8-9191-8696EA214D68}" type="pres">
      <dgm:prSet presAssocID="{8B915DD1-9BFF-426D-8090-0021C9AD1BDA}" presName="rootComposite" presStyleCnt="0"/>
      <dgm:spPr/>
    </dgm:pt>
    <dgm:pt modelId="{FF4D3C2A-662A-471F-A123-431352284088}" type="pres">
      <dgm:prSet presAssocID="{8B915DD1-9BFF-426D-8090-0021C9AD1BDA}" presName="rootText" presStyleLbl="node2" presStyleIdx="0" presStyleCnt="3" custScaleX="457104">
        <dgm:presLayoutVars>
          <dgm:chPref val="3"/>
        </dgm:presLayoutVars>
      </dgm:prSet>
      <dgm:spPr/>
      <dgm:t>
        <a:bodyPr/>
        <a:lstStyle/>
        <a:p>
          <a:endParaRPr lang="en-US"/>
        </a:p>
      </dgm:t>
    </dgm:pt>
    <dgm:pt modelId="{848EEDE5-1634-4C03-8BB1-8E7A528F4741}" type="pres">
      <dgm:prSet presAssocID="{8B915DD1-9BFF-426D-8090-0021C9AD1BDA}" presName="rootConnector" presStyleLbl="node2" presStyleIdx="0" presStyleCnt="3"/>
      <dgm:spPr/>
      <dgm:t>
        <a:bodyPr/>
        <a:lstStyle/>
        <a:p>
          <a:endParaRPr lang="en-US"/>
        </a:p>
      </dgm:t>
    </dgm:pt>
    <dgm:pt modelId="{E7A900ED-3E4C-4FB3-B576-7A96D668E408}" type="pres">
      <dgm:prSet presAssocID="{8B915DD1-9BFF-426D-8090-0021C9AD1BDA}" presName="hierChild4" presStyleCnt="0"/>
      <dgm:spPr/>
    </dgm:pt>
    <dgm:pt modelId="{85DACE07-61F9-49F3-A867-4B121D4B387D}" type="pres">
      <dgm:prSet presAssocID="{8B915DD1-9BFF-426D-8090-0021C9AD1BDA}" presName="hierChild5" presStyleCnt="0"/>
      <dgm:spPr/>
    </dgm:pt>
    <dgm:pt modelId="{7DB51B34-8920-4635-B2F4-A1D90FEC8E93}" type="pres">
      <dgm:prSet presAssocID="{DC8472DA-0309-4B33-897E-B292329F3AFB}" presName="Name50" presStyleLbl="parChTrans1D2" presStyleIdx="1" presStyleCnt="3"/>
      <dgm:spPr/>
      <dgm:t>
        <a:bodyPr/>
        <a:lstStyle/>
        <a:p>
          <a:endParaRPr lang="en-US"/>
        </a:p>
      </dgm:t>
    </dgm:pt>
    <dgm:pt modelId="{A6ED5CEA-84B5-4A58-98FE-29FF17F5E27C}" type="pres">
      <dgm:prSet presAssocID="{5D5A0CD4-816D-4E6A-8CED-72F04BDE6A7F}" presName="hierRoot2" presStyleCnt="0">
        <dgm:presLayoutVars>
          <dgm:hierBranch/>
        </dgm:presLayoutVars>
      </dgm:prSet>
      <dgm:spPr/>
    </dgm:pt>
    <dgm:pt modelId="{460AFAF0-9B9B-4D1F-B41B-2073B657435E}" type="pres">
      <dgm:prSet presAssocID="{5D5A0CD4-816D-4E6A-8CED-72F04BDE6A7F}" presName="rootComposite" presStyleCnt="0"/>
      <dgm:spPr/>
    </dgm:pt>
    <dgm:pt modelId="{1E56A618-7197-42F4-B126-877A102930F3}" type="pres">
      <dgm:prSet presAssocID="{5D5A0CD4-816D-4E6A-8CED-72F04BDE6A7F}" presName="rootText" presStyleLbl="node2" presStyleIdx="1" presStyleCnt="3" custScaleX="521417" custLinFactNeighborX="-9187">
        <dgm:presLayoutVars>
          <dgm:chPref val="3"/>
        </dgm:presLayoutVars>
      </dgm:prSet>
      <dgm:spPr/>
      <dgm:t>
        <a:bodyPr/>
        <a:lstStyle/>
        <a:p>
          <a:endParaRPr lang="en-US"/>
        </a:p>
      </dgm:t>
    </dgm:pt>
    <dgm:pt modelId="{C9A3CBE6-54F6-46CD-9579-42722A1C1DCF}" type="pres">
      <dgm:prSet presAssocID="{5D5A0CD4-816D-4E6A-8CED-72F04BDE6A7F}" presName="rootConnector" presStyleLbl="node2" presStyleIdx="1" presStyleCnt="3"/>
      <dgm:spPr/>
      <dgm:t>
        <a:bodyPr/>
        <a:lstStyle/>
        <a:p>
          <a:endParaRPr lang="en-US"/>
        </a:p>
      </dgm:t>
    </dgm:pt>
    <dgm:pt modelId="{9D4C7B13-1E03-4CF1-B01A-FE123112F0B5}" type="pres">
      <dgm:prSet presAssocID="{5D5A0CD4-816D-4E6A-8CED-72F04BDE6A7F}" presName="hierChild4" presStyleCnt="0"/>
      <dgm:spPr/>
    </dgm:pt>
    <dgm:pt modelId="{244BB24C-5610-4001-9A92-5748B643E4E1}" type="pres">
      <dgm:prSet presAssocID="{5D5A0CD4-816D-4E6A-8CED-72F04BDE6A7F}" presName="hierChild5" presStyleCnt="0"/>
      <dgm:spPr/>
    </dgm:pt>
    <dgm:pt modelId="{9F74FD08-E7F8-406B-84A9-2D4526DE06A2}" type="pres">
      <dgm:prSet presAssocID="{3E141876-EEEB-4926-9B99-B5711DBDAC84}" presName="Name50" presStyleLbl="parChTrans1D2" presStyleIdx="2" presStyleCnt="3"/>
      <dgm:spPr/>
      <dgm:t>
        <a:bodyPr/>
        <a:lstStyle/>
        <a:p>
          <a:endParaRPr lang="en-US"/>
        </a:p>
      </dgm:t>
    </dgm:pt>
    <dgm:pt modelId="{1B468BD9-EB97-4E66-8AC8-5D1EA3B1D128}" type="pres">
      <dgm:prSet presAssocID="{9E3AF4FD-5F0A-444C-A1AF-027E0D09B9E6}" presName="hierRoot2" presStyleCnt="0">
        <dgm:presLayoutVars>
          <dgm:hierBranch/>
        </dgm:presLayoutVars>
      </dgm:prSet>
      <dgm:spPr/>
    </dgm:pt>
    <dgm:pt modelId="{9BA9EA59-A38A-4EF8-909F-7BFF2F715CCF}" type="pres">
      <dgm:prSet presAssocID="{9E3AF4FD-5F0A-444C-A1AF-027E0D09B9E6}" presName="rootComposite" presStyleCnt="0"/>
      <dgm:spPr/>
    </dgm:pt>
    <dgm:pt modelId="{056DE3C8-AF42-4EC6-9224-C76075264CC7}" type="pres">
      <dgm:prSet presAssocID="{9E3AF4FD-5F0A-444C-A1AF-027E0D09B9E6}" presName="rootText" presStyleLbl="node2" presStyleIdx="2" presStyleCnt="3" custScaleX="600317" custScaleY="119836">
        <dgm:presLayoutVars>
          <dgm:chPref val="3"/>
        </dgm:presLayoutVars>
      </dgm:prSet>
      <dgm:spPr/>
      <dgm:t>
        <a:bodyPr/>
        <a:lstStyle/>
        <a:p>
          <a:endParaRPr lang="en-US"/>
        </a:p>
      </dgm:t>
    </dgm:pt>
    <dgm:pt modelId="{5F9ACFA6-B9F8-4247-A404-16BB940D5872}" type="pres">
      <dgm:prSet presAssocID="{9E3AF4FD-5F0A-444C-A1AF-027E0D09B9E6}" presName="rootConnector" presStyleLbl="node2" presStyleIdx="2" presStyleCnt="3"/>
      <dgm:spPr/>
      <dgm:t>
        <a:bodyPr/>
        <a:lstStyle/>
        <a:p>
          <a:endParaRPr lang="en-US"/>
        </a:p>
      </dgm:t>
    </dgm:pt>
    <dgm:pt modelId="{A42BC04A-9B28-4A8B-B865-F2970E750B9D}" type="pres">
      <dgm:prSet presAssocID="{9E3AF4FD-5F0A-444C-A1AF-027E0D09B9E6}" presName="hierChild4" presStyleCnt="0"/>
      <dgm:spPr/>
    </dgm:pt>
    <dgm:pt modelId="{22D19BA5-84C1-45A8-9876-8EC3FE3D4D82}" type="pres">
      <dgm:prSet presAssocID="{9E3AF4FD-5F0A-444C-A1AF-027E0D09B9E6}" presName="hierChild5" presStyleCnt="0"/>
      <dgm:spPr/>
    </dgm:pt>
    <dgm:pt modelId="{F0B20223-EAC4-4864-9D5C-08982AC0CEF8}" type="pres">
      <dgm:prSet presAssocID="{D88EDAD7-83BF-45D8-9A07-3E395ED91475}" presName="hierChild3" presStyleCnt="0"/>
      <dgm:spPr/>
    </dgm:pt>
  </dgm:ptLst>
  <dgm:cxnLst>
    <dgm:cxn modelId="{D6D0BCBA-20B0-401D-8DCD-F8ED62F95164}" type="presOf" srcId="{D88EDAD7-83BF-45D8-9A07-3E395ED91475}" destId="{AA6C79FB-E8DC-41B5-94B6-B3447557CCE1}" srcOrd="1" destOrd="0" presId="urn:microsoft.com/office/officeart/2005/8/layout/orgChart1"/>
    <dgm:cxn modelId="{B5A0B115-B544-44C7-9AFC-AD4859CB02C4}" srcId="{D88EDAD7-83BF-45D8-9A07-3E395ED91475}" destId="{9E3AF4FD-5F0A-444C-A1AF-027E0D09B9E6}" srcOrd="2" destOrd="0" parTransId="{3E141876-EEEB-4926-9B99-B5711DBDAC84}" sibTransId="{58C6D349-9F56-4A77-8990-2BC5204893B6}"/>
    <dgm:cxn modelId="{8D4C3105-E423-4424-A753-ECC607CF090A}" type="presOf" srcId="{9E3AF4FD-5F0A-444C-A1AF-027E0D09B9E6}" destId="{5F9ACFA6-B9F8-4247-A404-16BB940D5872}" srcOrd="1" destOrd="0" presId="urn:microsoft.com/office/officeart/2005/8/layout/orgChart1"/>
    <dgm:cxn modelId="{686855A6-A30B-4E76-AC8F-A1CA9FC73D90}" type="presOf" srcId="{DC8472DA-0309-4B33-897E-B292329F3AFB}" destId="{7DB51B34-8920-4635-B2F4-A1D90FEC8E93}" srcOrd="0" destOrd="0" presId="urn:microsoft.com/office/officeart/2005/8/layout/orgChart1"/>
    <dgm:cxn modelId="{30D19807-26E9-445D-B2D2-A71020174F76}" srcId="{D88EDAD7-83BF-45D8-9A07-3E395ED91475}" destId="{5D5A0CD4-816D-4E6A-8CED-72F04BDE6A7F}" srcOrd="1" destOrd="0" parTransId="{DC8472DA-0309-4B33-897E-B292329F3AFB}" sibTransId="{8F5CBBFD-6471-48C6-9042-32370AC714A3}"/>
    <dgm:cxn modelId="{A47FB67E-CEC1-4975-B2EC-2704FF32E947}" type="presOf" srcId="{5D5A0CD4-816D-4E6A-8CED-72F04BDE6A7F}" destId="{1E56A618-7197-42F4-B126-877A102930F3}" srcOrd="0" destOrd="0" presId="urn:microsoft.com/office/officeart/2005/8/layout/orgChart1"/>
    <dgm:cxn modelId="{F5518790-B056-42B3-9503-6DA2980757B3}" type="presOf" srcId="{D88EDAD7-83BF-45D8-9A07-3E395ED91475}" destId="{C3073C4D-9D97-4AA5-99A5-D627A39C3BE1}" srcOrd="0" destOrd="0" presId="urn:microsoft.com/office/officeart/2005/8/layout/orgChart1"/>
    <dgm:cxn modelId="{D2CC2892-4BEA-471D-AFC5-73CFCBDEE380}" type="presOf" srcId="{3E141876-EEEB-4926-9B99-B5711DBDAC84}" destId="{9F74FD08-E7F8-406B-84A9-2D4526DE06A2}" srcOrd="0" destOrd="0" presId="urn:microsoft.com/office/officeart/2005/8/layout/orgChart1"/>
    <dgm:cxn modelId="{9D618B46-E645-477E-AF51-797265E4141D}" type="presOf" srcId="{5D5A0CD4-816D-4E6A-8CED-72F04BDE6A7F}" destId="{C9A3CBE6-54F6-46CD-9579-42722A1C1DCF}" srcOrd="1" destOrd="0" presId="urn:microsoft.com/office/officeart/2005/8/layout/orgChart1"/>
    <dgm:cxn modelId="{B346D180-8739-4877-8766-4B8FDE56D5CB}" type="presOf" srcId="{8B915DD1-9BFF-426D-8090-0021C9AD1BDA}" destId="{848EEDE5-1634-4C03-8BB1-8E7A528F4741}" srcOrd="1" destOrd="0" presId="urn:microsoft.com/office/officeart/2005/8/layout/orgChart1"/>
    <dgm:cxn modelId="{CA493E8D-2780-48B4-9F32-360903D2444E}" type="presOf" srcId="{55603978-1D39-49D8-B40C-150E26B4E5C8}" destId="{0BBD5024-7AF8-4008-B01F-214F4BC05DF4}" srcOrd="0" destOrd="0" presId="urn:microsoft.com/office/officeart/2005/8/layout/orgChart1"/>
    <dgm:cxn modelId="{4690B9F0-F048-4EA7-9028-432A9F2237DC}" type="presOf" srcId="{19F870E1-A0AE-4D8C-B4A9-08DCF4584532}" destId="{18B20BF3-83AD-40B2-984D-D3B693959C9D}" srcOrd="0" destOrd="0" presId="urn:microsoft.com/office/officeart/2005/8/layout/orgChart1"/>
    <dgm:cxn modelId="{F929EB17-3055-4ED0-B600-18E95E33CDFD}" srcId="{55603978-1D39-49D8-B40C-150E26B4E5C8}" destId="{D88EDAD7-83BF-45D8-9A07-3E395ED91475}" srcOrd="0" destOrd="0" parTransId="{466157B5-7E1D-4DB9-933D-F1B6F9677FA6}" sibTransId="{3296B097-030A-48AA-896F-85014563CBD6}"/>
    <dgm:cxn modelId="{A26D5E8A-E93B-47D7-B147-D9B456600CDB}" type="presOf" srcId="{8B915DD1-9BFF-426D-8090-0021C9AD1BDA}" destId="{FF4D3C2A-662A-471F-A123-431352284088}" srcOrd="0" destOrd="0" presId="urn:microsoft.com/office/officeart/2005/8/layout/orgChart1"/>
    <dgm:cxn modelId="{C4FC9392-7209-4695-BA39-E663F434B9C9}" type="presOf" srcId="{9E3AF4FD-5F0A-444C-A1AF-027E0D09B9E6}" destId="{056DE3C8-AF42-4EC6-9224-C76075264CC7}" srcOrd="0" destOrd="0" presId="urn:microsoft.com/office/officeart/2005/8/layout/orgChart1"/>
    <dgm:cxn modelId="{2D187986-EC38-4ABA-AF0E-4FBA04CCF55A}" srcId="{D88EDAD7-83BF-45D8-9A07-3E395ED91475}" destId="{8B915DD1-9BFF-426D-8090-0021C9AD1BDA}" srcOrd="0" destOrd="0" parTransId="{19F870E1-A0AE-4D8C-B4A9-08DCF4584532}" sibTransId="{D8D7AADE-1E6E-453E-BBC3-8EB65EDEDA39}"/>
    <dgm:cxn modelId="{A291001B-AB28-4D69-B338-860063BE57AC}" type="presParOf" srcId="{0BBD5024-7AF8-4008-B01F-214F4BC05DF4}" destId="{AA6B55DB-FAE5-494B-BBC0-5788FB80E9CB}" srcOrd="0" destOrd="0" presId="urn:microsoft.com/office/officeart/2005/8/layout/orgChart1"/>
    <dgm:cxn modelId="{0C6C1C37-91DE-4572-8375-8E0C50227CCC}" type="presParOf" srcId="{AA6B55DB-FAE5-494B-BBC0-5788FB80E9CB}" destId="{9A6D3981-6EAB-424C-9846-95B5FC02F40A}" srcOrd="0" destOrd="0" presId="urn:microsoft.com/office/officeart/2005/8/layout/orgChart1"/>
    <dgm:cxn modelId="{8A4D4E83-9E5E-4382-8E9A-0440B4B71B44}" type="presParOf" srcId="{9A6D3981-6EAB-424C-9846-95B5FC02F40A}" destId="{C3073C4D-9D97-4AA5-99A5-D627A39C3BE1}" srcOrd="0" destOrd="0" presId="urn:microsoft.com/office/officeart/2005/8/layout/orgChart1"/>
    <dgm:cxn modelId="{2B22C238-E96C-4BC1-90E4-7922F42C7A66}" type="presParOf" srcId="{9A6D3981-6EAB-424C-9846-95B5FC02F40A}" destId="{AA6C79FB-E8DC-41B5-94B6-B3447557CCE1}" srcOrd="1" destOrd="0" presId="urn:microsoft.com/office/officeart/2005/8/layout/orgChart1"/>
    <dgm:cxn modelId="{27D59155-6E6F-4871-BCF7-92A621F202B8}" type="presParOf" srcId="{AA6B55DB-FAE5-494B-BBC0-5788FB80E9CB}" destId="{28D06195-6561-4897-A706-38B36D07AC25}" srcOrd="1" destOrd="0" presId="urn:microsoft.com/office/officeart/2005/8/layout/orgChart1"/>
    <dgm:cxn modelId="{AAD678E6-32BF-4B7E-A9A0-9212C082BA3E}" type="presParOf" srcId="{28D06195-6561-4897-A706-38B36D07AC25}" destId="{18B20BF3-83AD-40B2-984D-D3B693959C9D}" srcOrd="0" destOrd="0" presId="urn:microsoft.com/office/officeart/2005/8/layout/orgChart1"/>
    <dgm:cxn modelId="{C6868951-0863-4650-B910-8D648B88B939}" type="presParOf" srcId="{28D06195-6561-4897-A706-38B36D07AC25}" destId="{CD3F0BD5-C390-4173-9D34-231E0A067B9A}" srcOrd="1" destOrd="0" presId="urn:microsoft.com/office/officeart/2005/8/layout/orgChart1"/>
    <dgm:cxn modelId="{7BF69CD4-2072-40DD-A2B7-EDDD0D72BDD5}" type="presParOf" srcId="{CD3F0BD5-C390-4173-9D34-231E0A067B9A}" destId="{1518B663-F78E-4AA8-9191-8696EA214D68}" srcOrd="0" destOrd="0" presId="urn:microsoft.com/office/officeart/2005/8/layout/orgChart1"/>
    <dgm:cxn modelId="{72D79D12-279D-49ED-BAF7-FD13593EB3ED}" type="presParOf" srcId="{1518B663-F78E-4AA8-9191-8696EA214D68}" destId="{FF4D3C2A-662A-471F-A123-431352284088}" srcOrd="0" destOrd="0" presId="urn:microsoft.com/office/officeart/2005/8/layout/orgChart1"/>
    <dgm:cxn modelId="{A3F6C3C1-9D45-4A66-B6DB-B14035EE94ED}" type="presParOf" srcId="{1518B663-F78E-4AA8-9191-8696EA214D68}" destId="{848EEDE5-1634-4C03-8BB1-8E7A528F4741}" srcOrd="1" destOrd="0" presId="urn:microsoft.com/office/officeart/2005/8/layout/orgChart1"/>
    <dgm:cxn modelId="{52A1775D-2823-4B58-8916-B2CECAC14850}" type="presParOf" srcId="{CD3F0BD5-C390-4173-9D34-231E0A067B9A}" destId="{E7A900ED-3E4C-4FB3-B576-7A96D668E408}" srcOrd="1" destOrd="0" presId="urn:microsoft.com/office/officeart/2005/8/layout/orgChart1"/>
    <dgm:cxn modelId="{EC8F42BC-E1CF-4141-A330-A2F134393FE6}" type="presParOf" srcId="{CD3F0BD5-C390-4173-9D34-231E0A067B9A}" destId="{85DACE07-61F9-49F3-A867-4B121D4B387D}" srcOrd="2" destOrd="0" presId="urn:microsoft.com/office/officeart/2005/8/layout/orgChart1"/>
    <dgm:cxn modelId="{63E29875-FC27-4A6D-B89C-7B4AA7D75393}" type="presParOf" srcId="{28D06195-6561-4897-A706-38B36D07AC25}" destId="{7DB51B34-8920-4635-B2F4-A1D90FEC8E93}" srcOrd="2" destOrd="0" presId="urn:microsoft.com/office/officeart/2005/8/layout/orgChart1"/>
    <dgm:cxn modelId="{71BE36D9-7214-40AF-B7B2-60E98604331C}" type="presParOf" srcId="{28D06195-6561-4897-A706-38B36D07AC25}" destId="{A6ED5CEA-84B5-4A58-98FE-29FF17F5E27C}" srcOrd="3" destOrd="0" presId="urn:microsoft.com/office/officeart/2005/8/layout/orgChart1"/>
    <dgm:cxn modelId="{94569D8A-5CAD-4E4A-87A5-6AE7028E7ADC}" type="presParOf" srcId="{A6ED5CEA-84B5-4A58-98FE-29FF17F5E27C}" destId="{460AFAF0-9B9B-4D1F-B41B-2073B657435E}" srcOrd="0" destOrd="0" presId="urn:microsoft.com/office/officeart/2005/8/layout/orgChart1"/>
    <dgm:cxn modelId="{57BC72AD-B2FA-4045-A8BA-B730FEB69FDE}" type="presParOf" srcId="{460AFAF0-9B9B-4D1F-B41B-2073B657435E}" destId="{1E56A618-7197-42F4-B126-877A102930F3}" srcOrd="0" destOrd="0" presId="urn:microsoft.com/office/officeart/2005/8/layout/orgChart1"/>
    <dgm:cxn modelId="{ECE8B6EF-0194-4157-AF6A-42C4EDF25C09}" type="presParOf" srcId="{460AFAF0-9B9B-4D1F-B41B-2073B657435E}" destId="{C9A3CBE6-54F6-46CD-9579-42722A1C1DCF}" srcOrd="1" destOrd="0" presId="urn:microsoft.com/office/officeart/2005/8/layout/orgChart1"/>
    <dgm:cxn modelId="{414ADAE5-6D3E-4E2B-B5D4-6745FF61330C}" type="presParOf" srcId="{A6ED5CEA-84B5-4A58-98FE-29FF17F5E27C}" destId="{9D4C7B13-1E03-4CF1-B01A-FE123112F0B5}" srcOrd="1" destOrd="0" presId="urn:microsoft.com/office/officeart/2005/8/layout/orgChart1"/>
    <dgm:cxn modelId="{26F07D45-B486-4B3F-B247-DB6EE6E94D6B}" type="presParOf" srcId="{A6ED5CEA-84B5-4A58-98FE-29FF17F5E27C}" destId="{244BB24C-5610-4001-9A92-5748B643E4E1}" srcOrd="2" destOrd="0" presId="urn:microsoft.com/office/officeart/2005/8/layout/orgChart1"/>
    <dgm:cxn modelId="{57471A8D-18E5-4EC4-90EE-0E8261A257B3}" type="presParOf" srcId="{28D06195-6561-4897-A706-38B36D07AC25}" destId="{9F74FD08-E7F8-406B-84A9-2D4526DE06A2}" srcOrd="4" destOrd="0" presId="urn:microsoft.com/office/officeart/2005/8/layout/orgChart1"/>
    <dgm:cxn modelId="{12DF5C6F-8773-4C6B-ADCC-CCC7C76C7138}" type="presParOf" srcId="{28D06195-6561-4897-A706-38B36D07AC25}" destId="{1B468BD9-EB97-4E66-8AC8-5D1EA3B1D128}" srcOrd="5" destOrd="0" presId="urn:microsoft.com/office/officeart/2005/8/layout/orgChart1"/>
    <dgm:cxn modelId="{933E7439-432B-47B3-A55C-04EEB23C9CD3}" type="presParOf" srcId="{1B468BD9-EB97-4E66-8AC8-5D1EA3B1D128}" destId="{9BA9EA59-A38A-4EF8-909F-7BFF2F715CCF}" srcOrd="0" destOrd="0" presId="urn:microsoft.com/office/officeart/2005/8/layout/orgChart1"/>
    <dgm:cxn modelId="{CE2E01D6-A68B-40D7-BC6B-22BC7AF7E94A}" type="presParOf" srcId="{9BA9EA59-A38A-4EF8-909F-7BFF2F715CCF}" destId="{056DE3C8-AF42-4EC6-9224-C76075264CC7}" srcOrd="0" destOrd="0" presId="urn:microsoft.com/office/officeart/2005/8/layout/orgChart1"/>
    <dgm:cxn modelId="{830BFCAD-B8F9-413D-BB25-46F283B2672B}" type="presParOf" srcId="{9BA9EA59-A38A-4EF8-909F-7BFF2F715CCF}" destId="{5F9ACFA6-B9F8-4247-A404-16BB940D5872}" srcOrd="1" destOrd="0" presId="urn:microsoft.com/office/officeart/2005/8/layout/orgChart1"/>
    <dgm:cxn modelId="{ADA71342-8AE6-4616-B87A-8BC45D8F20EB}" type="presParOf" srcId="{1B468BD9-EB97-4E66-8AC8-5D1EA3B1D128}" destId="{A42BC04A-9B28-4A8B-B865-F2970E750B9D}" srcOrd="1" destOrd="0" presId="urn:microsoft.com/office/officeart/2005/8/layout/orgChart1"/>
    <dgm:cxn modelId="{1F63B12A-C15F-400A-8E78-AC2AB7FCAC66}" type="presParOf" srcId="{1B468BD9-EB97-4E66-8AC8-5D1EA3B1D128}" destId="{22D19BA5-84C1-45A8-9876-8EC3FE3D4D82}" srcOrd="2" destOrd="0" presId="urn:microsoft.com/office/officeart/2005/8/layout/orgChart1"/>
    <dgm:cxn modelId="{EDCF603D-4CDB-4923-9088-717F36648E45}" type="presParOf" srcId="{AA6B55DB-FAE5-494B-BBC0-5788FB80E9CB}" destId="{F0B20223-EAC4-4864-9D5C-08982AC0CEF8}"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4FD08-E7F8-406B-84A9-2D4526DE06A2}">
      <dsp:nvSpPr>
        <dsp:cNvPr id="0" name=""/>
        <dsp:cNvSpPr/>
      </dsp:nvSpPr>
      <dsp:spPr>
        <a:xfrm>
          <a:off x="2586304" y="313445"/>
          <a:ext cx="276469" cy="831018"/>
        </a:xfrm>
        <a:custGeom>
          <a:avLst/>
          <a:gdLst/>
          <a:ahLst/>
          <a:cxnLst/>
          <a:rect l="0" t="0" r="0" b="0"/>
          <a:pathLst>
            <a:path>
              <a:moveTo>
                <a:pt x="276469" y="0"/>
              </a:moveTo>
              <a:lnTo>
                <a:pt x="276469" y="831018"/>
              </a:lnTo>
              <a:lnTo>
                <a:pt x="0" y="831018"/>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51B34-8920-4635-B2F4-A1D90FEC8E93}">
      <dsp:nvSpPr>
        <dsp:cNvPr id="0" name=""/>
        <dsp:cNvSpPr/>
      </dsp:nvSpPr>
      <dsp:spPr>
        <a:xfrm>
          <a:off x="2546738" y="313445"/>
          <a:ext cx="316035" cy="503885"/>
        </a:xfrm>
        <a:custGeom>
          <a:avLst/>
          <a:gdLst/>
          <a:ahLst/>
          <a:cxnLst/>
          <a:rect l="0" t="0" r="0" b="0"/>
          <a:pathLst>
            <a:path>
              <a:moveTo>
                <a:pt x="316035" y="0"/>
              </a:moveTo>
              <a:lnTo>
                <a:pt x="316035" y="503885"/>
              </a:lnTo>
              <a:lnTo>
                <a:pt x="0" y="503885"/>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B20BF3-83AD-40B2-984D-D3B693959C9D}">
      <dsp:nvSpPr>
        <dsp:cNvPr id="0" name=""/>
        <dsp:cNvSpPr/>
      </dsp:nvSpPr>
      <dsp:spPr>
        <a:xfrm>
          <a:off x="2586304" y="313445"/>
          <a:ext cx="276469" cy="198108"/>
        </a:xfrm>
        <a:custGeom>
          <a:avLst/>
          <a:gdLst/>
          <a:ahLst/>
          <a:cxnLst/>
          <a:rect l="0" t="0" r="0" b="0"/>
          <a:pathLst>
            <a:path>
              <a:moveTo>
                <a:pt x="276469" y="0"/>
              </a:moveTo>
              <a:lnTo>
                <a:pt x="276469" y="198108"/>
              </a:lnTo>
              <a:lnTo>
                <a:pt x="0" y="198108"/>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073C4D-9D97-4AA5-99A5-D627A39C3BE1}">
      <dsp:nvSpPr>
        <dsp:cNvPr id="0" name=""/>
        <dsp:cNvSpPr/>
      </dsp:nvSpPr>
      <dsp:spPr>
        <a:xfrm>
          <a:off x="1203956" y="98110"/>
          <a:ext cx="1843130" cy="215335"/>
        </a:xfrm>
        <a:prstGeom prst="rect">
          <a:avLst/>
        </a:prstGeom>
        <a:solidFill>
          <a:schemeClr val="tx2">
            <a:lumMod val="60000"/>
            <a:lumOff val="4000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R="0" lvl="0" algn="ctr" defTabSz="533400" rtl="0">
            <a:lnSpc>
              <a:spcPct val="90000"/>
            </a:lnSpc>
            <a:spcBef>
              <a:spcPct val="0"/>
            </a:spcBef>
            <a:spcAft>
              <a:spcPct val="35000"/>
            </a:spcAft>
          </a:pPr>
          <a:r>
            <a:rPr lang="en-US" sz="1200" b="1" kern="1200" baseline="0" dirty="0" smtClean="0">
              <a:solidFill>
                <a:srgbClr val="000000"/>
              </a:solidFill>
              <a:latin typeface="Cambria" pitchFamily="18" charset="0"/>
            </a:rPr>
            <a:t>SALES &amp; MARKETING</a:t>
          </a:r>
          <a:endParaRPr lang="en-US" sz="1200" kern="1200" dirty="0" smtClean="0">
            <a:latin typeface="Cambria" pitchFamily="18" charset="0"/>
          </a:endParaRPr>
        </a:p>
      </dsp:txBody>
      <dsp:txXfrm>
        <a:off x="1203956" y="98110"/>
        <a:ext cx="1843130" cy="215335"/>
      </dsp:txXfrm>
    </dsp:sp>
    <dsp:sp modelId="{FF4D3C2A-662A-471F-A123-431352284088}">
      <dsp:nvSpPr>
        <dsp:cNvPr id="0" name=""/>
        <dsp:cNvSpPr/>
      </dsp:nvSpPr>
      <dsp:spPr>
        <a:xfrm>
          <a:off x="617689" y="403886"/>
          <a:ext cx="1968615" cy="215335"/>
        </a:xfrm>
        <a:prstGeom prst="rect">
          <a:avLst/>
        </a:prstGeom>
        <a:solidFill>
          <a:schemeClr val="tx2">
            <a:lumMod val="60000"/>
            <a:lumOff val="4000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R="0" lvl="0" algn="ctr" defTabSz="533400" rtl="0">
            <a:lnSpc>
              <a:spcPct val="90000"/>
            </a:lnSpc>
            <a:spcBef>
              <a:spcPct val="0"/>
            </a:spcBef>
            <a:spcAft>
              <a:spcPct val="35000"/>
            </a:spcAft>
          </a:pPr>
          <a:r>
            <a:rPr lang="en-US" sz="1200" b="1" kern="1200" baseline="0" dirty="0" err="1" smtClean="0">
              <a:solidFill>
                <a:srgbClr val="000000"/>
              </a:solidFill>
              <a:latin typeface="Cambria" pitchFamily="18" charset="0"/>
            </a:rPr>
            <a:t>Ellenrose</a:t>
          </a:r>
          <a:r>
            <a:rPr lang="en-US" sz="1200" b="1" kern="1200" baseline="0" dirty="0" smtClean="0">
              <a:solidFill>
                <a:srgbClr val="000000"/>
              </a:solidFill>
              <a:latin typeface="Cambria" pitchFamily="18" charset="0"/>
            </a:rPr>
            <a:t> De Lima</a:t>
          </a:r>
          <a:endParaRPr lang="en-US" sz="1200" kern="1200" dirty="0" smtClean="0">
            <a:latin typeface="Cambria" pitchFamily="18" charset="0"/>
          </a:endParaRPr>
        </a:p>
      </dsp:txBody>
      <dsp:txXfrm>
        <a:off x="617689" y="403886"/>
        <a:ext cx="1968615" cy="215335"/>
      </dsp:txXfrm>
    </dsp:sp>
    <dsp:sp modelId="{1E56A618-7197-42F4-B126-877A102930F3}">
      <dsp:nvSpPr>
        <dsp:cNvPr id="0" name=""/>
        <dsp:cNvSpPr/>
      </dsp:nvSpPr>
      <dsp:spPr>
        <a:xfrm>
          <a:off x="301145" y="709663"/>
          <a:ext cx="2245593" cy="215335"/>
        </a:xfrm>
        <a:prstGeom prst="rect">
          <a:avLst/>
        </a:prstGeom>
        <a:solidFill>
          <a:schemeClr val="tx2">
            <a:lumMod val="60000"/>
            <a:lumOff val="4000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R="0" lvl="0" algn="ctr" defTabSz="533400" rtl="0">
            <a:lnSpc>
              <a:spcPct val="90000"/>
            </a:lnSpc>
            <a:spcBef>
              <a:spcPct val="0"/>
            </a:spcBef>
            <a:spcAft>
              <a:spcPct val="35000"/>
            </a:spcAft>
          </a:pPr>
          <a:r>
            <a:rPr lang="en-US" sz="1200" b="1" u="sng" kern="1200" baseline="0" dirty="0" smtClean="0">
              <a:solidFill>
                <a:srgbClr val="000000"/>
              </a:solidFill>
              <a:latin typeface="Cambria" pitchFamily="18" charset="0"/>
            </a:rPr>
            <a:t>firstclass@remal-intl.com</a:t>
          </a:r>
        </a:p>
      </dsp:txBody>
      <dsp:txXfrm>
        <a:off x="301145" y="709663"/>
        <a:ext cx="2245593" cy="215335"/>
      </dsp:txXfrm>
    </dsp:sp>
    <dsp:sp modelId="{056DE3C8-AF42-4EC6-9224-C76075264CC7}">
      <dsp:nvSpPr>
        <dsp:cNvPr id="0" name=""/>
        <dsp:cNvSpPr/>
      </dsp:nvSpPr>
      <dsp:spPr>
        <a:xfrm>
          <a:off x="911" y="1015440"/>
          <a:ext cx="2585392" cy="258049"/>
        </a:xfrm>
        <a:prstGeom prst="rect">
          <a:avLst/>
        </a:prstGeom>
        <a:solidFill>
          <a:schemeClr val="tx2">
            <a:lumMod val="60000"/>
            <a:lumOff val="4000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R="0" lvl="0" algn="ctr" defTabSz="533400" rtl="0">
            <a:lnSpc>
              <a:spcPct val="90000"/>
            </a:lnSpc>
            <a:spcBef>
              <a:spcPct val="0"/>
            </a:spcBef>
            <a:spcAft>
              <a:spcPct val="35000"/>
            </a:spcAft>
          </a:pPr>
          <a:r>
            <a:rPr lang="en-US" sz="1200" b="1" kern="1200" baseline="0" dirty="0" smtClean="0">
              <a:solidFill>
                <a:srgbClr val="000000"/>
              </a:solidFill>
              <a:latin typeface="Cambria" pitchFamily="18" charset="0"/>
            </a:rPr>
            <a:t>Mob: 974 7787 7785</a:t>
          </a:r>
          <a:endParaRPr lang="en-US" sz="1200" kern="1200" dirty="0" smtClean="0">
            <a:latin typeface="Cambria" pitchFamily="18" charset="0"/>
          </a:endParaRPr>
        </a:p>
      </dsp:txBody>
      <dsp:txXfrm>
        <a:off x="911" y="1015440"/>
        <a:ext cx="2585392" cy="2580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4FD08-E7F8-406B-84A9-2D4526DE06A2}">
      <dsp:nvSpPr>
        <dsp:cNvPr id="0" name=""/>
        <dsp:cNvSpPr/>
      </dsp:nvSpPr>
      <dsp:spPr>
        <a:xfrm>
          <a:off x="2834612" y="209630"/>
          <a:ext cx="268685" cy="807620"/>
        </a:xfrm>
        <a:custGeom>
          <a:avLst/>
          <a:gdLst/>
          <a:ahLst/>
          <a:cxnLst/>
          <a:rect l="0" t="0" r="0" b="0"/>
          <a:pathLst>
            <a:path>
              <a:moveTo>
                <a:pt x="268685" y="0"/>
              </a:moveTo>
              <a:lnTo>
                <a:pt x="268685" y="807620"/>
              </a:lnTo>
              <a:lnTo>
                <a:pt x="0" y="807620"/>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51B34-8920-4635-B2F4-A1D90FEC8E93}">
      <dsp:nvSpPr>
        <dsp:cNvPr id="0" name=""/>
        <dsp:cNvSpPr/>
      </dsp:nvSpPr>
      <dsp:spPr>
        <a:xfrm>
          <a:off x="2796160" y="209630"/>
          <a:ext cx="307136" cy="489697"/>
        </a:xfrm>
        <a:custGeom>
          <a:avLst/>
          <a:gdLst/>
          <a:ahLst/>
          <a:cxnLst/>
          <a:rect l="0" t="0" r="0" b="0"/>
          <a:pathLst>
            <a:path>
              <a:moveTo>
                <a:pt x="307136" y="0"/>
              </a:moveTo>
              <a:lnTo>
                <a:pt x="307136" y="489697"/>
              </a:lnTo>
              <a:lnTo>
                <a:pt x="0" y="489697"/>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B20BF3-83AD-40B2-984D-D3B693959C9D}">
      <dsp:nvSpPr>
        <dsp:cNvPr id="0" name=""/>
        <dsp:cNvSpPr/>
      </dsp:nvSpPr>
      <dsp:spPr>
        <a:xfrm>
          <a:off x="2834612" y="209630"/>
          <a:ext cx="268685" cy="192530"/>
        </a:xfrm>
        <a:custGeom>
          <a:avLst/>
          <a:gdLst/>
          <a:ahLst/>
          <a:cxnLst/>
          <a:rect l="0" t="0" r="0" b="0"/>
          <a:pathLst>
            <a:path>
              <a:moveTo>
                <a:pt x="268685" y="0"/>
              </a:moveTo>
              <a:lnTo>
                <a:pt x="268685" y="192530"/>
              </a:lnTo>
              <a:lnTo>
                <a:pt x="0" y="192530"/>
              </a:lnTo>
            </a:path>
          </a:pathLst>
        </a:custGeom>
        <a:noFill/>
        <a:ln w="400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073C4D-9D97-4AA5-99A5-D627A39C3BE1}">
      <dsp:nvSpPr>
        <dsp:cNvPr id="0" name=""/>
        <dsp:cNvSpPr/>
      </dsp:nvSpPr>
      <dsp:spPr>
        <a:xfrm>
          <a:off x="1491186" y="357"/>
          <a:ext cx="1791234" cy="209272"/>
        </a:xfrm>
        <a:prstGeom prst="rect">
          <a:avLst/>
        </a:prstGeom>
        <a:solidFill>
          <a:schemeClr val="tx2">
            <a:lumMod val="60000"/>
            <a:lumOff val="4000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R="0" lvl="0" algn="ctr" defTabSz="533400" rtl="0">
            <a:lnSpc>
              <a:spcPct val="90000"/>
            </a:lnSpc>
            <a:spcBef>
              <a:spcPct val="0"/>
            </a:spcBef>
            <a:spcAft>
              <a:spcPct val="35000"/>
            </a:spcAft>
          </a:pPr>
          <a:r>
            <a:rPr lang="en-US" sz="1200" b="1" kern="1200" baseline="0" dirty="0" smtClean="0">
              <a:solidFill>
                <a:srgbClr val="000000"/>
              </a:solidFill>
              <a:latin typeface="Cambria" pitchFamily="18" charset="0"/>
            </a:rPr>
            <a:t>CLEANING SUPERVISOR</a:t>
          </a:r>
          <a:endParaRPr lang="en-US" sz="1200" kern="1200" dirty="0" smtClean="0">
            <a:latin typeface="Cambria" pitchFamily="18" charset="0"/>
          </a:endParaRPr>
        </a:p>
      </dsp:txBody>
      <dsp:txXfrm>
        <a:off x="1491186" y="357"/>
        <a:ext cx="1791234" cy="209272"/>
      </dsp:txXfrm>
    </dsp:sp>
    <dsp:sp modelId="{FF4D3C2A-662A-471F-A123-431352284088}">
      <dsp:nvSpPr>
        <dsp:cNvPr id="0" name=""/>
        <dsp:cNvSpPr/>
      </dsp:nvSpPr>
      <dsp:spPr>
        <a:xfrm>
          <a:off x="921426" y="297524"/>
          <a:ext cx="1913185" cy="209272"/>
        </a:xfrm>
        <a:prstGeom prst="rect">
          <a:avLst/>
        </a:prstGeom>
        <a:solidFill>
          <a:schemeClr val="tx2">
            <a:lumMod val="60000"/>
            <a:lumOff val="4000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R="0" lvl="0" algn="ctr" defTabSz="533400" rtl="0">
            <a:lnSpc>
              <a:spcPct val="90000"/>
            </a:lnSpc>
            <a:spcBef>
              <a:spcPct val="0"/>
            </a:spcBef>
            <a:spcAft>
              <a:spcPct val="35000"/>
            </a:spcAft>
          </a:pPr>
          <a:r>
            <a:rPr lang="en-US" sz="1200" b="1" kern="1200" baseline="0" dirty="0" smtClean="0">
              <a:solidFill>
                <a:srgbClr val="000000"/>
              </a:solidFill>
              <a:latin typeface="Cambria" pitchFamily="18" charset="0"/>
            </a:rPr>
            <a:t>Jennifer </a:t>
          </a:r>
          <a:r>
            <a:rPr lang="en-US" sz="1200" b="1" kern="1200" baseline="0" dirty="0" err="1" smtClean="0">
              <a:solidFill>
                <a:srgbClr val="000000"/>
              </a:solidFill>
              <a:latin typeface="Cambria" pitchFamily="18" charset="0"/>
            </a:rPr>
            <a:t>Abella</a:t>
          </a:r>
          <a:endParaRPr lang="en-US" sz="1200" kern="1200" dirty="0" smtClean="0">
            <a:latin typeface="Cambria" pitchFamily="18" charset="0"/>
          </a:endParaRPr>
        </a:p>
      </dsp:txBody>
      <dsp:txXfrm>
        <a:off x="921426" y="297524"/>
        <a:ext cx="1913185" cy="209272"/>
      </dsp:txXfrm>
    </dsp:sp>
    <dsp:sp modelId="{1E56A618-7197-42F4-B126-877A102930F3}">
      <dsp:nvSpPr>
        <dsp:cNvPr id="0" name=""/>
        <dsp:cNvSpPr/>
      </dsp:nvSpPr>
      <dsp:spPr>
        <a:xfrm>
          <a:off x="613796" y="594691"/>
          <a:ext cx="2182364" cy="209272"/>
        </a:xfrm>
        <a:prstGeom prst="rect">
          <a:avLst/>
        </a:prstGeom>
        <a:solidFill>
          <a:schemeClr val="tx2">
            <a:lumMod val="60000"/>
            <a:lumOff val="4000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R="0" lvl="0" algn="ctr" defTabSz="533400" rtl="0">
            <a:lnSpc>
              <a:spcPct val="90000"/>
            </a:lnSpc>
            <a:spcBef>
              <a:spcPct val="0"/>
            </a:spcBef>
            <a:spcAft>
              <a:spcPct val="35000"/>
            </a:spcAft>
          </a:pPr>
          <a:r>
            <a:rPr lang="en-US" sz="1200" b="1" u="sng" kern="1200" baseline="0" dirty="0" smtClean="0">
              <a:solidFill>
                <a:srgbClr val="000000"/>
              </a:solidFill>
              <a:latin typeface="Cambria" pitchFamily="18" charset="0"/>
            </a:rPr>
            <a:t>firstclass@remal-intl.com</a:t>
          </a:r>
        </a:p>
      </dsp:txBody>
      <dsp:txXfrm>
        <a:off x="613796" y="594691"/>
        <a:ext cx="2182364" cy="209272"/>
      </dsp:txXfrm>
    </dsp:sp>
    <dsp:sp modelId="{056DE3C8-AF42-4EC6-9224-C76075264CC7}">
      <dsp:nvSpPr>
        <dsp:cNvPr id="0" name=""/>
        <dsp:cNvSpPr/>
      </dsp:nvSpPr>
      <dsp:spPr>
        <a:xfrm>
          <a:off x="322015" y="891858"/>
          <a:ext cx="2512596" cy="250783"/>
        </a:xfrm>
        <a:prstGeom prst="rect">
          <a:avLst/>
        </a:prstGeom>
        <a:solidFill>
          <a:schemeClr val="tx2">
            <a:lumMod val="60000"/>
            <a:lumOff val="4000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R="0" lvl="0" algn="ctr" defTabSz="533400" rtl="0">
            <a:lnSpc>
              <a:spcPct val="90000"/>
            </a:lnSpc>
            <a:spcBef>
              <a:spcPct val="0"/>
            </a:spcBef>
            <a:spcAft>
              <a:spcPct val="35000"/>
            </a:spcAft>
          </a:pPr>
          <a:r>
            <a:rPr lang="en-US" sz="1200" b="1" kern="1200" baseline="0" dirty="0" smtClean="0">
              <a:solidFill>
                <a:srgbClr val="000000"/>
              </a:solidFill>
              <a:latin typeface="Cambria" pitchFamily="18" charset="0"/>
            </a:rPr>
            <a:t>Mob: 974 7787 7783</a:t>
          </a:r>
          <a:endParaRPr lang="en-US" sz="1200" kern="1200" dirty="0" smtClean="0">
            <a:latin typeface="Cambria" pitchFamily="18" charset="0"/>
          </a:endParaRPr>
        </a:p>
      </dsp:txBody>
      <dsp:txXfrm>
        <a:off x="322015" y="891858"/>
        <a:ext cx="2512596" cy="25078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73B00AAA-6945-4709-BC95-16B4072CA04E}" type="datetimeFigureOut">
              <a:rPr lang="en-US" smtClean="0"/>
              <a:pPr/>
              <a:t>7/9/2019</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1237688-7E3B-4224-A920-6936E0B8F3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237688-7E3B-4224-A920-6936E0B8F38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237688-7E3B-4224-A920-6936E0B8F38B}"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637DD7A-16BB-47D5-93A8-B32CF5C9C1E7}" type="datetime1">
              <a:rPr lang="en-US" smtClean="0"/>
              <a:pPr/>
              <a:t>7/9/2019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989E432-9FE1-4B2A-A85C-93407E128BC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2D5B3B-79EE-4CEE-B5C2-86631DCC484A}" type="datetime1">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9E432-9FE1-4B2A-A85C-93407E128B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30015E5-3213-411B-BF03-6D342AE1DCF1}" type="datetime1">
              <a:rPr lang="en-US" smtClean="0"/>
              <a:pPr/>
              <a:t>7/9/2019</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989E432-9FE1-4B2A-A85C-93407E128B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3ED9F1-EBA7-41F6-9250-130E4F41D85F}" type="datetime1">
              <a:rPr lang="en-US" smtClean="0"/>
              <a:pPr/>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9E432-9FE1-4B2A-A85C-93407E128B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9F66E25B-96C6-4456-8E23-81163EF7B764}" type="datetime1">
              <a:rPr lang="en-US" smtClean="0"/>
              <a:pPr/>
              <a:t>7/9/2019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7989E432-9FE1-4B2A-A85C-93407E128BC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1A3F71-F87D-4C92-983B-7AE6C47F006B}" type="datetime1">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9E432-9FE1-4B2A-A85C-93407E128B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63260E1-B17F-4D02-9682-76007B198C39}" type="datetime1">
              <a:rPr lang="en-US" smtClean="0"/>
              <a:pPr/>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9E432-9FE1-4B2A-A85C-93407E128B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C92DB4-2A0F-4C28-8209-871CE92D5B98}" type="datetime1">
              <a:rPr lang="en-US" smtClean="0"/>
              <a:pPr/>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9E432-9FE1-4B2A-A85C-93407E128B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8D17D3A-A953-4309-A87B-74B97DE9D92A}" type="datetime1">
              <a:rPr lang="en-US" smtClean="0"/>
              <a:pPr/>
              <a:t>7/9/2019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7989E432-9FE1-4B2A-A85C-93407E128B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A0E147-492B-43D2-A9AE-1DCB2AEF073F}" type="datetime1">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9E432-9FE1-4B2A-A85C-93407E128B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DB7FBB5C-4E55-4A86-914E-4254D80BE6B6}" type="datetime1">
              <a:rPr lang="en-US" smtClean="0"/>
              <a:pPr/>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9E432-9FE1-4B2A-A85C-93407E128BC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E28E2BE-0B95-4537-8C76-350B91CAEC3C}" type="datetime1">
              <a:rPr lang="en-US" smtClean="0"/>
              <a:pPr/>
              <a:t>7/9/2019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989E432-9FE1-4B2A-A85C-93407E128B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 Id="rId9" Type="http://schemas.openxmlformats.org/officeDocument/2006/relationships/image" Target="../media/image2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8.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733800"/>
            <a:ext cx="6934200" cy="457200"/>
          </a:xfrm>
          <a:solidFill>
            <a:schemeClr val="tx1">
              <a:lumMod val="75000"/>
              <a:lumOff val="25000"/>
            </a:schemeClr>
          </a:solidFill>
        </p:spPr>
        <p:txBody>
          <a:bodyPr>
            <a:normAutofit fontScale="62500" lnSpcReduction="20000"/>
          </a:bodyPr>
          <a:lstStyle/>
          <a:p>
            <a:pPr algn="ctr"/>
            <a:endParaRPr lang="en-US" sz="1800" dirty="0" smtClean="0">
              <a:latin typeface="Cambria" pitchFamily="18" charset="0"/>
            </a:endParaRPr>
          </a:p>
          <a:p>
            <a:pPr algn="ctr"/>
            <a:r>
              <a:rPr lang="en-US" sz="3200" b="1" dirty="0" smtClean="0">
                <a:latin typeface="Cambria" pitchFamily="18" charset="0"/>
              </a:rPr>
              <a:t>HOSPITALITY AND CLEANING SERVICES</a:t>
            </a:r>
          </a:p>
        </p:txBody>
      </p:sp>
      <p:pic>
        <p:nvPicPr>
          <p:cNvPr id="4" name="Picture 3" descr="logo.jpg"/>
          <p:cNvPicPr>
            <a:picLocks noChangeAspect="1"/>
          </p:cNvPicPr>
          <p:nvPr/>
        </p:nvPicPr>
        <p:blipFill>
          <a:blip r:embed="rId3"/>
          <a:stretch>
            <a:fillRect/>
          </a:stretch>
        </p:blipFill>
        <p:spPr>
          <a:xfrm>
            <a:off x="1905000" y="1524000"/>
            <a:ext cx="5519371" cy="2057400"/>
          </a:xfrm>
          <a:prstGeom prst="rect">
            <a:avLst/>
          </a:prstGeom>
        </p:spPr>
      </p:pic>
      <p:sp>
        <p:nvSpPr>
          <p:cNvPr id="5" name="Rectangle 4"/>
          <p:cNvSpPr/>
          <p:nvPr/>
        </p:nvSpPr>
        <p:spPr>
          <a:xfrm>
            <a:off x="1295400" y="4724400"/>
            <a:ext cx="7010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Providing prompt professional service at reasonable price to meet all client requirements.</a:t>
            </a:r>
            <a:endParaRPr lang="en-US" sz="2000" b="1" dirty="0"/>
          </a:p>
        </p:txBody>
      </p:sp>
      <p:sp>
        <p:nvSpPr>
          <p:cNvPr id="6" name="Slide Number Placeholder 5"/>
          <p:cNvSpPr>
            <a:spLocks noGrp="1"/>
          </p:cNvSpPr>
          <p:nvPr>
            <p:ph type="sldNum" sz="quarter" idx="12"/>
          </p:nvPr>
        </p:nvSpPr>
        <p:spPr/>
        <p:txBody>
          <a:bodyPr/>
          <a:lstStyle/>
          <a:p>
            <a:fld id="{7989E432-9FE1-4B2A-A85C-93407E128BC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57200" y="228600"/>
            <a:ext cx="7467600" cy="6248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990600" y="914400"/>
            <a:ext cx="6400800" cy="4862870"/>
          </a:xfrm>
          <a:prstGeom prst="rect">
            <a:avLst/>
          </a:prstGeom>
          <a:noFill/>
        </p:spPr>
        <p:txBody>
          <a:bodyPr wrap="square" rtlCol="0">
            <a:spAutoFit/>
          </a:bodyPr>
          <a:lstStyle/>
          <a:p>
            <a:r>
              <a:rPr lang="en-US" sz="2000" b="1" dirty="0" smtClean="0">
                <a:latin typeface="Cambria" pitchFamily="18" charset="0"/>
              </a:rPr>
              <a:t>Our Staff</a:t>
            </a:r>
          </a:p>
          <a:p>
            <a:endParaRPr lang="en-US" sz="2000" b="1" dirty="0" smtClean="0">
              <a:latin typeface="Cambria" pitchFamily="18" charset="0"/>
            </a:endParaRPr>
          </a:p>
          <a:p>
            <a:pPr algn="just"/>
            <a:r>
              <a:rPr lang="en-US" sz="1500" dirty="0" smtClean="0">
                <a:latin typeface="Cambria" pitchFamily="18" charset="0"/>
              </a:rPr>
              <a:t>Our competitive advantage will be based on our large investment in human capital.  RFC begins with a rigorous program for new employees.  At the outset, employees will be trained on how to clean.  Granted everyone has some idea on how to clean, but we will show them a methodical way to producing a far cleaning home more efficiently.  We will then be training employees to work effectively on teams.  While there are some households that prefer  individual instead of a team, a request that we are more happy to oblige , we generally works in teams as they are more efficient.  Working efficiently  on a team takes training  and through this team training, we are able to make significant gains in efficiency.</a:t>
            </a:r>
          </a:p>
          <a:p>
            <a:pPr algn="just"/>
            <a:endParaRPr lang="en-US" sz="1500" dirty="0" smtClean="0">
              <a:latin typeface="Cambria" pitchFamily="18" charset="0"/>
            </a:endParaRPr>
          </a:p>
          <a:p>
            <a:pPr algn="just"/>
            <a:r>
              <a:rPr lang="en-US" sz="1500" dirty="0" smtClean="0">
                <a:latin typeface="Cambria" pitchFamily="18" charset="0"/>
              </a:rPr>
              <a:t>This extensive training , both upfront, as well as continuously builds a trust relationship between company and the client.  It is the bond of trust that will not only earn  RFC the loyalty of that customer but also the referral more of their friends.  Satisfied customers like  to tell their friends about service  providers that they are happy with, people like to spread the wealth with their friends.</a:t>
            </a:r>
          </a:p>
          <a:p>
            <a:pPr algn="just"/>
            <a:endParaRPr lang="en-US" sz="1500" dirty="0" smtClean="0">
              <a:latin typeface="Cambria" pitchFamily="18" charset="0"/>
            </a:endParaRPr>
          </a:p>
        </p:txBody>
      </p:sp>
      <p:sp>
        <p:nvSpPr>
          <p:cNvPr id="4" name="Slide Number Placeholder 3"/>
          <p:cNvSpPr>
            <a:spLocks noGrp="1"/>
          </p:cNvSpPr>
          <p:nvPr>
            <p:ph type="sldNum" sz="quarter" idx="12"/>
          </p:nvPr>
        </p:nvSpPr>
        <p:spPr/>
        <p:txBody>
          <a:bodyPr/>
          <a:lstStyle/>
          <a:p>
            <a:fld id="{7989E432-9FE1-4B2A-A85C-93407E128BC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57200" y="533400"/>
            <a:ext cx="7086600" cy="5867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66800" y="1371600"/>
            <a:ext cx="5715000" cy="3970318"/>
          </a:xfrm>
          <a:prstGeom prst="rect">
            <a:avLst/>
          </a:prstGeom>
          <a:noFill/>
        </p:spPr>
        <p:txBody>
          <a:bodyPr wrap="square" rtlCol="0">
            <a:spAutoFit/>
          </a:bodyPr>
          <a:lstStyle/>
          <a:p>
            <a:pPr algn="just"/>
            <a:endParaRPr lang="en-US" dirty="0" smtClean="0">
              <a:latin typeface="Cambria" pitchFamily="18" charset="0"/>
            </a:endParaRPr>
          </a:p>
          <a:p>
            <a:pPr algn="just"/>
            <a:r>
              <a:rPr lang="en-US" dirty="0" smtClean="0">
                <a:latin typeface="Cambria" pitchFamily="18" charset="0"/>
              </a:rPr>
              <a:t>Our amicable and hardworking staff have the skills to do the job asked of them and will do it to perfection.  They have work  ethics and properly vetted , At RFC, the management  chooses only the very best candidates that apply to work for our company and before even being considered, each candidate must undergo an thorough criminal background check.</a:t>
            </a:r>
          </a:p>
          <a:p>
            <a:pPr algn="just"/>
            <a:endParaRPr lang="en-US" dirty="0" smtClean="0">
              <a:latin typeface="Cambria" pitchFamily="18" charset="0"/>
            </a:endParaRPr>
          </a:p>
          <a:p>
            <a:pPr algn="just"/>
            <a:endParaRPr lang="en-US" dirty="0" smtClean="0">
              <a:latin typeface="Cambria" pitchFamily="18" charset="0"/>
            </a:endParaRPr>
          </a:p>
          <a:p>
            <a:pPr algn="just"/>
            <a:r>
              <a:rPr lang="en-US" dirty="0" smtClean="0">
                <a:latin typeface="Cambria" pitchFamily="18" charset="0"/>
              </a:rPr>
              <a:t>Why RFC? Simply because we offer our clients the best service by providing  flexibility, quality, efficiency, punctuality and reliability, friendly and customer service.</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7989E432-9FE1-4B2A-A85C-93407E128BC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04800" y="381000"/>
            <a:ext cx="7315200" cy="5943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5800" y="685800"/>
            <a:ext cx="6324600" cy="5663089"/>
          </a:xfrm>
          <a:prstGeom prst="rect">
            <a:avLst/>
          </a:prstGeom>
          <a:noFill/>
        </p:spPr>
        <p:txBody>
          <a:bodyPr wrap="square" rtlCol="0">
            <a:spAutoFit/>
          </a:bodyPr>
          <a:lstStyle/>
          <a:p>
            <a:r>
              <a:rPr lang="en-US" sz="2000" b="1" dirty="0" smtClean="0">
                <a:latin typeface="Cambria" pitchFamily="18" charset="0"/>
              </a:rPr>
              <a:t>Description of Business</a:t>
            </a:r>
          </a:p>
          <a:p>
            <a:endParaRPr lang="en-US" sz="2000" b="1" dirty="0" smtClean="0">
              <a:latin typeface="Cambria" pitchFamily="18" charset="0"/>
            </a:endParaRPr>
          </a:p>
          <a:p>
            <a:r>
              <a:rPr lang="en-US" sz="1600" dirty="0" smtClean="0">
                <a:latin typeface="Cambria" pitchFamily="18" charset="0"/>
              </a:rPr>
              <a:t>Although there are lots of  competition in the cleaning  space (over 120 cleaning companies), there is good reason fro this competition, demand is high.  Plenty of cleaner and janitorial services “standard’ operation.  Cleaning service customers want quality, and not everyone in the cleaning service space offers it.</a:t>
            </a:r>
          </a:p>
          <a:p>
            <a:endParaRPr lang="en-US" sz="1600" dirty="0" smtClean="0">
              <a:latin typeface="Cambria" pitchFamily="18" charset="0"/>
            </a:endParaRPr>
          </a:p>
          <a:p>
            <a:r>
              <a:rPr lang="en-US" sz="1600" dirty="0" smtClean="0">
                <a:latin typeface="Cambria" pitchFamily="18" charset="0"/>
              </a:rPr>
              <a:t>The cleaning niche is a subset of the larger cleaning business.  Within the cleaning business, there are both residential as well as commercial cleaners.  The commercial cleaners are typically a janitorial service that offers a wide range of services from general office cleaning, to carpet cleaning, to window cleaning , janitorial service are a one-stop service offering for commercial business.  There are also residential cleaning services.  The residential house cleaning market is serviced predominantly by independent companies.   However, there are few large franchises, residential services are divided into a couple of different categories, cleaner or house cleaners, carpet cleaners, window cleaners and a variety of other services that are required on a less frequent basis.  They are far more restricted in their range of offered services relative to the commercial janitorial services. </a:t>
            </a:r>
            <a:endParaRPr lang="en-US" sz="2000" b="1" dirty="0" smtClean="0">
              <a:latin typeface="Cambria" pitchFamily="18" charset="0"/>
            </a:endParaRPr>
          </a:p>
          <a:p>
            <a:endParaRPr lang="en-US" b="1" dirty="0">
              <a:latin typeface="Cambria" pitchFamily="18" charset="0"/>
            </a:endParaRPr>
          </a:p>
        </p:txBody>
      </p:sp>
      <p:sp>
        <p:nvSpPr>
          <p:cNvPr id="4" name="Slide Number Placeholder 3"/>
          <p:cNvSpPr>
            <a:spLocks noGrp="1"/>
          </p:cNvSpPr>
          <p:nvPr>
            <p:ph type="sldNum" sz="quarter" idx="12"/>
          </p:nvPr>
        </p:nvSpPr>
        <p:spPr/>
        <p:txBody>
          <a:bodyPr/>
          <a:lstStyle/>
          <a:p>
            <a:fld id="{7989E432-9FE1-4B2A-A85C-93407E128BC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81000" y="381000"/>
            <a:ext cx="7543800" cy="6096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5800" y="838200"/>
            <a:ext cx="6553200" cy="4862870"/>
          </a:xfrm>
          <a:prstGeom prst="rect">
            <a:avLst/>
          </a:prstGeom>
          <a:noFill/>
        </p:spPr>
        <p:txBody>
          <a:bodyPr wrap="square" rtlCol="0">
            <a:spAutoFit/>
          </a:bodyPr>
          <a:lstStyle/>
          <a:p>
            <a:r>
              <a:rPr lang="en-US" sz="2000" b="1" dirty="0" smtClean="0">
                <a:latin typeface="Cambria" pitchFamily="18" charset="0"/>
              </a:rPr>
              <a:t>Our services includes but are not limited to the following</a:t>
            </a:r>
            <a:r>
              <a:rPr lang="en-US" b="1" dirty="0" smtClean="0">
                <a:latin typeface="Cambria" pitchFamily="18" charset="0"/>
              </a:rPr>
              <a:t>:</a:t>
            </a:r>
          </a:p>
          <a:p>
            <a:endParaRPr lang="en-US" b="1" dirty="0" smtClean="0">
              <a:latin typeface="Cambria" pitchFamily="18" charset="0"/>
            </a:endParaRPr>
          </a:p>
          <a:p>
            <a:endParaRPr lang="en-US" b="1" dirty="0" smtClean="0">
              <a:latin typeface="Cambria" pitchFamily="18" charset="0"/>
            </a:endParaRPr>
          </a:p>
          <a:p>
            <a:r>
              <a:rPr lang="en-US" b="1" dirty="0" smtClean="0">
                <a:latin typeface="Cambria" pitchFamily="18" charset="0"/>
              </a:rPr>
              <a:t>Pre/ Post Party hosting  and cleaning services</a:t>
            </a:r>
          </a:p>
          <a:p>
            <a:endParaRPr lang="en-US" dirty="0" smtClean="0">
              <a:latin typeface="Cambria" pitchFamily="18" charset="0"/>
            </a:endParaRPr>
          </a:p>
          <a:p>
            <a:pPr>
              <a:buFont typeface="Wingdings" pitchFamily="2" charset="2"/>
              <a:buChar char="Ø"/>
            </a:pPr>
            <a:r>
              <a:rPr lang="en-US" dirty="0" smtClean="0">
                <a:latin typeface="Cambria" pitchFamily="18" charset="0"/>
              </a:rPr>
              <a:t>Entertain venue/hospitality services</a:t>
            </a:r>
          </a:p>
          <a:p>
            <a:pPr>
              <a:buFont typeface="Wingdings" pitchFamily="2" charset="2"/>
              <a:buChar char="Ø"/>
            </a:pPr>
            <a:r>
              <a:rPr lang="en-US" dirty="0" smtClean="0">
                <a:latin typeface="Cambria" pitchFamily="18" charset="0"/>
              </a:rPr>
              <a:t>Waitress services</a:t>
            </a:r>
          </a:p>
          <a:p>
            <a:pPr>
              <a:buFont typeface="Wingdings" pitchFamily="2" charset="2"/>
              <a:buChar char="Ø"/>
            </a:pPr>
            <a:r>
              <a:rPr lang="en-US" dirty="0" smtClean="0">
                <a:latin typeface="Cambria" pitchFamily="18" charset="0"/>
              </a:rPr>
              <a:t>Serving coffee/tea, refreshment and sweets</a:t>
            </a:r>
          </a:p>
          <a:p>
            <a:pPr>
              <a:buFont typeface="Wingdings" pitchFamily="2" charset="2"/>
              <a:buChar char="Ø"/>
            </a:pPr>
            <a:r>
              <a:rPr lang="en-US" dirty="0" smtClean="0">
                <a:latin typeface="Cambria" pitchFamily="18" charset="0"/>
              </a:rPr>
              <a:t>Dressing tables</a:t>
            </a:r>
          </a:p>
          <a:p>
            <a:pPr>
              <a:buFont typeface="Wingdings" pitchFamily="2" charset="2"/>
              <a:buChar char="Ø"/>
            </a:pPr>
            <a:r>
              <a:rPr lang="en-US" dirty="0" smtClean="0">
                <a:latin typeface="Cambria" pitchFamily="18" charset="0"/>
              </a:rPr>
              <a:t>Cleaning and dishwashing after the event</a:t>
            </a:r>
          </a:p>
          <a:p>
            <a:pPr>
              <a:buFont typeface="Wingdings" pitchFamily="2" charset="2"/>
              <a:buChar char="Ø"/>
            </a:pPr>
            <a:r>
              <a:rPr lang="en-US" dirty="0" smtClean="0">
                <a:latin typeface="Cambria" pitchFamily="18" charset="0"/>
              </a:rPr>
              <a:t>After party clean up and tidying of your residence</a:t>
            </a:r>
          </a:p>
          <a:p>
            <a:pPr>
              <a:buFont typeface="Wingdings" pitchFamily="2" charset="2"/>
              <a:buChar char="Ø"/>
            </a:pPr>
            <a:endParaRPr lang="en-US" dirty="0" smtClean="0">
              <a:latin typeface="Cambria" pitchFamily="18" charset="0"/>
            </a:endParaRPr>
          </a:p>
          <a:p>
            <a:pPr marL="342900" indent="-342900"/>
            <a:r>
              <a:rPr lang="en-US" b="1" dirty="0" smtClean="0">
                <a:latin typeface="Cambria" pitchFamily="18" charset="0"/>
              </a:rPr>
              <a:t>Apart from the regular cleaning activities , we also offer;</a:t>
            </a:r>
          </a:p>
          <a:p>
            <a:pPr marL="342900" indent="-342900"/>
            <a:endParaRPr lang="en-US" dirty="0" smtClean="0">
              <a:latin typeface="Cambria" pitchFamily="18" charset="0"/>
            </a:endParaRPr>
          </a:p>
          <a:p>
            <a:pPr marL="342900" indent="-342900">
              <a:buFont typeface="Wingdings" pitchFamily="2" charset="2"/>
              <a:buChar char="Ø"/>
            </a:pPr>
            <a:r>
              <a:rPr lang="en-US" dirty="0" smtClean="0">
                <a:latin typeface="Cambria" pitchFamily="18" charset="0"/>
              </a:rPr>
              <a:t>Pest Control Services</a:t>
            </a:r>
          </a:p>
          <a:p>
            <a:pPr marL="342900" indent="-342900">
              <a:buFont typeface="Wingdings" pitchFamily="2" charset="2"/>
              <a:buChar char="Ø"/>
            </a:pPr>
            <a:r>
              <a:rPr lang="en-US" dirty="0" smtClean="0">
                <a:latin typeface="Cambria" pitchFamily="18" charset="0"/>
              </a:rPr>
              <a:t>Car Cleaning</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7989E432-9FE1-4B2A-A85C-93407E128BC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9600" y="228600"/>
            <a:ext cx="7467600" cy="6324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 name="TextBox 2"/>
          <p:cNvSpPr txBox="1"/>
          <p:nvPr/>
        </p:nvSpPr>
        <p:spPr>
          <a:xfrm>
            <a:off x="914400" y="609600"/>
            <a:ext cx="5791200" cy="400110"/>
          </a:xfrm>
          <a:prstGeom prst="rect">
            <a:avLst/>
          </a:prstGeom>
          <a:noFill/>
        </p:spPr>
        <p:txBody>
          <a:bodyPr wrap="square" rtlCol="0">
            <a:spAutoFit/>
          </a:bodyPr>
          <a:lstStyle/>
          <a:p>
            <a:r>
              <a:rPr lang="en-US" sz="2000" b="1" dirty="0" smtClean="0">
                <a:latin typeface="Cambria" pitchFamily="18" charset="0"/>
              </a:rPr>
              <a:t>Frequency of Service</a:t>
            </a:r>
            <a:endParaRPr lang="en-US" sz="2000" b="1" dirty="0">
              <a:latin typeface="Cambria" pitchFamily="18" charset="0"/>
            </a:endParaRPr>
          </a:p>
        </p:txBody>
      </p:sp>
      <p:sp>
        <p:nvSpPr>
          <p:cNvPr id="4" name="Flowchart: Punched Tape 3"/>
          <p:cNvSpPr/>
          <p:nvPr/>
        </p:nvSpPr>
        <p:spPr>
          <a:xfrm>
            <a:off x="990600" y="1219200"/>
            <a:ext cx="990600" cy="685800"/>
          </a:xfrm>
          <a:prstGeom prst="flowChartPunched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mbria" pitchFamily="18" charset="0"/>
              </a:rPr>
              <a:t>OJGHFHJFJHOFJHJG</a:t>
            </a:r>
            <a:endParaRPr lang="en-US" sz="1200" dirty="0">
              <a:latin typeface="Cambria" pitchFamily="18" charset="0"/>
            </a:endParaRPr>
          </a:p>
        </p:txBody>
      </p:sp>
      <p:sp>
        <p:nvSpPr>
          <p:cNvPr id="5" name="Flowchart: Punched Tape 4"/>
          <p:cNvSpPr/>
          <p:nvPr/>
        </p:nvSpPr>
        <p:spPr>
          <a:xfrm>
            <a:off x="2286000" y="1219200"/>
            <a:ext cx="990600" cy="685800"/>
          </a:xfrm>
          <a:prstGeom prst="flowChartPunched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Flowchart: Punched Tape 5"/>
          <p:cNvSpPr/>
          <p:nvPr/>
        </p:nvSpPr>
        <p:spPr>
          <a:xfrm>
            <a:off x="3581400" y="1219200"/>
            <a:ext cx="990600" cy="685800"/>
          </a:xfrm>
          <a:prstGeom prst="flowChartPunched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unched Tape 6"/>
          <p:cNvSpPr/>
          <p:nvPr/>
        </p:nvSpPr>
        <p:spPr>
          <a:xfrm>
            <a:off x="4876800" y="1219200"/>
            <a:ext cx="990600" cy="685800"/>
          </a:xfrm>
          <a:prstGeom prst="flowChartPunched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unched Tape 7"/>
          <p:cNvSpPr/>
          <p:nvPr/>
        </p:nvSpPr>
        <p:spPr>
          <a:xfrm>
            <a:off x="6172200" y="1219200"/>
            <a:ext cx="990600" cy="685800"/>
          </a:xfrm>
          <a:prstGeom prst="flowChartPunched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90600" y="1371600"/>
            <a:ext cx="990600" cy="307777"/>
          </a:xfrm>
          <a:prstGeom prst="rect">
            <a:avLst/>
          </a:prstGeom>
          <a:noFill/>
        </p:spPr>
        <p:txBody>
          <a:bodyPr wrap="square" rtlCol="0">
            <a:spAutoFit/>
          </a:bodyPr>
          <a:lstStyle/>
          <a:p>
            <a:pPr algn="ctr"/>
            <a:r>
              <a:rPr lang="en-US" sz="1400" b="1" dirty="0" smtClean="0">
                <a:latin typeface="Cambria" pitchFamily="18" charset="0"/>
              </a:rPr>
              <a:t>One-Off</a:t>
            </a:r>
            <a:endParaRPr lang="en-US" sz="1400" b="1" dirty="0">
              <a:latin typeface="Cambria" pitchFamily="18" charset="0"/>
            </a:endParaRPr>
          </a:p>
        </p:txBody>
      </p:sp>
      <p:sp>
        <p:nvSpPr>
          <p:cNvPr id="10" name="TextBox 9"/>
          <p:cNvSpPr txBox="1"/>
          <p:nvPr/>
        </p:nvSpPr>
        <p:spPr>
          <a:xfrm>
            <a:off x="2362200" y="1371600"/>
            <a:ext cx="914400" cy="307777"/>
          </a:xfrm>
          <a:prstGeom prst="rect">
            <a:avLst/>
          </a:prstGeom>
          <a:noFill/>
        </p:spPr>
        <p:txBody>
          <a:bodyPr wrap="square" rtlCol="0">
            <a:spAutoFit/>
          </a:bodyPr>
          <a:lstStyle/>
          <a:p>
            <a:pPr algn="ctr"/>
            <a:r>
              <a:rPr lang="en-US" sz="1400" b="1" dirty="0" smtClean="0">
                <a:latin typeface="Cambria" pitchFamily="18" charset="0"/>
              </a:rPr>
              <a:t>Daily</a:t>
            </a:r>
            <a:endParaRPr lang="en-US" sz="1400" b="1" dirty="0">
              <a:latin typeface="Cambria" pitchFamily="18" charset="0"/>
            </a:endParaRPr>
          </a:p>
        </p:txBody>
      </p:sp>
      <p:sp>
        <p:nvSpPr>
          <p:cNvPr id="11" name="TextBox 10"/>
          <p:cNvSpPr txBox="1"/>
          <p:nvPr/>
        </p:nvSpPr>
        <p:spPr>
          <a:xfrm>
            <a:off x="3657600" y="1447800"/>
            <a:ext cx="914400" cy="307777"/>
          </a:xfrm>
          <a:prstGeom prst="rect">
            <a:avLst/>
          </a:prstGeom>
          <a:noFill/>
        </p:spPr>
        <p:txBody>
          <a:bodyPr wrap="square" rtlCol="0">
            <a:spAutoFit/>
          </a:bodyPr>
          <a:lstStyle/>
          <a:p>
            <a:r>
              <a:rPr lang="en-US" sz="1400" b="1" dirty="0" smtClean="0">
                <a:latin typeface="Cambria" pitchFamily="18" charset="0"/>
              </a:rPr>
              <a:t>Weekly</a:t>
            </a:r>
            <a:endParaRPr lang="en-US" sz="1400" b="1" dirty="0">
              <a:latin typeface="Cambria" pitchFamily="18" charset="0"/>
            </a:endParaRPr>
          </a:p>
        </p:txBody>
      </p:sp>
      <p:sp>
        <p:nvSpPr>
          <p:cNvPr id="12" name="TextBox 11"/>
          <p:cNvSpPr txBox="1"/>
          <p:nvPr/>
        </p:nvSpPr>
        <p:spPr>
          <a:xfrm>
            <a:off x="4953000" y="1447800"/>
            <a:ext cx="1066800" cy="307777"/>
          </a:xfrm>
          <a:prstGeom prst="rect">
            <a:avLst/>
          </a:prstGeom>
          <a:noFill/>
        </p:spPr>
        <p:txBody>
          <a:bodyPr wrap="square" rtlCol="0">
            <a:spAutoFit/>
          </a:bodyPr>
          <a:lstStyle/>
          <a:p>
            <a:r>
              <a:rPr lang="en-US" sz="1400" b="1" dirty="0" smtClean="0">
                <a:latin typeface="Cambria" pitchFamily="18" charset="0"/>
              </a:rPr>
              <a:t>Monthly</a:t>
            </a:r>
            <a:endParaRPr lang="en-US" sz="1400" b="1" dirty="0">
              <a:latin typeface="Cambria" pitchFamily="18" charset="0"/>
            </a:endParaRPr>
          </a:p>
        </p:txBody>
      </p:sp>
      <p:sp>
        <p:nvSpPr>
          <p:cNvPr id="13" name="TextBox 12"/>
          <p:cNvSpPr txBox="1"/>
          <p:nvPr/>
        </p:nvSpPr>
        <p:spPr>
          <a:xfrm>
            <a:off x="6172200" y="1447800"/>
            <a:ext cx="990600" cy="584775"/>
          </a:xfrm>
          <a:prstGeom prst="rect">
            <a:avLst/>
          </a:prstGeom>
          <a:noFill/>
        </p:spPr>
        <p:txBody>
          <a:bodyPr wrap="square" rtlCol="0">
            <a:spAutoFit/>
          </a:bodyPr>
          <a:lstStyle/>
          <a:p>
            <a:pPr algn="ctr"/>
            <a:r>
              <a:rPr lang="en-US" sz="1400" b="1" dirty="0" smtClean="0"/>
              <a:t>Yearly</a:t>
            </a:r>
          </a:p>
          <a:p>
            <a:pPr algn="ctr"/>
            <a:endParaRPr lang="en-US" dirty="0"/>
          </a:p>
        </p:txBody>
      </p:sp>
      <p:sp>
        <p:nvSpPr>
          <p:cNvPr id="14" name="TextBox 13"/>
          <p:cNvSpPr txBox="1"/>
          <p:nvPr/>
        </p:nvSpPr>
        <p:spPr>
          <a:xfrm>
            <a:off x="762000" y="2209800"/>
            <a:ext cx="5410200" cy="400110"/>
          </a:xfrm>
          <a:prstGeom prst="rect">
            <a:avLst/>
          </a:prstGeom>
          <a:noFill/>
        </p:spPr>
        <p:txBody>
          <a:bodyPr wrap="square" rtlCol="0">
            <a:spAutoFit/>
          </a:bodyPr>
          <a:lstStyle/>
          <a:p>
            <a:r>
              <a:rPr lang="en-US" sz="2000" b="1" dirty="0" smtClean="0">
                <a:latin typeface="Cambria" pitchFamily="18" charset="0"/>
              </a:rPr>
              <a:t>Type of cleaning required</a:t>
            </a:r>
            <a:endParaRPr lang="en-US" sz="2000" b="1" dirty="0">
              <a:latin typeface="Cambria" pitchFamily="18" charset="0"/>
            </a:endParaRPr>
          </a:p>
        </p:txBody>
      </p:sp>
      <p:sp>
        <p:nvSpPr>
          <p:cNvPr id="18" name="Teardrop 17"/>
          <p:cNvSpPr/>
          <p:nvPr/>
        </p:nvSpPr>
        <p:spPr>
          <a:xfrm rot="11672695">
            <a:off x="1301452" y="2836241"/>
            <a:ext cx="838200" cy="76200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ardrop 18"/>
          <p:cNvSpPr/>
          <p:nvPr/>
        </p:nvSpPr>
        <p:spPr>
          <a:xfrm rot="11672695">
            <a:off x="2520652" y="2836241"/>
            <a:ext cx="838200" cy="76200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ardrop 19"/>
          <p:cNvSpPr/>
          <p:nvPr/>
        </p:nvSpPr>
        <p:spPr>
          <a:xfrm rot="11672695">
            <a:off x="3663653" y="2836241"/>
            <a:ext cx="838200" cy="76200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ardrop 20"/>
          <p:cNvSpPr/>
          <p:nvPr/>
        </p:nvSpPr>
        <p:spPr>
          <a:xfrm rot="11672695">
            <a:off x="4959053" y="2836242"/>
            <a:ext cx="838200" cy="76200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ardrop 21"/>
          <p:cNvSpPr/>
          <p:nvPr/>
        </p:nvSpPr>
        <p:spPr>
          <a:xfrm rot="11672695">
            <a:off x="1301451" y="3750642"/>
            <a:ext cx="838200" cy="76200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ardrop 22"/>
          <p:cNvSpPr/>
          <p:nvPr/>
        </p:nvSpPr>
        <p:spPr>
          <a:xfrm rot="11672695">
            <a:off x="2520653" y="3750642"/>
            <a:ext cx="838200" cy="76200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ardrop 23"/>
          <p:cNvSpPr/>
          <p:nvPr/>
        </p:nvSpPr>
        <p:spPr>
          <a:xfrm rot="11672695">
            <a:off x="3663652" y="3750642"/>
            <a:ext cx="838200" cy="76200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ardrop 24"/>
          <p:cNvSpPr/>
          <p:nvPr/>
        </p:nvSpPr>
        <p:spPr>
          <a:xfrm rot="11672695">
            <a:off x="4959053" y="3750641"/>
            <a:ext cx="838200" cy="76200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295400" y="3124200"/>
            <a:ext cx="914400" cy="307777"/>
          </a:xfrm>
          <a:prstGeom prst="rect">
            <a:avLst/>
          </a:prstGeom>
          <a:noFill/>
        </p:spPr>
        <p:txBody>
          <a:bodyPr wrap="square" rtlCol="0">
            <a:spAutoFit/>
          </a:bodyPr>
          <a:lstStyle/>
          <a:p>
            <a:r>
              <a:rPr lang="en-US" sz="1400" dirty="0" smtClean="0"/>
              <a:t>Regular</a:t>
            </a:r>
            <a:endParaRPr lang="en-US" sz="1400" dirty="0"/>
          </a:p>
        </p:txBody>
      </p:sp>
      <p:sp>
        <p:nvSpPr>
          <p:cNvPr id="27" name="TextBox 26"/>
          <p:cNvSpPr txBox="1"/>
          <p:nvPr/>
        </p:nvSpPr>
        <p:spPr>
          <a:xfrm>
            <a:off x="2514600" y="3124200"/>
            <a:ext cx="1066800" cy="307777"/>
          </a:xfrm>
          <a:prstGeom prst="rect">
            <a:avLst/>
          </a:prstGeom>
          <a:noFill/>
        </p:spPr>
        <p:txBody>
          <a:bodyPr wrap="square" rtlCol="0">
            <a:spAutoFit/>
          </a:bodyPr>
          <a:lstStyle/>
          <a:p>
            <a:r>
              <a:rPr lang="en-US" sz="1400" dirty="0" smtClean="0"/>
              <a:t>On-Call</a:t>
            </a:r>
            <a:endParaRPr lang="en-US" sz="1400" dirty="0"/>
          </a:p>
        </p:txBody>
      </p:sp>
      <p:sp>
        <p:nvSpPr>
          <p:cNvPr id="29" name="TextBox 28"/>
          <p:cNvSpPr txBox="1"/>
          <p:nvPr/>
        </p:nvSpPr>
        <p:spPr>
          <a:xfrm>
            <a:off x="3657600" y="3124200"/>
            <a:ext cx="1143000" cy="307777"/>
          </a:xfrm>
          <a:prstGeom prst="rect">
            <a:avLst/>
          </a:prstGeom>
          <a:noFill/>
        </p:spPr>
        <p:txBody>
          <a:bodyPr wrap="square" rtlCol="0">
            <a:spAutoFit/>
          </a:bodyPr>
          <a:lstStyle/>
          <a:p>
            <a:r>
              <a:rPr lang="en-US" sz="1400" dirty="0" smtClean="0"/>
              <a:t>Ironing</a:t>
            </a:r>
            <a:endParaRPr lang="en-US" sz="1400" dirty="0"/>
          </a:p>
        </p:txBody>
      </p:sp>
      <p:sp>
        <p:nvSpPr>
          <p:cNvPr id="30" name="TextBox 29"/>
          <p:cNvSpPr txBox="1"/>
          <p:nvPr/>
        </p:nvSpPr>
        <p:spPr>
          <a:xfrm>
            <a:off x="4953000" y="3048000"/>
            <a:ext cx="1219200" cy="461665"/>
          </a:xfrm>
          <a:prstGeom prst="rect">
            <a:avLst/>
          </a:prstGeom>
          <a:noFill/>
        </p:spPr>
        <p:txBody>
          <a:bodyPr wrap="square" rtlCol="0">
            <a:spAutoFit/>
          </a:bodyPr>
          <a:lstStyle/>
          <a:p>
            <a:r>
              <a:rPr lang="en-US" sz="1200" dirty="0" smtClean="0"/>
              <a:t>Spring Cleaning</a:t>
            </a:r>
            <a:endParaRPr lang="en-US" sz="1200" dirty="0"/>
          </a:p>
        </p:txBody>
      </p:sp>
      <p:sp>
        <p:nvSpPr>
          <p:cNvPr id="31" name="TextBox 30"/>
          <p:cNvSpPr txBox="1"/>
          <p:nvPr/>
        </p:nvSpPr>
        <p:spPr>
          <a:xfrm>
            <a:off x="1295400" y="3962400"/>
            <a:ext cx="1295400" cy="461665"/>
          </a:xfrm>
          <a:prstGeom prst="rect">
            <a:avLst/>
          </a:prstGeom>
          <a:noFill/>
        </p:spPr>
        <p:txBody>
          <a:bodyPr wrap="square" rtlCol="0">
            <a:spAutoFit/>
          </a:bodyPr>
          <a:lstStyle/>
          <a:p>
            <a:r>
              <a:rPr lang="en-US" sz="1200" dirty="0" smtClean="0"/>
              <a:t>Deep </a:t>
            </a:r>
          </a:p>
          <a:p>
            <a:r>
              <a:rPr lang="en-US" sz="1200" dirty="0" smtClean="0"/>
              <a:t>Cleaning</a:t>
            </a:r>
            <a:endParaRPr lang="en-US" sz="1200" dirty="0"/>
          </a:p>
        </p:txBody>
      </p:sp>
      <p:sp>
        <p:nvSpPr>
          <p:cNvPr id="32" name="TextBox 31"/>
          <p:cNvSpPr txBox="1"/>
          <p:nvPr/>
        </p:nvSpPr>
        <p:spPr>
          <a:xfrm>
            <a:off x="2514600" y="3962400"/>
            <a:ext cx="1219200" cy="461665"/>
          </a:xfrm>
          <a:prstGeom prst="rect">
            <a:avLst/>
          </a:prstGeom>
          <a:noFill/>
        </p:spPr>
        <p:txBody>
          <a:bodyPr wrap="square" rtlCol="0">
            <a:spAutoFit/>
          </a:bodyPr>
          <a:lstStyle/>
          <a:p>
            <a:r>
              <a:rPr lang="en-US" sz="1200" dirty="0" smtClean="0">
                <a:latin typeface="+mj-lt"/>
              </a:rPr>
              <a:t>Sofa</a:t>
            </a:r>
          </a:p>
          <a:p>
            <a:r>
              <a:rPr lang="en-US" sz="1200" dirty="0" smtClean="0">
                <a:latin typeface="+mj-lt"/>
              </a:rPr>
              <a:t>Cleaning</a:t>
            </a:r>
            <a:endParaRPr lang="en-US" sz="1200" dirty="0">
              <a:latin typeface="+mj-lt"/>
            </a:endParaRPr>
          </a:p>
        </p:txBody>
      </p:sp>
      <p:sp>
        <p:nvSpPr>
          <p:cNvPr id="33" name="TextBox 32"/>
          <p:cNvSpPr txBox="1"/>
          <p:nvPr/>
        </p:nvSpPr>
        <p:spPr>
          <a:xfrm>
            <a:off x="3657600" y="3886200"/>
            <a:ext cx="1371600" cy="461665"/>
          </a:xfrm>
          <a:prstGeom prst="rect">
            <a:avLst/>
          </a:prstGeom>
          <a:noFill/>
        </p:spPr>
        <p:txBody>
          <a:bodyPr wrap="square" rtlCol="0">
            <a:spAutoFit/>
          </a:bodyPr>
          <a:lstStyle/>
          <a:p>
            <a:r>
              <a:rPr lang="en-US" sz="1200" dirty="0" smtClean="0">
                <a:latin typeface="+mj-lt"/>
              </a:rPr>
              <a:t>Moving</a:t>
            </a:r>
          </a:p>
          <a:p>
            <a:r>
              <a:rPr lang="en-US" sz="1200" dirty="0" smtClean="0">
                <a:latin typeface="+mj-lt"/>
              </a:rPr>
              <a:t>Cleaning</a:t>
            </a:r>
            <a:endParaRPr lang="en-US" sz="1200" dirty="0">
              <a:latin typeface="+mj-lt"/>
            </a:endParaRPr>
          </a:p>
        </p:txBody>
      </p:sp>
      <p:sp>
        <p:nvSpPr>
          <p:cNvPr id="34" name="TextBox 33"/>
          <p:cNvSpPr txBox="1"/>
          <p:nvPr/>
        </p:nvSpPr>
        <p:spPr>
          <a:xfrm>
            <a:off x="4953000" y="3886200"/>
            <a:ext cx="1371600" cy="461665"/>
          </a:xfrm>
          <a:prstGeom prst="rect">
            <a:avLst/>
          </a:prstGeom>
          <a:noFill/>
        </p:spPr>
        <p:txBody>
          <a:bodyPr wrap="square" rtlCol="0">
            <a:spAutoFit/>
          </a:bodyPr>
          <a:lstStyle/>
          <a:p>
            <a:r>
              <a:rPr lang="en-US" sz="1200" dirty="0" smtClean="0"/>
              <a:t>Pre/Post</a:t>
            </a:r>
          </a:p>
          <a:p>
            <a:r>
              <a:rPr lang="en-US" sz="1200" dirty="0" smtClean="0"/>
              <a:t>Cleaning</a:t>
            </a:r>
            <a:endParaRPr lang="en-US" sz="1200" dirty="0"/>
          </a:p>
        </p:txBody>
      </p:sp>
      <p:sp>
        <p:nvSpPr>
          <p:cNvPr id="37" name="Flowchart: Connector 36"/>
          <p:cNvSpPr/>
          <p:nvPr/>
        </p:nvSpPr>
        <p:spPr>
          <a:xfrm>
            <a:off x="1143000" y="4953000"/>
            <a:ext cx="914400" cy="8382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p:cNvSpPr/>
          <p:nvPr/>
        </p:nvSpPr>
        <p:spPr>
          <a:xfrm>
            <a:off x="2286000" y="4953000"/>
            <a:ext cx="914400" cy="8382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3352800" y="4953000"/>
            <a:ext cx="914400" cy="8382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4419600" y="4953000"/>
            <a:ext cx="914400" cy="8382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5562600" y="4953000"/>
            <a:ext cx="914400" cy="8382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office.png"/>
          <p:cNvPicPr>
            <a:picLocks noChangeAspect="1"/>
          </p:cNvPicPr>
          <p:nvPr/>
        </p:nvPicPr>
        <p:blipFill>
          <a:blip r:embed="rId2" cstate="print"/>
          <a:stretch>
            <a:fillRect/>
          </a:stretch>
        </p:blipFill>
        <p:spPr>
          <a:xfrm>
            <a:off x="1371600" y="5105400"/>
            <a:ext cx="457200" cy="459377"/>
          </a:xfrm>
          <a:prstGeom prst="rect">
            <a:avLst/>
          </a:prstGeom>
        </p:spPr>
      </p:pic>
      <p:pic>
        <p:nvPicPr>
          <p:cNvPr id="44" name="Picture 43" descr="villa.png"/>
          <p:cNvPicPr>
            <a:picLocks noChangeAspect="1"/>
          </p:cNvPicPr>
          <p:nvPr/>
        </p:nvPicPr>
        <p:blipFill>
          <a:blip r:embed="rId3"/>
          <a:stretch>
            <a:fillRect/>
          </a:stretch>
        </p:blipFill>
        <p:spPr>
          <a:xfrm>
            <a:off x="2514600" y="5105400"/>
            <a:ext cx="533400" cy="533400"/>
          </a:xfrm>
          <a:prstGeom prst="rect">
            <a:avLst/>
          </a:prstGeom>
        </p:spPr>
      </p:pic>
      <p:pic>
        <p:nvPicPr>
          <p:cNvPr id="45" name="Picture 44" descr="car.png"/>
          <p:cNvPicPr>
            <a:picLocks noChangeAspect="1"/>
          </p:cNvPicPr>
          <p:nvPr/>
        </p:nvPicPr>
        <p:blipFill>
          <a:blip r:embed="rId4"/>
          <a:stretch>
            <a:fillRect/>
          </a:stretch>
        </p:blipFill>
        <p:spPr>
          <a:xfrm>
            <a:off x="3581400" y="5105400"/>
            <a:ext cx="533400" cy="533400"/>
          </a:xfrm>
          <a:prstGeom prst="rect">
            <a:avLst/>
          </a:prstGeom>
        </p:spPr>
      </p:pic>
      <p:pic>
        <p:nvPicPr>
          <p:cNvPr id="46" name="Picture 45" descr="hosp.png"/>
          <p:cNvPicPr>
            <a:picLocks noChangeAspect="1"/>
          </p:cNvPicPr>
          <p:nvPr/>
        </p:nvPicPr>
        <p:blipFill>
          <a:blip r:embed="rId5"/>
          <a:stretch>
            <a:fillRect/>
          </a:stretch>
        </p:blipFill>
        <p:spPr>
          <a:xfrm>
            <a:off x="4572000" y="5181600"/>
            <a:ext cx="582749" cy="423863"/>
          </a:xfrm>
          <a:prstGeom prst="rect">
            <a:avLst/>
          </a:prstGeom>
        </p:spPr>
      </p:pic>
      <p:pic>
        <p:nvPicPr>
          <p:cNvPr id="47" name="Picture 46" descr="garage.png"/>
          <p:cNvPicPr>
            <a:picLocks noChangeAspect="1"/>
          </p:cNvPicPr>
          <p:nvPr/>
        </p:nvPicPr>
        <p:blipFill>
          <a:blip r:embed="rId6"/>
          <a:stretch>
            <a:fillRect/>
          </a:stretch>
        </p:blipFill>
        <p:spPr>
          <a:xfrm>
            <a:off x="5791200" y="5105400"/>
            <a:ext cx="461963" cy="461963"/>
          </a:xfrm>
          <a:prstGeom prst="rect">
            <a:avLst/>
          </a:prstGeom>
        </p:spPr>
      </p:pic>
      <p:sp>
        <p:nvSpPr>
          <p:cNvPr id="48" name="Flowchart: Connector 47"/>
          <p:cNvSpPr/>
          <p:nvPr/>
        </p:nvSpPr>
        <p:spPr>
          <a:xfrm>
            <a:off x="6705600" y="4953000"/>
            <a:ext cx="838200" cy="8382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images.png"/>
          <p:cNvPicPr>
            <a:picLocks noChangeAspect="1"/>
          </p:cNvPicPr>
          <p:nvPr/>
        </p:nvPicPr>
        <p:blipFill>
          <a:blip r:embed="rId7"/>
          <a:stretch>
            <a:fillRect/>
          </a:stretch>
        </p:blipFill>
        <p:spPr>
          <a:xfrm>
            <a:off x="6934200" y="5105400"/>
            <a:ext cx="476508" cy="461879"/>
          </a:xfrm>
          <a:prstGeom prst="rect">
            <a:avLst/>
          </a:prstGeom>
        </p:spPr>
      </p:pic>
      <p:sp>
        <p:nvSpPr>
          <p:cNvPr id="50" name="Slide Number Placeholder 49"/>
          <p:cNvSpPr>
            <a:spLocks noGrp="1"/>
          </p:cNvSpPr>
          <p:nvPr>
            <p:ph type="sldNum" sz="quarter" idx="12"/>
          </p:nvPr>
        </p:nvSpPr>
        <p:spPr/>
        <p:txBody>
          <a:bodyPr/>
          <a:lstStyle/>
          <a:p>
            <a:fld id="{7989E432-9FE1-4B2A-A85C-93407E128BC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71500" y="498348"/>
            <a:ext cx="7010400" cy="6172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Low"/>
            <a:endParaRPr lang="en-US" dirty="0"/>
          </a:p>
        </p:txBody>
      </p:sp>
      <p:pic>
        <p:nvPicPr>
          <p:cNvPr id="3" name="Picture 2" descr="cleaaning.jpg"/>
          <p:cNvPicPr>
            <a:picLocks noChangeAspect="1"/>
          </p:cNvPicPr>
          <p:nvPr/>
        </p:nvPicPr>
        <p:blipFill>
          <a:blip r:embed="rId2" cstate="print"/>
          <a:stretch>
            <a:fillRect/>
          </a:stretch>
        </p:blipFill>
        <p:spPr>
          <a:xfrm>
            <a:off x="1525524" y="861536"/>
            <a:ext cx="2551176" cy="2590800"/>
          </a:xfrm>
          <a:prstGeom prst="rect">
            <a:avLst/>
          </a:prstGeom>
        </p:spPr>
      </p:pic>
      <p:sp>
        <p:nvSpPr>
          <p:cNvPr id="36865" name="Rectangle 1"/>
          <p:cNvSpPr>
            <a:spLocks noChangeArrowheads="1"/>
          </p:cNvSpPr>
          <p:nvPr/>
        </p:nvSpPr>
        <p:spPr bwMode="auto">
          <a:xfrm>
            <a:off x="1219200" y="1283732"/>
            <a:ext cx="32004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66" name="Rectangle 2"/>
          <p:cNvSpPr>
            <a:spLocks noChangeArrowheads="1"/>
          </p:cNvSpPr>
          <p:nvPr/>
        </p:nvSpPr>
        <p:spPr bwMode="auto">
          <a:xfrm>
            <a:off x="1600200" y="4191000"/>
            <a:ext cx="33528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Remal First Class (RFC) offers a complete range of cleaning solutions to meet the customer’s specific requirements. From general office cleaning to specialized home cleaning, pre/post cleaning and events services.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7989E432-9FE1-4B2A-A85C-93407E128BC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89E432-9FE1-4B2A-A85C-93407E128BCB}" type="slidenum">
              <a:rPr lang="en-US" smtClean="0"/>
              <a:pPr/>
              <a:t>16</a:t>
            </a:fld>
            <a:endParaRPr lang="en-US"/>
          </a:p>
        </p:txBody>
      </p:sp>
      <p:sp>
        <p:nvSpPr>
          <p:cNvPr id="3" name="Flowchart: Alternate Process 2"/>
          <p:cNvSpPr/>
          <p:nvPr/>
        </p:nvSpPr>
        <p:spPr>
          <a:xfrm>
            <a:off x="838200" y="838200"/>
            <a:ext cx="6781800" cy="58323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5367" y="4153716"/>
            <a:ext cx="1667136" cy="205715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1134" y="1302472"/>
            <a:ext cx="1594984" cy="235512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77229" y="2190986"/>
            <a:ext cx="1545094" cy="332611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2181" y="2189746"/>
            <a:ext cx="1620991" cy="3129256"/>
          </a:xfrm>
          <a:prstGeom prst="rect">
            <a:avLst/>
          </a:prstGeom>
        </p:spPr>
      </p:pic>
    </p:spTree>
    <p:extLst>
      <p:ext uri="{BB962C8B-B14F-4D97-AF65-F5344CB8AC3E}">
        <p14:creationId xmlns:p14="http://schemas.microsoft.com/office/powerpoint/2010/main" val="3673266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81000" y="533400"/>
            <a:ext cx="7543800" cy="6172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1.jpg"/>
          <p:cNvPicPr>
            <a:picLocks noChangeAspect="1"/>
          </p:cNvPicPr>
          <p:nvPr/>
        </p:nvPicPr>
        <p:blipFill>
          <a:blip r:embed="rId2"/>
          <a:stretch>
            <a:fillRect/>
          </a:stretch>
        </p:blipFill>
        <p:spPr>
          <a:xfrm>
            <a:off x="3048000" y="3581400"/>
            <a:ext cx="2302933" cy="1371600"/>
          </a:xfrm>
          <a:prstGeom prst="rect">
            <a:avLst/>
          </a:prstGeom>
        </p:spPr>
      </p:pic>
      <p:pic>
        <p:nvPicPr>
          <p:cNvPr id="4" name="Picture 3" descr="16602603_720416191453425_7341825363003349749_n.jpg"/>
          <p:cNvPicPr>
            <a:picLocks noChangeAspect="1"/>
          </p:cNvPicPr>
          <p:nvPr/>
        </p:nvPicPr>
        <p:blipFill>
          <a:blip r:embed="rId3" cstate="print"/>
          <a:stretch>
            <a:fillRect/>
          </a:stretch>
        </p:blipFill>
        <p:spPr>
          <a:xfrm>
            <a:off x="762000" y="1600200"/>
            <a:ext cx="1905000" cy="1428750"/>
          </a:xfrm>
          <a:prstGeom prst="rect">
            <a:avLst/>
          </a:prstGeom>
        </p:spPr>
      </p:pic>
      <p:pic>
        <p:nvPicPr>
          <p:cNvPr id="5" name="Picture 4" descr="18300823_764225387072505_2207263740817569735_n.jpg"/>
          <p:cNvPicPr>
            <a:picLocks noChangeAspect="1"/>
          </p:cNvPicPr>
          <p:nvPr/>
        </p:nvPicPr>
        <p:blipFill>
          <a:blip r:embed="rId4"/>
          <a:stretch>
            <a:fillRect/>
          </a:stretch>
        </p:blipFill>
        <p:spPr>
          <a:xfrm>
            <a:off x="5715000" y="3581400"/>
            <a:ext cx="1981200" cy="1409591"/>
          </a:xfrm>
          <a:prstGeom prst="rect">
            <a:avLst/>
          </a:prstGeom>
        </p:spPr>
      </p:pic>
      <p:pic>
        <p:nvPicPr>
          <p:cNvPr id="7" name="Picture 6" descr="19702186_798703843624659_2518740918677927451_n.jpg"/>
          <p:cNvPicPr>
            <a:picLocks noChangeAspect="1"/>
          </p:cNvPicPr>
          <p:nvPr/>
        </p:nvPicPr>
        <p:blipFill>
          <a:blip r:embed="rId5" cstate="print"/>
          <a:stretch>
            <a:fillRect/>
          </a:stretch>
        </p:blipFill>
        <p:spPr>
          <a:xfrm>
            <a:off x="3276600" y="1600200"/>
            <a:ext cx="1905000" cy="1428750"/>
          </a:xfrm>
          <a:prstGeom prst="rect">
            <a:avLst/>
          </a:prstGeom>
        </p:spPr>
      </p:pic>
      <p:pic>
        <p:nvPicPr>
          <p:cNvPr id="8" name="Picture 7" descr="22554915_854047354756974_1748680342533524261_n.jpg"/>
          <p:cNvPicPr>
            <a:picLocks noChangeAspect="1"/>
          </p:cNvPicPr>
          <p:nvPr/>
        </p:nvPicPr>
        <p:blipFill>
          <a:blip r:embed="rId6" cstate="print"/>
          <a:stretch>
            <a:fillRect/>
          </a:stretch>
        </p:blipFill>
        <p:spPr>
          <a:xfrm>
            <a:off x="838200" y="3505200"/>
            <a:ext cx="1828800" cy="1371600"/>
          </a:xfrm>
          <a:prstGeom prst="rect">
            <a:avLst/>
          </a:prstGeom>
        </p:spPr>
      </p:pic>
      <p:pic>
        <p:nvPicPr>
          <p:cNvPr id="9" name="Picture 8" descr="24796256_878072409021135_8004350504396986609_n.jpg"/>
          <p:cNvPicPr>
            <a:picLocks noChangeAspect="1"/>
          </p:cNvPicPr>
          <p:nvPr/>
        </p:nvPicPr>
        <p:blipFill>
          <a:blip r:embed="rId7" cstate="print"/>
          <a:stretch>
            <a:fillRect/>
          </a:stretch>
        </p:blipFill>
        <p:spPr>
          <a:xfrm>
            <a:off x="4267200" y="5105400"/>
            <a:ext cx="1981200" cy="1322917"/>
          </a:xfrm>
          <a:prstGeom prst="rect">
            <a:avLst/>
          </a:prstGeom>
        </p:spPr>
      </p:pic>
      <p:pic>
        <p:nvPicPr>
          <p:cNvPr id="10" name="Picture 9" descr="25158315_881311605363882_3751206597389559528_n.jpg"/>
          <p:cNvPicPr>
            <a:picLocks noChangeAspect="1"/>
          </p:cNvPicPr>
          <p:nvPr/>
        </p:nvPicPr>
        <p:blipFill>
          <a:blip r:embed="rId8" cstate="print"/>
          <a:stretch>
            <a:fillRect/>
          </a:stretch>
        </p:blipFill>
        <p:spPr>
          <a:xfrm>
            <a:off x="5715001" y="1600200"/>
            <a:ext cx="1981200" cy="1485900"/>
          </a:xfrm>
          <a:prstGeom prst="rect">
            <a:avLst/>
          </a:prstGeom>
        </p:spPr>
      </p:pic>
      <p:sp>
        <p:nvSpPr>
          <p:cNvPr id="11" name="TextBox 10"/>
          <p:cNvSpPr txBox="1"/>
          <p:nvPr/>
        </p:nvSpPr>
        <p:spPr>
          <a:xfrm>
            <a:off x="838200" y="914400"/>
            <a:ext cx="4419600" cy="400110"/>
          </a:xfrm>
          <a:prstGeom prst="rect">
            <a:avLst/>
          </a:prstGeom>
          <a:noFill/>
        </p:spPr>
        <p:txBody>
          <a:bodyPr wrap="square" rtlCol="0">
            <a:spAutoFit/>
          </a:bodyPr>
          <a:lstStyle/>
          <a:p>
            <a:r>
              <a:rPr lang="en-US" sz="2000" b="1" dirty="0" smtClean="0">
                <a:latin typeface="Cambria" pitchFamily="18" charset="0"/>
              </a:rPr>
              <a:t>Event and Hospitality Services</a:t>
            </a:r>
            <a:endParaRPr lang="en-US" sz="2000" b="1" dirty="0">
              <a:latin typeface="Cambria" pitchFamily="18" charset="0"/>
            </a:endParaRPr>
          </a:p>
        </p:txBody>
      </p:sp>
      <p:pic>
        <p:nvPicPr>
          <p:cNvPr id="12" name="Picture 11" descr="18301329_767093353452375_8642664346577098332_n.jpg"/>
          <p:cNvPicPr>
            <a:picLocks noChangeAspect="1"/>
          </p:cNvPicPr>
          <p:nvPr/>
        </p:nvPicPr>
        <p:blipFill>
          <a:blip r:embed="rId9"/>
          <a:stretch>
            <a:fillRect/>
          </a:stretch>
        </p:blipFill>
        <p:spPr>
          <a:xfrm>
            <a:off x="1676400" y="5181600"/>
            <a:ext cx="2257517" cy="1295400"/>
          </a:xfrm>
          <a:prstGeom prst="rect">
            <a:avLst/>
          </a:prstGeom>
        </p:spPr>
      </p:pic>
      <p:sp>
        <p:nvSpPr>
          <p:cNvPr id="13" name="Slide Number Placeholder 12"/>
          <p:cNvSpPr>
            <a:spLocks noGrp="1"/>
          </p:cNvSpPr>
          <p:nvPr>
            <p:ph type="sldNum" sz="quarter" idx="12"/>
          </p:nvPr>
        </p:nvSpPr>
        <p:spPr/>
        <p:txBody>
          <a:bodyPr/>
          <a:lstStyle/>
          <a:p>
            <a:fld id="{7989E432-9FE1-4B2A-A85C-93407E128BC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81000" y="457200"/>
            <a:ext cx="7315200" cy="6019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a:t>
            </a:r>
            <a:r>
              <a:rPr lang="en-US" dirty="0" err="1" smtClean="0"/>
              <a:t>chemi</a:t>
            </a:r>
            <a:endParaRPr lang="en-US" dirty="0"/>
          </a:p>
        </p:txBody>
      </p:sp>
      <p:sp>
        <p:nvSpPr>
          <p:cNvPr id="3" name="TextBox 2"/>
          <p:cNvSpPr txBox="1"/>
          <p:nvPr/>
        </p:nvSpPr>
        <p:spPr>
          <a:xfrm>
            <a:off x="990600" y="838200"/>
            <a:ext cx="6248400" cy="5386090"/>
          </a:xfrm>
          <a:prstGeom prst="rect">
            <a:avLst/>
          </a:prstGeom>
          <a:noFill/>
        </p:spPr>
        <p:txBody>
          <a:bodyPr wrap="square" rtlCol="0">
            <a:spAutoFit/>
          </a:bodyPr>
          <a:lstStyle/>
          <a:p>
            <a:r>
              <a:rPr lang="en-US" sz="2000" b="1" dirty="0" smtClean="0">
                <a:latin typeface="Cambria" pitchFamily="18" charset="0"/>
              </a:rPr>
              <a:t>Product chemicals and tools</a:t>
            </a:r>
          </a:p>
          <a:p>
            <a:endParaRPr lang="en-US" sz="2000" b="1" dirty="0" smtClean="0">
              <a:latin typeface="Cambria" pitchFamily="18" charset="0"/>
            </a:endParaRPr>
          </a:p>
          <a:p>
            <a:pPr algn="just"/>
            <a:r>
              <a:rPr lang="en-US" sz="1600" dirty="0" smtClean="0">
                <a:latin typeface="Cambria" pitchFamily="18" charset="0"/>
              </a:rPr>
              <a:t>Our main supplier  </a:t>
            </a:r>
            <a:r>
              <a:rPr lang="en-US" sz="1600" dirty="0" err="1" smtClean="0">
                <a:latin typeface="Cambria" pitchFamily="18" charset="0"/>
              </a:rPr>
              <a:t>fo</a:t>
            </a:r>
            <a:r>
              <a:rPr lang="en-US" sz="1600" dirty="0" smtClean="0">
                <a:latin typeface="Cambria" pitchFamily="18" charset="0"/>
              </a:rPr>
              <a:t> locally based and  chemicals, tools and products, are locally based and get to deal with top rated hospitals in </a:t>
            </a:r>
            <a:r>
              <a:rPr lang="en-US" sz="1600" dirty="0" err="1" smtClean="0">
                <a:latin typeface="Cambria" pitchFamily="18" charset="0"/>
              </a:rPr>
              <a:t>doha</a:t>
            </a:r>
            <a:r>
              <a:rPr lang="en-US" sz="1600" dirty="0" smtClean="0">
                <a:latin typeface="Cambria" pitchFamily="18" charset="0"/>
              </a:rPr>
              <a:t>, such as </a:t>
            </a:r>
            <a:r>
              <a:rPr lang="en-US" sz="1600" dirty="0" err="1" smtClean="0">
                <a:latin typeface="Cambria" pitchFamily="18" charset="0"/>
              </a:rPr>
              <a:t>Hamad</a:t>
            </a:r>
            <a:r>
              <a:rPr lang="en-US" sz="1600" dirty="0" smtClean="0">
                <a:latin typeface="Cambria" pitchFamily="18" charset="0"/>
              </a:rPr>
              <a:t> Hospital, we guarantee the results and these products are eco friendly.</a:t>
            </a:r>
          </a:p>
          <a:p>
            <a:pPr algn="just"/>
            <a:endParaRPr lang="en-US" sz="1600" b="1" dirty="0" smtClean="0">
              <a:latin typeface="Cambria" pitchFamily="18" charset="0"/>
            </a:endParaRPr>
          </a:p>
          <a:p>
            <a:pPr algn="just"/>
            <a:r>
              <a:rPr lang="en-US" sz="1600" dirty="0" smtClean="0">
                <a:latin typeface="Cambria" pitchFamily="18" charset="0"/>
              </a:rPr>
              <a:t>We emphasize our use of Eco friendly chemicals, so other companies also use environmentally sound chemicals so this is not a huge differentiation, but it is something that we are  proud of, and will mentioned.</a:t>
            </a:r>
          </a:p>
          <a:p>
            <a:pPr algn="just"/>
            <a:endParaRPr lang="en-US" sz="1600" b="1" dirty="0" smtClean="0">
              <a:latin typeface="Cambria" pitchFamily="18" charset="0"/>
            </a:endParaRPr>
          </a:p>
          <a:p>
            <a:pPr algn="just"/>
            <a:r>
              <a:rPr lang="en-US" sz="1600" dirty="0" smtClean="0">
                <a:latin typeface="Cambria" pitchFamily="18" charset="0"/>
              </a:rPr>
              <a:t>By acquiring the latest machineries, we reduce time and human energy and will be maintaining a abreast of technology and changing friends that may impact our business in the future.</a:t>
            </a:r>
          </a:p>
          <a:p>
            <a:pPr algn="just"/>
            <a:endParaRPr lang="en-US" sz="1600" b="1" dirty="0" smtClean="0">
              <a:latin typeface="Cambria" pitchFamily="18" charset="0"/>
            </a:endParaRPr>
          </a:p>
          <a:p>
            <a:pPr algn="just"/>
            <a:r>
              <a:rPr lang="en-US" sz="1600" b="1" dirty="0" smtClean="0">
                <a:solidFill>
                  <a:schemeClr val="tx2">
                    <a:lumMod val="50000"/>
                  </a:schemeClr>
                </a:solidFill>
                <a:latin typeface="Cambria" pitchFamily="18" charset="0"/>
              </a:rPr>
              <a:t>Eco Friendly Product</a:t>
            </a:r>
          </a:p>
          <a:p>
            <a:pPr algn="just"/>
            <a:endParaRPr lang="en-US" sz="1600" b="1" dirty="0" smtClean="0">
              <a:solidFill>
                <a:schemeClr val="tx2">
                  <a:lumMod val="50000"/>
                </a:schemeClr>
              </a:solidFill>
              <a:latin typeface="Cambria" pitchFamily="18" charset="0"/>
            </a:endParaRPr>
          </a:p>
          <a:p>
            <a:pPr algn="just"/>
            <a:r>
              <a:rPr lang="en-US" sz="1600" dirty="0" smtClean="0">
                <a:latin typeface="Cambria" pitchFamily="18" charset="0"/>
              </a:rPr>
              <a:t>Making  of eco cleaning your home more eco friendly with range  of eco cleaning products; kitchen, bath room, all purpose cleaners.  Our products are toxic free.  (Extra fee applied)</a:t>
            </a:r>
            <a:endParaRPr lang="en-US" sz="1600" dirty="0">
              <a:latin typeface="Cambria" pitchFamily="18" charset="0"/>
            </a:endParaRPr>
          </a:p>
        </p:txBody>
      </p:sp>
      <p:sp>
        <p:nvSpPr>
          <p:cNvPr id="4" name="Slide Number Placeholder 3"/>
          <p:cNvSpPr>
            <a:spLocks noGrp="1"/>
          </p:cNvSpPr>
          <p:nvPr>
            <p:ph type="sldNum" sz="quarter" idx="12"/>
          </p:nvPr>
        </p:nvSpPr>
        <p:spPr/>
        <p:txBody>
          <a:bodyPr/>
          <a:lstStyle/>
          <a:p>
            <a:fld id="{7989E432-9FE1-4B2A-A85C-93407E128BC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3400" y="457200"/>
            <a:ext cx="7086600" cy="5867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lient-icon.jpg"/>
          <p:cNvPicPr>
            <a:picLocks noChangeAspect="1"/>
          </p:cNvPicPr>
          <p:nvPr/>
        </p:nvPicPr>
        <p:blipFill>
          <a:blip r:embed="rId2"/>
          <a:stretch>
            <a:fillRect/>
          </a:stretch>
        </p:blipFill>
        <p:spPr>
          <a:xfrm>
            <a:off x="4308073" y="838200"/>
            <a:ext cx="2947769" cy="2133600"/>
          </a:xfrm>
          <a:prstGeom prst="rect">
            <a:avLst/>
          </a:prstGeom>
        </p:spPr>
      </p:pic>
      <p:sp>
        <p:nvSpPr>
          <p:cNvPr id="5" name="TextBox 4"/>
          <p:cNvSpPr txBox="1"/>
          <p:nvPr/>
        </p:nvSpPr>
        <p:spPr>
          <a:xfrm>
            <a:off x="990600" y="2819400"/>
            <a:ext cx="5943600" cy="1200329"/>
          </a:xfrm>
          <a:prstGeom prst="rect">
            <a:avLst/>
          </a:prstGeom>
          <a:noFill/>
        </p:spPr>
        <p:txBody>
          <a:bodyPr wrap="square" rtlCol="0">
            <a:spAutoFit/>
          </a:bodyPr>
          <a:lstStyle/>
          <a:p>
            <a:r>
              <a:rPr lang="en-US" sz="7200" b="1" dirty="0" smtClean="0">
                <a:latin typeface="Cambria" pitchFamily="18" charset="0"/>
              </a:rPr>
              <a:t>OUR CLIENTS</a:t>
            </a:r>
            <a:endParaRPr lang="en-US" sz="7200" b="1" dirty="0">
              <a:latin typeface="Cambria" pitchFamily="18" charset="0"/>
            </a:endParaRPr>
          </a:p>
        </p:txBody>
      </p:sp>
      <p:pic>
        <p:nvPicPr>
          <p:cNvPr id="6" name="Picture 5" descr="client.jpg"/>
          <p:cNvPicPr>
            <a:picLocks noChangeAspect="1"/>
          </p:cNvPicPr>
          <p:nvPr/>
        </p:nvPicPr>
        <p:blipFill>
          <a:blip r:embed="rId3"/>
          <a:stretch>
            <a:fillRect/>
          </a:stretch>
        </p:blipFill>
        <p:spPr>
          <a:xfrm>
            <a:off x="990600" y="4419600"/>
            <a:ext cx="2847975" cy="1600200"/>
          </a:xfrm>
          <a:prstGeom prst="rect">
            <a:avLst/>
          </a:prstGeom>
        </p:spPr>
      </p:pic>
      <p:sp>
        <p:nvSpPr>
          <p:cNvPr id="7" name="Slide Number Placeholder 6"/>
          <p:cNvSpPr>
            <a:spLocks noGrp="1"/>
          </p:cNvSpPr>
          <p:nvPr>
            <p:ph type="sldNum" sz="quarter" idx="12"/>
          </p:nvPr>
        </p:nvSpPr>
        <p:spPr/>
        <p:txBody>
          <a:bodyPr/>
          <a:lstStyle/>
          <a:p>
            <a:fld id="{7989E432-9FE1-4B2A-A85C-93407E128BC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95400" y="1676400"/>
            <a:ext cx="54864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mbria" pitchFamily="18" charset="0"/>
              </a:rPr>
              <a:t>PO Box: 15575</a:t>
            </a:r>
          </a:p>
          <a:p>
            <a:pPr algn="ctr"/>
            <a:r>
              <a:rPr lang="en-US" b="1" dirty="0" smtClean="0">
                <a:latin typeface="Cambria" pitchFamily="18" charset="0"/>
              </a:rPr>
              <a:t>Telephone No. 4458 3627</a:t>
            </a:r>
          </a:p>
          <a:p>
            <a:pPr algn="ctr"/>
            <a:r>
              <a:rPr lang="en-US" b="1" dirty="0" smtClean="0">
                <a:latin typeface="Cambria" pitchFamily="18" charset="0"/>
              </a:rPr>
              <a:t>Fax No: 4471 2991</a:t>
            </a:r>
          </a:p>
          <a:p>
            <a:pPr algn="ctr"/>
            <a:r>
              <a:rPr lang="en-US" b="1" dirty="0" smtClean="0">
                <a:latin typeface="Cambria" pitchFamily="18" charset="0"/>
              </a:rPr>
              <a:t>Email: remalfirstclass@remal-intl.com</a:t>
            </a:r>
            <a:endParaRPr lang="en-US" b="1" dirty="0">
              <a:latin typeface="Cambria" pitchFamily="18" charset="0"/>
            </a:endParaRPr>
          </a:p>
        </p:txBody>
      </p:sp>
      <p:pic>
        <p:nvPicPr>
          <p:cNvPr id="4" name="Picture 3" descr="qatar-night.jpg"/>
          <p:cNvPicPr>
            <a:picLocks noChangeAspect="1"/>
          </p:cNvPicPr>
          <p:nvPr/>
        </p:nvPicPr>
        <p:blipFill>
          <a:blip r:embed="rId2"/>
          <a:stretch>
            <a:fillRect/>
          </a:stretch>
        </p:blipFill>
        <p:spPr>
          <a:xfrm>
            <a:off x="685800" y="3886200"/>
            <a:ext cx="7162800" cy="2133600"/>
          </a:xfrm>
          <a:prstGeom prst="rect">
            <a:avLst/>
          </a:prstGeom>
        </p:spPr>
      </p:pic>
      <p:sp>
        <p:nvSpPr>
          <p:cNvPr id="6" name="Slide Number Placeholder 5"/>
          <p:cNvSpPr>
            <a:spLocks noGrp="1"/>
          </p:cNvSpPr>
          <p:nvPr>
            <p:ph type="sldNum" sz="quarter" idx="12"/>
          </p:nvPr>
        </p:nvSpPr>
        <p:spPr/>
        <p:txBody>
          <a:bodyPr/>
          <a:lstStyle/>
          <a:p>
            <a:fld id="{7989E432-9FE1-4B2A-A85C-93407E128BC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57200" y="228600"/>
            <a:ext cx="7391400" cy="6324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43000" y="228600"/>
            <a:ext cx="5638800" cy="6494085"/>
          </a:xfrm>
          <a:prstGeom prst="rect">
            <a:avLst/>
          </a:prstGeom>
          <a:noFill/>
        </p:spPr>
        <p:txBody>
          <a:bodyPr wrap="square" rtlCol="0">
            <a:spAutoFit/>
          </a:bodyPr>
          <a:lstStyle/>
          <a:p>
            <a:r>
              <a:rPr lang="en-US" sz="3200" b="1" dirty="0" smtClean="0">
                <a:latin typeface="Cambria" pitchFamily="18" charset="0"/>
              </a:rPr>
              <a:t>OUR CLIENTS</a:t>
            </a:r>
          </a:p>
          <a:p>
            <a:endParaRPr lang="en-US" sz="1600" b="1" dirty="0" smtClean="0">
              <a:latin typeface="Cambria" pitchFamily="18" charset="0"/>
            </a:endParaRPr>
          </a:p>
          <a:p>
            <a:r>
              <a:rPr lang="en-US" sz="1600" dirty="0" smtClean="0">
                <a:latin typeface="Cambria" pitchFamily="18" charset="0"/>
              </a:rPr>
              <a:t>It would appear , if you open the </a:t>
            </a:r>
            <a:r>
              <a:rPr lang="en-US" sz="1600" dirty="0" err="1" smtClean="0">
                <a:latin typeface="Cambria" pitchFamily="18" charset="0"/>
              </a:rPr>
              <a:t>yelow</a:t>
            </a:r>
            <a:r>
              <a:rPr lang="en-US" sz="1600" dirty="0" smtClean="0">
                <a:latin typeface="Cambria" pitchFamily="18" charset="0"/>
              </a:rPr>
              <a:t> pages, that there is not  need  for another house cleaning  service company.  Make no mistake however, there is a need for a quality, honest service.  RFC is offering a high quality, totally trustworthy service for its clients.  Our service will ooze  professionalism.  We are perfectionist and this will be reflected by our service.  Doha like most cities ., has a quite range of different residential house cleaning services.  Although there are lots of competitors . We will not only target the upper / lower socio/ economic class but also business owners, compound and malls.</a:t>
            </a:r>
          </a:p>
          <a:p>
            <a:endParaRPr lang="en-US" sz="1600" dirty="0" smtClean="0">
              <a:latin typeface="Cambria" pitchFamily="18" charset="0"/>
            </a:endParaRPr>
          </a:p>
          <a:p>
            <a:r>
              <a:rPr lang="en-US" sz="1600" dirty="0" smtClean="0">
                <a:latin typeface="Cambria" pitchFamily="18" charset="0"/>
              </a:rPr>
              <a:t>We are proud of our client feedback in regards of our services , the high reputation that has been gained by fulfilling obligations and going beyond  the expectation  of our clients.</a:t>
            </a:r>
          </a:p>
          <a:p>
            <a:endParaRPr lang="en-US" sz="1600" dirty="0" smtClean="0">
              <a:latin typeface="Cambria" pitchFamily="18" charset="0"/>
            </a:endParaRPr>
          </a:p>
          <a:p>
            <a:r>
              <a:rPr lang="en-US" sz="1600" dirty="0" smtClean="0">
                <a:latin typeface="Cambria" pitchFamily="18" charset="0"/>
              </a:rPr>
              <a:t>Our service is more expensive.  This is not a fact that we are trying to hide.  We are settling up on expectation for the customer that they can indeed expect more with our service.  This  “angle” is based on the assumption that many people are not thrilled with  their current  cleaning services.  Sure they clean adequately.  This is how we will differentiate ourselves and ultimately  with over new customer.</a:t>
            </a:r>
          </a:p>
          <a:p>
            <a:endParaRPr lang="en-US" sz="1600" dirty="0">
              <a:latin typeface="Cambria" pitchFamily="18" charset="0"/>
            </a:endParaRPr>
          </a:p>
        </p:txBody>
      </p:sp>
      <p:sp>
        <p:nvSpPr>
          <p:cNvPr id="4" name="Slide Number Placeholder 3"/>
          <p:cNvSpPr>
            <a:spLocks noGrp="1"/>
          </p:cNvSpPr>
          <p:nvPr>
            <p:ph type="sldNum" sz="quarter" idx="12"/>
          </p:nvPr>
        </p:nvSpPr>
        <p:spPr/>
        <p:txBody>
          <a:bodyPr/>
          <a:lstStyle/>
          <a:p>
            <a:fld id="{7989E432-9FE1-4B2A-A85C-93407E128BC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57200" y="457200"/>
            <a:ext cx="7086600" cy="5943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3"/>
          <p:cNvSpPr>
            <a:spLocks noChangeArrowheads="1"/>
          </p:cNvSpPr>
          <p:nvPr/>
        </p:nvSpPr>
        <p:spPr bwMode="auto">
          <a:xfrm>
            <a:off x="1905000" y="685800"/>
            <a:ext cx="4419600" cy="5386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BENEFITS TO CLIENTS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Reduces time and cost of hiring </a:t>
            </a: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Address head count limitations </a:t>
            </a: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Reduces attrition at joining stage</a:t>
            </a: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Flexibility to focus on core business</a:t>
            </a: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 Increase productivity</a:t>
            </a: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Manpower availability ensured at all times</a:t>
            </a: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Statutory obligation is longer clients responsibility</a:t>
            </a: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One point contact for all needs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OUR SUCCESS IS DUE 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Delivery of High standard of professional service</a:t>
            </a: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Constant </a:t>
            </a:r>
            <a:r>
              <a:rPr lang="en-US" sz="1600" dirty="0" smtClean="0">
                <a:latin typeface="Cambria" pitchFamily="18" charset="0"/>
                <a:ea typeface="Times New Roman" pitchFamily="18" charset="0"/>
                <a:cs typeface="Lucida Sans Unicode" pitchFamily="34" charset="0"/>
              </a:rPr>
              <a:t>awareness</a:t>
            </a: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Corrective actions  if any deviation </a:t>
            </a: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Maintenance  of relations with clients </a:t>
            </a: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tx1"/>
                </a:solidFill>
                <a:effectLst/>
                <a:latin typeface="Cambria" pitchFamily="18" charset="0"/>
                <a:ea typeface="Times New Roman" pitchFamily="18" charset="0"/>
                <a:cs typeface="Lucida Sans Unicode" pitchFamily="34" charset="0"/>
              </a:rPr>
              <a:t>Dedication to  cater to many more services and expand</a:t>
            </a:r>
            <a:endParaRPr kumimoji="0" lang="en-US" sz="1600" b="0" i="0" u="none" strike="noStrike" cap="none" normalizeH="0" baseline="0" dirty="0" smtClean="0">
              <a:ln>
                <a:noFill/>
              </a:ln>
              <a:solidFill>
                <a:schemeClr val="tx1"/>
              </a:solidFill>
              <a:effectLst/>
              <a:latin typeface="Cambria" pitchFamily="18" charset="0"/>
              <a:cs typeface="Arial" pitchFamily="34" charset="0"/>
            </a:endParaRPr>
          </a:p>
        </p:txBody>
      </p:sp>
      <p:sp>
        <p:nvSpPr>
          <p:cNvPr id="8" name="Slide Number Placeholder 7"/>
          <p:cNvSpPr>
            <a:spLocks noGrp="1"/>
          </p:cNvSpPr>
          <p:nvPr>
            <p:ph type="sldNum" sz="quarter" idx="12"/>
          </p:nvPr>
        </p:nvSpPr>
        <p:spPr/>
        <p:txBody>
          <a:bodyPr/>
          <a:lstStyle/>
          <a:p>
            <a:fld id="{7989E432-9FE1-4B2A-A85C-93407E128BC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89E432-9FE1-4B2A-A85C-93407E128BCB}" type="slidenum">
              <a:rPr lang="en-US" smtClean="0"/>
              <a:pPr/>
              <a:t>22</a:t>
            </a:fld>
            <a:endParaRPr lang="en-US"/>
          </a:p>
        </p:txBody>
      </p:sp>
      <p:sp>
        <p:nvSpPr>
          <p:cNvPr id="3" name="Rounded Rectangle 2"/>
          <p:cNvSpPr/>
          <p:nvPr/>
        </p:nvSpPr>
        <p:spPr>
          <a:xfrm>
            <a:off x="228600" y="304800"/>
            <a:ext cx="7620000" cy="6019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434163" y="381000"/>
            <a:ext cx="7086600" cy="5943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47800" y="990600"/>
            <a:ext cx="5029200" cy="400110"/>
          </a:xfrm>
          <a:prstGeom prst="rect">
            <a:avLst/>
          </a:prstGeom>
          <a:noFill/>
        </p:spPr>
        <p:txBody>
          <a:bodyPr wrap="square" rtlCol="0">
            <a:spAutoFit/>
          </a:bodyPr>
          <a:lstStyle/>
          <a:p>
            <a:pPr algn="ctr"/>
            <a:r>
              <a:rPr lang="en-US" sz="2000" b="1" dirty="0" smtClean="0">
                <a:latin typeface="Cambria" pitchFamily="18" charset="0"/>
              </a:rPr>
              <a:t>FOR FURTHER DETAILS CONTACT US</a:t>
            </a:r>
            <a:endParaRPr lang="en-US" sz="2000" b="1" dirty="0">
              <a:latin typeface="Cambria" pitchFamily="18" charset="0"/>
            </a:endParaRPr>
          </a:p>
        </p:txBody>
      </p:sp>
      <p:pic>
        <p:nvPicPr>
          <p:cNvPr id="6" name="Picture 5"/>
          <p:cNvPicPr/>
          <p:nvPr/>
        </p:nvPicPr>
        <p:blipFill>
          <a:blip r:embed="rId3"/>
          <a:srcRect/>
          <a:stretch>
            <a:fillRect/>
          </a:stretch>
        </p:blipFill>
        <p:spPr bwMode="auto">
          <a:xfrm>
            <a:off x="2514600" y="3886200"/>
            <a:ext cx="2895600" cy="2209800"/>
          </a:xfrm>
          <a:prstGeom prst="rect">
            <a:avLst/>
          </a:prstGeom>
          <a:noFill/>
          <a:ln w="9525">
            <a:noFill/>
            <a:miter lim="800000"/>
            <a:headEnd/>
            <a:tailEnd/>
          </a:ln>
          <a:effectLst>
            <a:prstShdw prst="shdw13" dist="53882" dir="13500000">
              <a:srgbClr val="808080">
                <a:alpha val="50000"/>
              </a:srgbClr>
            </a:prstShdw>
          </a:effectLst>
        </p:spPr>
      </p:pic>
      <p:sp>
        <p:nvSpPr>
          <p:cNvPr id="30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rganization Chart 2"/>
          <p:cNvGraphicFramePr/>
          <p:nvPr>
            <p:extLst>
              <p:ext uri="{D42A27DB-BD31-4B8C-83A1-F6EECF244321}">
                <p14:modId xmlns:p14="http://schemas.microsoft.com/office/powerpoint/2010/main" val="3588552741"/>
              </p:ext>
            </p:extLst>
          </p:nvPr>
        </p:nvGraphicFramePr>
        <p:xfrm>
          <a:off x="762000" y="1981200"/>
          <a:ext cx="3047999" cy="1371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Organization Chart 2"/>
          <p:cNvGraphicFramePr/>
          <p:nvPr>
            <p:extLst>
              <p:ext uri="{D42A27DB-BD31-4B8C-83A1-F6EECF244321}">
                <p14:modId xmlns:p14="http://schemas.microsoft.com/office/powerpoint/2010/main" val="3020356766"/>
              </p:ext>
            </p:extLst>
          </p:nvPr>
        </p:nvGraphicFramePr>
        <p:xfrm>
          <a:off x="3886200" y="2133600"/>
          <a:ext cx="3604437" cy="1143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KM_C36819042409130.jpg"/>
          <p:cNvPicPr>
            <a:picLocks noChangeAspect="1"/>
          </p:cNvPicPr>
          <p:nvPr/>
        </p:nvPicPr>
        <p:blipFill>
          <a:blip r:embed="rId2"/>
          <a:stretch>
            <a:fillRect/>
          </a:stretch>
        </p:blipFill>
        <p:spPr>
          <a:xfrm>
            <a:off x="457200" y="457200"/>
            <a:ext cx="7469036" cy="6019800"/>
          </a:xfrm>
          <a:prstGeom prst="rect">
            <a:avLst/>
          </a:prstGeom>
        </p:spPr>
      </p:pic>
      <p:sp>
        <p:nvSpPr>
          <p:cNvPr id="4" name="Slide Number Placeholder 3"/>
          <p:cNvSpPr>
            <a:spLocks noGrp="1"/>
          </p:cNvSpPr>
          <p:nvPr>
            <p:ph type="sldNum" sz="quarter" idx="12"/>
          </p:nvPr>
        </p:nvSpPr>
        <p:spPr/>
        <p:txBody>
          <a:bodyPr/>
          <a:lstStyle/>
          <a:p>
            <a:fld id="{7989E432-9FE1-4B2A-A85C-93407E128BCB}" type="slidenum">
              <a:rPr lang="en-US" smtClean="0"/>
              <a:pPr/>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38200" y="914400"/>
            <a:ext cx="6400800" cy="5257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CONTENTS:</a:t>
            </a:r>
            <a:endParaRPr lang="en-US" dirty="0" smtClean="0"/>
          </a:p>
          <a:p>
            <a:pPr lvl="0"/>
            <a:r>
              <a:rPr lang="en-US" b="1" dirty="0" smtClean="0"/>
              <a:t>CEO MESSAGE</a:t>
            </a:r>
            <a:endParaRPr lang="en-US" dirty="0" smtClean="0"/>
          </a:p>
          <a:p>
            <a:pPr lvl="0"/>
            <a:r>
              <a:rPr lang="en-US" b="1" dirty="0" smtClean="0"/>
              <a:t>MISSION, VISION AND COMPANY PHILOSOPY</a:t>
            </a:r>
            <a:endParaRPr lang="en-US" dirty="0" smtClean="0"/>
          </a:p>
          <a:p>
            <a:pPr lvl="0"/>
            <a:r>
              <a:rPr lang="en-US" b="1" dirty="0" smtClean="0"/>
              <a:t>ISO CERTIFICATES</a:t>
            </a:r>
            <a:endParaRPr lang="en-US" dirty="0" smtClean="0"/>
          </a:p>
          <a:p>
            <a:pPr lvl="0"/>
            <a:r>
              <a:rPr lang="en-US" b="1" dirty="0" smtClean="0"/>
              <a:t>OUR SERVICES</a:t>
            </a:r>
            <a:endParaRPr lang="en-US" dirty="0" smtClean="0"/>
          </a:p>
          <a:p>
            <a:pPr lvl="0"/>
            <a:r>
              <a:rPr lang="en-US" b="1" dirty="0" smtClean="0"/>
              <a:t>OUR CLIENTS</a:t>
            </a:r>
            <a:endParaRPr lang="en-US" dirty="0" smtClean="0"/>
          </a:p>
          <a:p>
            <a:pPr lvl="0"/>
            <a:r>
              <a:rPr lang="en-US" b="1" dirty="0" smtClean="0"/>
              <a:t>TESTIMONIALS </a:t>
            </a:r>
            <a:endParaRPr lang="en-US" dirty="0"/>
          </a:p>
        </p:txBody>
      </p:sp>
      <p:sp>
        <p:nvSpPr>
          <p:cNvPr id="9" name="TextBox 8"/>
          <p:cNvSpPr txBox="1"/>
          <p:nvPr/>
        </p:nvSpPr>
        <p:spPr>
          <a:xfrm>
            <a:off x="1524000" y="1295400"/>
            <a:ext cx="4953000" cy="4031873"/>
          </a:xfrm>
          <a:prstGeom prst="rect">
            <a:avLst/>
          </a:prstGeom>
          <a:noFill/>
        </p:spPr>
        <p:txBody>
          <a:bodyPr wrap="square" rtlCol="0">
            <a:spAutoFit/>
          </a:bodyPr>
          <a:lstStyle/>
          <a:p>
            <a:r>
              <a:rPr lang="en-US" sz="4000" b="1" dirty="0" smtClean="0">
                <a:latin typeface="Cambria" pitchFamily="18" charset="0"/>
              </a:rPr>
              <a:t>CONTENTS:</a:t>
            </a:r>
          </a:p>
          <a:p>
            <a:endParaRPr lang="en-US" b="1" dirty="0" smtClean="0">
              <a:latin typeface="Cambria" pitchFamily="18" charset="0"/>
            </a:endParaRPr>
          </a:p>
          <a:p>
            <a:endParaRPr lang="en-US" dirty="0" smtClean="0">
              <a:latin typeface="Cambria" pitchFamily="18" charset="0"/>
            </a:endParaRPr>
          </a:p>
          <a:p>
            <a:pPr marL="400050" lvl="0" indent="-400050">
              <a:lnSpc>
                <a:spcPct val="150000"/>
              </a:lnSpc>
              <a:buFont typeface="+mj-lt"/>
              <a:buAutoNum type="romanUcPeriod"/>
            </a:pPr>
            <a:r>
              <a:rPr lang="en-US" sz="2000" b="1" dirty="0" smtClean="0">
                <a:latin typeface="Cambria" pitchFamily="18" charset="0"/>
              </a:rPr>
              <a:t>CEO MESSAGE</a:t>
            </a:r>
            <a:endParaRPr lang="en-US" sz="2000" dirty="0" smtClean="0">
              <a:latin typeface="Cambria" pitchFamily="18" charset="0"/>
            </a:endParaRPr>
          </a:p>
          <a:p>
            <a:pPr marL="400050" lvl="0" indent="-400050">
              <a:lnSpc>
                <a:spcPct val="150000"/>
              </a:lnSpc>
              <a:buFont typeface="+mj-lt"/>
              <a:buAutoNum type="romanUcPeriod"/>
            </a:pPr>
            <a:r>
              <a:rPr lang="en-US" sz="2000" b="1" dirty="0" smtClean="0">
                <a:latin typeface="Cambria" pitchFamily="18" charset="0"/>
              </a:rPr>
              <a:t>MISSION, VISION AND COMPANY PHILOSOPY</a:t>
            </a:r>
            <a:endParaRPr lang="en-US" sz="2000" dirty="0" smtClean="0">
              <a:latin typeface="Cambria" pitchFamily="18" charset="0"/>
            </a:endParaRPr>
          </a:p>
          <a:p>
            <a:pPr marL="400050" lvl="0" indent="-400050">
              <a:lnSpc>
                <a:spcPct val="150000"/>
              </a:lnSpc>
              <a:buFont typeface="+mj-lt"/>
              <a:buAutoNum type="romanUcPeriod"/>
            </a:pPr>
            <a:r>
              <a:rPr lang="en-US" sz="2000" b="1" dirty="0" smtClean="0">
                <a:latin typeface="Cambria" pitchFamily="18" charset="0"/>
              </a:rPr>
              <a:t>ISO CERTIFICATES</a:t>
            </a:r>
            <a:endParaRPr lang="en-US" sz="2000" dirty="0" smtClean="0">
              <a:latin typeface="Cambria" pitchFamily="18" charset="0"/>
            </a:endParaRPr>
          </a:p>
          <a:p>
            <a:pPr marL="400050" lvl="0" indent="-400050">
              <a:lnSpc>
                <a:spcPct val="150000"/>
              </a:lnSpc>
              <a:buFont typeface="+mj-lt"/>
              <a:buAutoNum type="romanUcPeriod"/>
            </a:pPr>
            <a:r>
              <a:rPr lang="en-US" sz="2000" b="1" dirty="0" smtClean="0">
                <a:latin typeface="Cambria" pitchFamily="18" charset="0"/>
              </a:rPr>
              <a:t>OUR SERVICES</a:t>
            </a:r>
            <a:endParaRPr lang="en-US" sz="2000" dirty="0" smtClean="0">
              <a:latin typeface="Cambria" pitchFamily="18" charset="0"/>
            </a:endParaRPr>
          </a:p>
          <a:p>
            <a:pPr marL="400050" lvl="0" indent="-400050">
              <a:lnSpc>
                <a:spcPct val="150000"/>
              </a:lnSpc>
              <a:buFont typeface="+mj-lt"/>
              <a:buAutoNum type="romanUcPeriod"/>
            </a:pPr>
            <a:r>
              <a:rPr lang="en-US" sz="2000" b="1" dirty="0" smtClean="0">
                <a:latin typeface="Cambria" pitchFamily="18" charset="0"/>
              </a:rPr>
              <a:t>OUR CLIENTS</a:t>
            </a:r>
            <a:endParaRPr lang="en-US" sz="2000" dirty="0" smtClean="0">
              <a:latin typeface="Cambria" pitchFamily="18" charset="0"/>
            </a:endParaRPr>
          </a:p>
        </p:txBody>
      </p:sp>
      <p:sp>
        <p:nvSpPr>
          <p:cNvPr id="4" name="Slide Number Placeholder 3"/>
          <p:cNvSpPr>
            <a:spLocks noGrp="1"/>
          </p:cNvSpPr>
          <p:nvPr>
            <p:ph type="sldNum" sz="quarter" idx="12"/>
          </p:nvPr>
        </p:nvSpPr>
        <p:spPr/>
        <p:txBody>
          <a:bodyPr/>
          <a:lstStyle/>
          <a:p>
            <a:fld id="{7989E432-9FE1-4B2A-A85C-93407E128BC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3400" y="685800"/>
            <a:ext cx="71628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38200" y="1524000"/>
            <a:ext cx="6096000" cy="4616648"/>
          </a:xfrm>
          <a:prstGeom prst="rect">
            <a:avLst/>
          </a:prstGeom>
          <a:noFill/>
        </p:spPr>
        <p:txBody>
          <a:bodyPr wrap="square" rtlCol="0">
            <a:spAutoFit/>
          </a:bodyPr>
          <a:lstStyle/>
          <a:p>
            <a:r>
              <a:rPr lang="en-US" b="1" dirty="0" smtClean="0"/>
              <a:t> </a:t>
            </a:r>
            <a:r>
              <a:rPr lang="en-US" sz="2000" b="1" dirty="0" smtClean="0">
                <a:latin typeface="Cambria" pitchFamily="18" charset="0"/>
              </a:rPr>
              <a:t>A WORD FROM THE CEO</a:t>
            </a:r>
          </a:p>
          <a:p>
            <a:endParaRPr lang="en-US" dirty="0" smtClean="0">
              <a:latin typeface="Cambria" pitchFamily="18" charset="0"/>
            </a:endParaRPr>
          </a:p>
          <a:p>
            <a:r>
              <a:rPr lang="en-US" sz="1600" dirty="0" smtClean="0">
                <a:latin typeface="Cambria" pitchFamily="18" charset="0"/>
              </a:rPr>
              <a:t>It is very challenging for our business to take it to a new professional level where client satisfaction is rare, and that what's make it worth the effort we are doing.</a:t>
            </a:r>
          </a:p>
          <a:p>
            <a:endParaRPr lang="en-US" sz="1600" dirty="0" smtClean="0">
              <a:latin typeface="Cambria" pitchFamily="18" charset="0"/>
            </a:endParaRPr>
          </a:p>
          <a:p>
            <a:r>
              <a:rPr lang="en-US" sz="1600" dirty="0" smtClean="0">
                <a:latin typeface="Cambria" pitchFamily="18" charset="0"/>
              </a:rPr>
              <a:t>services</a:t>
            </a:r>
            <a:r>
              <a:rPr lang="en-US" sz="1600" dirty="0" smtClean="0">
                <a:latin typeface="Cambria" pitchFamily="18" charset="0"/>
              </a:rPr>
              <a:t>.</a:t>
            </a:r>
          </a:p>
          <a:p>
            <a:endParaRPr lang="en-US" sz="1600" dirty="0" smtClean="0">
              <a:latin typeface="Cambria" pitchFamily="18" charset="0"/>
            </a:endParaRPr>
          </a:p>
          <a:p>
            <a:r>
              <a:rPr lang="en-US" sz="1600" dirty="0" smtClean="0">
                <a:latin typeface="Cambria" pitchFamily="18" charset="0"/>
              </a:rPr>
              <a:t>While Doha has several different cleaning services, we are proud to be among the best and most wanted cleaning company.</a:t>
            </a:r>
          </a:p>
          <a:p>
            <a:endParaRPr lang="en-US" sz="1600" dirty="0" smtClean="0">
              <a:latin typeface="Cambria" pitchFamily="18" charset="0"/>
            </a:endParaRPr>
          </a:p>
          <a:p>
            <a:r>
              <a:rPr lang="en-US" sz="1600" dirty="0" smtClean="0">
                <a:latin typeface="Cambria" pitchFamily="18" charset="0"/>
              </a:rPr>
              <a:t>We exist to attract and maintain customers.  When we adhere to this maxim, everything else will fall into place.</a:t>
            </a:r>
          </a:p>
          <a:p>
            <a:endParaRPr lang="en-US" sz="1600" dirty="0" smtClean="0">
              <a:latin typeface="Cambria" pitchFamily="18" charset="0"/>
            </a:endParaRPr>
          </a:p>
          <a:p>
            <a:r>
              <a:rPr lang="en-US" sz="1600" dirty="0" smtClean="0">
                <a:latin typeface="Cambria" pitchFamily="18" charset="0"/>
              </a:rPr>
              <a:t>And this is what make us different.</a:t>
            </a:r>
          </a:p>
          <a:p>
            <a:endParaRPr lang="en-US" sz="1200" dirty="0" smtClean="0">
              <a:latin typeface="Cambria" pitchFamily="18" charset="0"/>
            </a:endParaRPr>
          </a:p>
          <a:p>
            <a:endParaRPr lang="en-US" sz="1200" dirty="0" smtClean="0">
              <a:latin typeface="Cambria" pitchFamily="18" charset="0"/>
            </a:endParaRPr>
          </a:p>
          <a:p>
            <a:endParaRPr lang="en-US" sz="1200" dirty="0" smtClean="0">
              <a:latin typeface="Cambria" pitchFamily="18" charset="0"/>
            </a:endParaRPr>
          </a:p>
          <a:p>
            <a:endParaRPr lang="en-US" sz="1200" dirty="0">
              <a:latin typeface="Cambria" pitchFamily="18" charset="0"/>
            </a:endParaRPr>
          </a:p>
        </p:txBody>
      </p:sp>
      <p:sp>
        <p:nvSpPr>
          <p:cNvPr id="4" name="Slide Number Placeholder 3"/>
          <p:cNvSpPr>
            <a:spLocks noGrp="1"/>
          </p:cNvSpPr>
          <p:nvPr>
            <p:ph type="sldNum" sz="quarter" idx="12"/>
          </p:nvPr>
        </p:nvSpPr>
        <p:spPr/>
        <p:txBody>
          <a:bodyPr/>
          <a:lstStyle/>
          <a:p>
            <a:fld id="{7989E432-9FE1-4B2A-A85C-93407E128BC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e4bbe81600a40063594e597e00eb05b_XL.jpg"/>
          <p:cNvPicPr>
            <a:picLocks noChangeAspect="1"/>
          </p:cNvPicPr>
          <p:nvPr/>
        </p:nvPicPr>
        <p:blipFill>
          <a:blip r:embed="rId2"/>
          <a:stretch>
            <a:fillRect/>
          </a:stretch>
        </p:blipFill>
        <p:spPr>
          <a:xfrm>
            <a:off x="457200" y="685800"/>
            <a:ext cx="7200900" cy="5410200"/>
          </a:xfrm>
          <a:prstGeom prst="rect">
            <a:avLst/>
          </a:prstGeom>
        </p:spPr>
      </p:pic>
      <p:sp>
        <p:nvSpPr>
          <p:cNvPr id="4" name="Slide Number Placeholder 3"/>
          <p:cNvSpPr>
            <a:spLocks noGrp="1"/>
          </p:cNvSpPr>
          <p:nvPr>
            <p:ph type="sldNum" sz="quarter" idx="12"/>
          </p:nvPr>
        </p:nvSpPr>
        <p:spPr/>
        <p:txBody>
          <a:bodyPr/>
          <a:lstStyle/>
          <a:p>
            <a:fld id="{7989E432-9FE1-4B2A-A85C-93407E128BC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57200" y="685800"/>
            <a:ext cx="7315200" cy="5562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90600" y="1447800"/>
            <a:ext cx="3429000" cy="1138773"/>
          </a:xfrm>
          <a:prstGeom prst="rect">
            <a:avLst/>
          </a:prstGeom>
          <a:noFill/>
        </p:spPr>
        <p:txBody>
          <a:bodyPr wrap="square" rtlCol="0">
            <a:spAutoFit/>
          </a:bodyPr>
          <a:lstStyle/>
          <a:p>
            <a:r>
              <a:rPr lang="en-US" sz="2000" b="1" dirty="0" smtClean="0">
                <a:latin typeface="Cambria" pitchFamily="18" charset="0"/>
              </a:rPr>
              <a:t>Mission</a:t>
            </a:r>
          </a:p>
          <a:p>
            <a:r>
              <a:rPr lang="en-US" sz="1600" dirty="0" smtClean="0">
                <a:latin typeface="Cambria" pitchFamily="18" charset="0"/>
              </a:rPr>
              <a:t>To be the most top company in Doha whose services exceeds the expectation of its clients</a:t>
            </a:r>
            <a:r>
              <a:rPr lang="en-US" sz="1600" dirty="0" smtClean="0"/>
              <a:t>.</a:t>
            </a:r>
            <a:endParaRPr lang="en-US" sz="1600" dirty="0"/>
          </a:p>
        </p:txBody>
      </p:sp>
      <p:sp>
        <p:nvSpPr>
          <p:cNvPr id="5" name="TextBox 4"/>
          <p:cNvSpPr txBox="1"/>
          <p:nvPr/>
        </p:nvSpPr>
        <p:spPr>
          <a:xfrm>
            <a:off x="914400" y="2819400"/>
            <a:ext cx="5943600" cy="1138773"/>
          </a:xfrm>
          <a:prstGeom prst="rect">
            <a:avLst/>
          </a:prstGeom>
          <a:noFill/>
        </p:spPr>
        <p:txBody>
          <a:bodyPr wrap="square" rtlCol="0">
            <a:spAutoFit/>
          </a:bodyPr>
          <a:lstStyle/>
          <a:p>
            <a:r>
              <a:rPr lang="en-US" sz="2000" b="1" dirty="0" smtClean="0">
                <a:latin typeface="Cambria" pitchFamily="18" charset="0"/>
              </a:rPr>
              <a:t>Vision</a:t>
            </a:r>
          </a:p>
          <a:p>
            <a:r>
              <a:rPr lang="en-US" sz="1600" dirty="0" smtClean="0">
                <a:latin typeface="Cambria" pitchFamily="18" charset="0"/>
              </a:rPr>
              <a:t>To provide exceptional services and workmanship which is cost effective for individuals and companies. To strive to render our services in a reliable efficient and professional manner</a:t>
            </a:r>
            <a:r>
              <a:rPr lang="en-US" sz="1600" dirty="0" smtClean="0"/>
              <a:t>.</a:t>
            </a:r>
          </a:p>
        </p:txBody>
      </p:sp>
      <p:sp>
        <p:nvSpPr>
          <p:cNvPr id="6" name="TextBox 5"/>
          <p:cNvSpPr txBox="1"/>
          <p:nvPr/>
        </p:nvSpPr>
        <p:spPr>
          <a:xfrm>
            <a:off x="914400" y="4191000"/>
            <a:ext cx="6096000" cy="1138773"/>
          </a:xfrm>
          <a:prstGeom prst="rect">
            <a:avLst/>
          </a:prstGeom>
          <a:noFill/>
        </p:spPr>
        <p:txBody>
          <a:bodyPr wrap="square" rtlCol="0">
            <a:spAutoFit/>
          </a:bodyPr>
          <a:lstStyle/>
          <a:p>
            <a:r>
              <a:rPr lang="en-US" sz="2000" b="1" dirty="0" smtClean="0">
                <a:latin typeface="Cambria" pitchFamily="18" charset="0"/>
              </a:rPr>
              <a:t>Company Philosophy</a:t>
            </a:r>
          </a:p>
          <a:p>
            <a:r>
              <a:rPr lang="en-US" sz="1600" dirty="0" smtClean="0">
                <a:latin typeface="Cambria" pitchFamily="18" charset="0"/>
              </a:rPr>
              <a:t>In accordance with standard requirements and the company’s commitment to quality standards are applied</a:t>
            </a:r>
          </a:p>
          <a:p>
            <a:endParaRPr lang="en-US" sz="1600" dirty="0" smtClean="0">
              <a:latin typeface="Cambria" pitchFamily="18" charset="0"/>
            </a:endParaRPr>
          </a:p>
        </p:txBody>
      </p:sp>
      <p:sp>
        <p:nvSpPr>
          <p:cNvPr id="7" name="Slide Number Placeholder 6"/>
          <p:cNvSpPr>
            <a:spLocks noGrp="1"/>
          </p:cNvSpPr>
          <p:nvPr>
            <p:ph type="sldNum" sz="quarter" idx="12"/>
          </p:nvPr>
        </p:nvSpPr>
        <p:spPr/>
        <p:txBody>
          <a:bodyPr/>
          <a:lstStyle/>
          <a:p>
            <a:fld id="{7989E432-9FE1-4B2A-A85C-93407E128BC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85800" y="838200"/>
            <a:ext cx="6629400" cy="5638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71600" y="1524000"/>
            <a:ext cx="4953000" cy="646331"/>
          </a:xfrm>
          <a:prstGeom prst="rect">
            <a:avLst/>
          </a:prstGeom>
          <a:noFill/>
        </p:spPr>
        <p:txBody>
          <a:bodyPr wrap="square" rtlCol="0">
            <a:spAutoFit/>
          </a:bodyPr>
          <a:lstStyle/>
          <a:p>
            <a:r>
              <a:rPr lang="en-US" sz="3600" b="1" dirty="0" smtClean="0">
                <a:latin typeface="Cambria" pitchFamily="18" charset="0"/>
              </a:rPr>
              <a:t>ISO CERTIFICATES</a:t>
            </a:r>
            <a:endParaRPr lang="en-US" sz="3600" b="1" dirty="0">
              <a:latin typeface="Cambria" pitchFamily="18" charset="0"/>
            </a:endParaRPr>
          </a:p>
        </p:txBody>
      </p:sp>
      <p:pic>
        <p:nvPicPr>
          <p:cNvPr id="5" name="Picture 4" descr="14001.jpg"/>
          <p:cNvPicPr>
            <a:picLocks noChangeAspect="1"/>
          </p:cNvPicPr>
          <p:nvPr/>
        </p:nvPicPr>
        <p:blipFill>
          <a:blip r:embed="rId2"/>
          <a:stretch>
            <a:fillRect/>
          </a:stretch>
        </p:blipFill>
        <p:spPr>
          <a:xfrm>
            <a:off x="1295400" y="2743200"/>
            <a:ext cx="2491424" cy="2514600"/>
          </a:xfrm>
          <a:prstGeom prst="rect">
            <a:avLst/>
          </a:prstGeom>
        </p:spPr>
      </p:pic>
      <p:pic>
        <p:nvPicPr>
          <p:cNvPr id="6" name="Picture 5" descr="9001.jpg"/>
          <p:cNvPicPr>
            <a:picLocks noChangeAspect="1"/>
          </p:cNvPicPr>
          <p:nvPr/>
        </p:nvPicPr>
        <p:blipFill>
          <a:blip r:embed="rId3"/>
          <a:stretch>
            <a:fillRect/>
          </a:stretch>
        </p:blipFill>
        <p:spPr>
          <a:xfrm>
            <a:off x="4191000" y="2743200"/>
            <a:ext cx="2502958" cy="2514600"/>
          </a:xfrm>
          <a:prstGeom prst="rect">
            <a:avLst/>
          </a:prstGeom>
        </p:spPr>
      </p:pic>
      <p:sp>
        <p:nvSpPr>
          <p:cNvPr id="7" name="Slide Number Placeholder 6"/>
          <p:cNvSpPr>
            <a:spLocks noGrp="1"/>
          </p:cNvSpPr>
          <p:nvPr>
            <p:ph type="sldNum" sz="quarter" idx="12"/>
          </p:nvPr>
        </p:nvSpPr>
        <p:spPr/>
        <p:txBody>
          <a:bodyPr/>
          <a:lstStyle/>
          <a:p>
            <a:fld id="{7989E432-9FE1-4B2A-A85C-93407E128BC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989E432-9FE1-4B2A-A85C-93407E128BCB}" type="slidenum">
              <a:rPr lang="en-US" smtClean="0"/>
              <a:pPr/>
              <a:t>8</a:t>
            </a:fld>
            <a:endParaRPr lang="en-US"/>
          </a:p>
        </p:txBody>
      </p:sp>
      <p:sp>
        <p:nvSpPr>
          <p:cNvPr id="4" name="Rounded Rectangle 3"/>
          <p:cNvSpPr/>
          <p:nvPr/>
        </p:nvSpPr>
        <p:spPr>
          <a:xfrm>
            <a:off x="762000" y="609600"/>
            <a:ext cx="6781800" cy="5638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24000" y="2590800"/>
            <a:ext cx="5410200" cy="923330"/>
          </a:xfrm>
          <a:prstGeom prst="rect">
            <a:avLst/>
          </a:prstGeom>
          <a:noFill/>
        </p:spPr>
        <p:txBody>
          <a:bodyPr wrap="square" rtlCol="0">
            <a:spAutoFit/>
          </a:bodyPr>
          <a:lstStyle/>
          <a:p>
            <a:pPr algn="ctr"/>
            <a:r>
              <a:rPr lang="en-US" sz="5400" b="1" dirty="0" smtClean="0">
                <a:latin typeface="Cambria" pitchFamily="18" charset="0"/>
              </a:rPr>
              <a:t>ABOUT US</a:t>
            </a:r>
            <a:endParaRPr lang="en-US" sz="5400" b="1" dirty="0">
              <a:latin typeface="Cambr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143000"/>
            <a:ext cx="6781800" cy="923330"/>
          </a:xfrm>
          <a:prstGeom prst="rect">
            <a:avLst/>
          </a:prstGeom>
          <a:noFill/>
        </p:spPr>
        <p:txBody>
          <a:bodyPr wrap="square" rtlCol="0">
            <a:spAutoFit/>
          </a:bodyPr>
          <a:lstStyle/>
          <a:p>
            <a:endParaRPr lang="en-US" dirty="0" smtClean="0"/>
          </a:p>
          <a:p>
            <a:endParaRPr lang="en-US" dirty="0" smtClean="0"/>
          </a:p>
          <a:p>
            <a:endParaRPr lang="en-US" dirty="0"/>
          </a:p>
        </p:txBody>
      </p:sp>
      <p:sp>
        <p:nvSpPr>
          <p:cNvPr id="5" name="Rounded Rectangle 4"/>
          <p:cNvSpPr/>
          <p:nvPr/>
        </p:nvSpPr>
        <p:spPr>
          <a:xfrm>
            <a:off x="457200" y="304800"/>
            <a:ext cx="7086600" cy="6248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8200" y="685800"/>
            <a:ext cx="5715000" cy="461665"/>
          </a:xfrm>
          <a:prstGeom prst="rect">
            <a:avLst/>
          </a:prstGeom>
          <a:noFill/>
        </p:spPr>
        <p:txBody>
          <a:bodyPr wrap="square" rtlCol="0">
            <a:spAutoFit/>
          </a:bodyPr>
          <a:lstStyle/>
          <a:p>
            <a:r>
              <a:rPr lang="en-US" sz="2400" b="1" dirty="0" smtClean="0">
                <a:latin typeface="Cambria" pitchFamily="18" charset="0"/>
              </a:rPr>
              <a:t>Our Company </a:t>
            </a:r>
            <a:endParaRPr lang="en-US" sz="2400" dirty="0">
              <a:latin typeface="Cambria" pitchFamily="18" charset="0"/>
            </a:endParaRPr>
          </a:p>
        </p:txBody>
      </p:sp>
      <p:sp>
        <p:nvSpPr>
          <p:cNvPr id="7" name="TextBox 6"/>
          <p:cNvSpPr txBox="1"/>
          <p:nvPr/>
        </p:nvSpPr>
        <p:spPr>
          <a:xfrm>
            <a:off x="762000" y="1524000"/>
            <a:ext cx="6629400" cy="4278094"/>
          </a:xfrm>
          <a:prstGeom prst="rect">
            <a:avLst/>
          </a:prstGeom>
          <a:noFill/>
        </p:spPr>
        <p:txBody>
          <a:bodyPr wrap="square" rtlCol="0">
            <a:spAutoFit/>
          </a:bodyPr>
          <a:lstStyle/>
          <a:p>
            <a:r>
              <a:rPr lang="en-US" sz="1600" dirty="0" smtClean="0">
                <a:latin typeface="Cambria" pitchFamily="18" charset="0"/>
              </a:rPr>
              <a:t>Remal First Class (RFC) is a part of Remal International, established in 2011, having its footprint in in diversified businesses, with an extensive range of innovative products and services offering to all segments of the market.</a:t>
            </a:r>
          </a:p>
          <a:p>
            <a:endParaRPr lang="en-US" sz="1600" dirty="0" smtClean="0">
              <a:latin typeface="Cambria" pitchFamily="18" charset="0"/>
            </a:endParaRPr>
          </a:p>
          <a:p>
            <a:r>
              <a:rPr lang="en-US" sz="1600" dirty="0" smtClean="0">
                <a:latin typeface="Cambria" pitchFamily="18" charset="0"/>
              </a:rPr>
              <a:t>RFC is a certified company: ISO 9001 22015 (Quality Management System) &amp; GHK (Good Housekeeping).</a:t>
            </a:r>
          </a:p>
          <a:p>
            <a:endParaRPr lang="en-US" sz="1600" dirty="0" smtClean="0">
              <a:latin typeface="Cambria" pitchFamily="18" charset="0"/>
            </a:endParaRPr>
          </a:p>
          <a:p>
            <a:r>
              <a:rPr lang="en-US" sz="1600" dirty="0" smtClean="0">
                <a:latin typeface="Cambria" pitchFamily="18" charset="0"/>
              </a:rPr>
              <a:t>RFC is a residential  and commercial cleaning services providing different clients in Doha.  Through generous human capital investments.  Our clients ask for our service because of the high level of professionalism and trustworthiness that we offer, not replicated by any of our competition</a:t>
            </a:r>
          </a:p>
          <a:p>
            <a:endParaRPr lang="en-US" sz="1600" dirty="0" smtClean="0">
              <a:latin typeface="Cambria" pitchFamily="18" charset="0"/>
            </a:endParaRPr>
          </a:p>
          <a:p>
            <a:r>
              <a:rPr lang="en-US" sz="1600" dirty="0" smtClean="0">
                <a:latin typeface="Cambria" pitchFamily="18" charset="0"/>
              </a:rPr>
              <a:t>RFC has developed a safety program to help protect workers from the hazards associated with its operations. A “safety culture” is implemented on RFC sites, with stringent measures being applied to minimize and prevent the occurrence of accidents.</a:t>
            </a:r>
            <a:endParaRPr lang="en-US" sz="1600" dirty="0">
              <a:latin typeface="Cambria" pitchFamily="18" charset="0"/>
            </a:endParaRPr>
          </a:p>
        </p:txBody>
      </p:sp>
      <p:sp>
        <p:nvSpPr>
          <p:cNvPr id="8" name="Slide Number Placeholder 7"/>
          <p:cNvSpPr>
            <a:spLocks noGrp="1"/>
          </p:cNvSpPr>
          <p:nvPr>
            <p:ph type="sldNum" sz="quarter" idx="12"/>
          </p:nvPr>
        </p:nvSpPr>
        <p:spPr/>
        <p:txBody>
          <a:bodyPr/>
          <a:lstStyle/>
          <a:p>
            <a:fld id="{7989E432-9FE1-4B2A-A85C-93407E128BC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1473</TotalTime>
  <Words>1535</Words>
  <Application>Microsoft Office PowerPoint</Application>
  <PresentationFormat>On-screen Show (4:3)</PresentationFormat>
  <Paragraphs>178</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Cambria</vt:lpstr>
      <vt:lpstr>Lucida Sans Unicode</vt:lpstr>
      <vt:lpstr>Times New Roman</vt:lpstr>
      <vt:lpstr>Trebuchet MS</vt:lpstr>
      <vt:lpstr>Wingdings</vt:lpstr>
      <vt:lpstr>Wingdings 2</vt:lpstr>
      <vt:lpstr>Opulent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Joanne</dc:creator>
  <cp:lastModifiedBy>Remal</cp:lastModifiedBy>
  <cp:revision>125</cp:revision>
  <cp:lastPrinted>2019-06-08T06:33:28Z</cp:lastPrinted>
  <dcterms:created xsi:type="dcterms:W3CDTF">2019-04-21T10:47:55Z</dcterms:created>
  <dcterms:modified xsi:type="dcterms:W3CDTF">2019-07-09T04:44:33Z</dcterms:modified>
</cp:coreProperties>
</file>