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00CC"/>
    <a:srgbClr val="CC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186152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26288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269437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81929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374473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127918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374957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378820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112715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63368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8A0B0C-DF79-44CE-A115-8EFC6A6785FF}" type="datetimeFigureOut">
              <a:rPr lang="en-ZA" smtClean="0"/>
              <a:t>2023/05/28</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EC99F96E-6676-4928-BFE0-C40239F1CB12}" type="slidenum">
              <a:rPr lang="en-ZA" smtClean="0"/>
              <a:t>‹#›</a:t>
            </a:fld>
            <a:endParaRPr lang="en-ZA" dirty="0"/>
          </a:p>
        </p:txBody>
      </p:sp>
    </p:spTree>
    <p:extLst>
      <p:ext uri="{BB962C8B-B14F-4D97-AF65-F5344CB8AC3E}">
        <p14:creationId xmlns:p14="http://schemas.microsoft.com/office/powerpoint/2010/main" val="130730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A0B0C-DF79-44CE-A115-8EFC6A6785FF}" type="datetimeFigureOut">
              <a:rPr lang="en-ZA" smtClean="0"/>
              <a:t>2023/05/28</a:t>
            </a:fld>
            <a:endParaRPr lang="en-Z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9F96E-6676-4928-BFE0-C40239F1CB12}" type="slidenum">
              <a:rPr lang="en-ZA" smtClean="0"/>
              <a:t>‹#›</a:t>
            </a:fld>
            <a:endParaRPr lang="en-ZA" dirty="0"/>
          </a:p>
        </p:txBody>
      </p:sp>
    </p:spTree>
    <p:extLst>
      <p:ext uri="{BB962C8B-B14F-4D97-AF65-F5344CB8AC3E}">
        <p14:creationId xmlns:p14="http://schemas.microsoft.com/office/powerpoint/2010/main" val="3476209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747897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5" name="Freeform 4"/>
          <p:cNvSpPr/>
          <p:nvPr/>
        </p:nvSpPr>
        <p:spPr>
          <a:xfrm>
            <a:off x="3543516"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welcome</a:t>
            </a:r>
          </a:p>
          <a:p>
            <a:pPr algn="ctr"/>
            <a:endParaRPr lang="en-ZA" sz="2400" dirty="0"/>
          </a:p>
        </p:txBody>
      </p:sp>
      <p:sp>
        <p:nvSpPr>
          <p:cNvPr id="7" name="Rectangle 6"/>
          <p:cNvSpPr/>
          <p:nvPr/>
        </p:nvSpPr>
        <p:spPr>
          <a:xfrm>
            <a:off x="-7940384"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8" name="Freeform 7"/>
          <p:cNvSpPr/>
          <p:nvPr/>
        </p:nvSpPr>
        <p:spPr>
          <a:xfrm>
            <a:off x="3082120" y="2327496"/>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problem</a:t>
            </a:r>
          </a:p>
          <a:p>
            <a:pPr algn="ctr"/>
            <a:endParaRPr lang="en-ZA" sz="2400" dirty="0"/>
          </a:p>
        </p:txBody>
      </p:sp>
      <p:sp>
        <p:nvSpPr>
          <p:cNvPr id="11" name="Rectangle 10"/>
          <p:cNvSpPr/>
          <p:nvPr/>
        </p:nvSpPr>
        <p:spPr>
          <a:xfrm>
            <a:off x="-7940401" y="0"/>
            <a:ext cx="11765802"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2" name="Freeform 11"/>
          <p:cNvSpPr/>
          <p:nvPr/>
        </p:nvSpPr>
        <p:spPr>
          <a:xfrm>
            <a:off x="2658158"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solu</a:t>
            </a:r>
            <a:r>
              <a:rPr lang="en-ZA" sz="2400" b="1" dirty="0" smtClean="0">
                <a:latin typeface="Tw Cen MT" panose="020B0602020104020603" pitchFamily="34" charset="0"/>
              </a:rPr>
              <a:t>tion</a:t>
            </a:r>
          </a:p>
          <a:p>
            <a:pPr algn="ctr"/>
            <a:endParaRPr lang="en-ZA" sz="2400" dirty="0"/>
          </a:p>
        </p:txBody>
      </p:sp>
      <p:sp>
        <p:nvSpPr>
          <p:cNvPr id="13" name="Rectangle 12"/>
          <p:cNvSpPr/>
          <p:nvPr/>
        </p:nvSpPr>
        <p:spPr>
          <a:xfrm>
            <a:off x="-7940401" y="0"/>
            <a:ext cx="1132688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4" name="Freeform 13"/>
          <p:cNvSpPr/>
          <p:nvPr/>
        </p:nvSpPr>
        <p:spPr>
          <a:xfrm>
            <a:off x="2216968"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strategy</a:t>
            </a:r>
          </a:p>
          <a:p>
            <a:pPr algn="ctr"/>
            <a:endParaRPr lang="en-ZA" sz="2400" dirty="0"/>
          </a:p>
        </p:txBody>
      </p:sp>
      <p:sp>
        <p:nvSpPr>
          <p:cNvPr id="15" name="Rectangle 14"/>
          <p:cNvSpPr/>
          <p:nvPr/>
        </p:nvSpPr>
        <p:spPr>
          <a:xfrm>
            <a:off x="-7940401" y="0"/>
            <a:ext cx="10887958"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1" name="Freeform 20"/>
          <p:cNvSpPr/>
          <p:nvPr/>
        </p:nvSpPr>
        <p:spPr>
          <a:xfrm>
            <a:off x="1785547"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preparation</a:t>
            </a:r>
          </a:p>
          <a:p>
            <a:pPr algn="ctr"/>
            <a:endParaRPr lang="en-ZA" sz="2400" dirty="0"/>
          </a:p>
        </p:txBody>
      </p:sp>
      <p:sp>
        <p:nvSpPr>
          <p:cNvPr id="22" name="Rectangle 21"/>
          <p:cNvSpPr/>
          <p:nvPr/>
        </p:nvSpPr>
        <p:spPr>
          <a:xfrm>
            <a:off x="-7940401" y="0"/>
            <a:ext cx="10527156"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3" name="Freeform 22"/>
          <p:cNvSpPr/>
          <p:nvPr/>
        </p:nvSpPr>
        <p:spPr>
          <a:xfrm>
            <a:off x="1419105"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team</a:t>
            </a:r>
            <a:endParaRPr lang="en-ZA" sz="2400" b="1" dirty="0" smtClean="0">
              <a:latin typeface="Tw Cen MT" panose="020B0602020104020603" pitchFamily="34" charset="0"/>
            </a:endParaRPr>
          </a:p>
          <a:p>
            <a:pPr algn="ctr"/>
            <a:endParaRPr lang="en-ZA" sz="2400" dirty="0"/>
          </a:p>
        </p:txBody>
      </p:sp>
      <p:sp>
        <p:nvSpPr>
          <p:cNvPr id="24" name="Rectangle 23"/>
          <p:cNvSpPr/>
          <p:nvPr/>
        </p:nvSpPr>
        <p:spPr>
          <a:xfrm>
            <a:off x="-7940401" y="0"/>
            <a:ext cx="1011811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5" name="Freeform 24"/>
          <p:cNvSpPr/>
          <p:nvPr/>
        </p:nvSpPr>
        <p:spPr>
          <a:xfrm>
            <a:off x="995159"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financials</a:t>
            </a:r>
            <a:endParaRPr lang="en-ZA" sz="2400" b="1" dirty="0" smtClean="0">
              <a:latin typeface="Tw Cen MT" panose="020B0602020104020603" pitchFamily="34" charset="0"/>
            </a:endParaRPr>
          </a:p>
          <a:p>
            <a:pPr algn="ctr"/>
            <a:endParaRPr lang="en-ZA" sz="2400" dirty="0"/>
          </a:p>
        </p:txBody>
      </p:sp>
      <p:sp>
        <p:nvSpPr>
          <p:cNvPr id="26" name="Rectangle 25"/>
          <p:cNvSpPr/>
          <p:nvPr/>
        </p:nvSpPr>
        <p:spPr>
          <a:xfrm>
            <a:off x="-7940401" y="0"/>
            <a:ext cx="9695957"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7" name="Freeform 26"/>
          <p:cNvSpPr/>
          <p:nvPr/>
        </p:nvSpPr>
        <p:spPr>
          <a:xfrm>
            <a:off x="586976"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Thank you </a:t>
            </a:r>
            <a:endParaRPr lang="en-ZA" sz="2400" b="1" dirty="0" smtClean="0">
              <a:latin typeface="Tw Cen MT" panose="020B0602020104020603" pitchFamily="34" charset="0"/>
            </a:endParaRPr>
          </a:p>
          <a:p>
            <a:pPr algn="ctr"/>
            <a:endParaRPr lang="en-ZA" sz="2400" dirty="0"/>
          </a:p>
        </p:txBody>
      </p:sp>
      <p:sp>
        <p:nvSpPr>
          <p:cNvPr id="39" name="Rounded Rectangle 38"/>
          <p:cNvSpPr/>
          <p:nvPr/>
        </p:nvSpPr>
        <p:spPr>
          <a:xfrm rot="18951982">
            <a:off x="6002234" y="-475313"/>
            <a:ext cx="6917228" cy="2318061"/>
          </a:xfrm>
          <a:prstGeom prst="roundRect">
            <a:avLst/>
          </a:prstGeom>
          <a:solidFill>
            <a:srgbClr val="CC66FF"/>
          </a:solidFill>
          <a:ln>
            <a:noFill/>
          </a:ln>
          <a:effectLst>
            <a:outerShdw blurRad="215900" dist="76200" dir="5400000" sx="101000" sy="1010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0" name="Rounded Rectangle 39"/>
          <p:cNvSpPr/>
          <p:nvPr/>
        </p:nvSpPr>
        <p:spPr>
          <a:xfrm rot="18951982">
            <a:off x="9133089" y="224458"/>
            <a:ext cx="6917228" cy="2318061"/>
          </a:xfrm>
          <a:prstGeom prst="roundRect">
            <a:avLst/>
          </a:prstGeom>
          <a:solidFill>
            <a:srgbClr val="9900CC"/>
          </a:solidFill>
          <a:ln>
            <a:noFill/>
          </a:ln>
          <a:effectLst>
            <a:outerShdw blurRad="127000" dist="254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1" name="Rounded Rectangle 40"/>
          <p:cNvSpPr/>
          <p:nvPr/>
        </p:nvSpPr>
        <p:spPr>
          <a:xfrm rot="18951982">
            <a:off x="8224603" y="3431124"/>
            <a:ext cx="2033907" cy="2318061"/>
          </a:xfrm>
          <a:prstGeom prst="roundRect">
            <a:avLst/>
          </a:prstGeom>
          <a:solidFill>
            <a:srgbClr val="CC00CC"/>
          </a:solidFill>
          <a:ln>
            <a:noFill/>
          </a:ln>
          <a:effectLst>
            <a:outerShdw blurRad="127000" dist="63500" dir="540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46" name="Group 45"/>
          <p:cNvGrpSpPr/>
          <p:nvPr/>
        </p:nvGrpSpPr>
        <p:grpSpPr>
          <a:xfrm>
            <a:off x="6463647" y="639208"/>
            <a:ext cx="10163629" cy="5969979"/>
            <a:chOff x="6463647" y="639208"/>
            <a:chExt cx="10163629" cy="5969979"/>
          </a:xfrm>
          <a:noFill/>
        </p:grpSpPr>
        <p:sp>
          <p:nvSpPr>
            <p:cNvPr id="42" name="Rounded Rectangle 41"/>
            <p:cNvSpPr/>
            <p:nvPr/>
          </p:nvSpPr>
          <p:spPr>
            <a:xfrm rot="18951982">
              <a:off x="6463647" y="639208"/>
              <a:ext cx="6917228" cy="23180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3" name="Rounded Rectangle 42"/>
            <p:cNvSpPr/>
            <p:nvPr/>
          </p:nvSpPr>
          <p:spPr>
            <a:xfrm rot="18951982">
              <a:off x="9710048" y="1050918"/>
              <a:ext cx="6917228" cy="23180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4" name="Rounded Rectangle 43"/>
            <p:cNvSpPr/>
            <p:nvPr/>
          </p:nvSpPr>
          <p:spPr>
            <a:xfrm rot="18951982">
              <a:off x="8800577" y="4291126"/>
              <a:ext cx="2033907" cy="23180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1" name="TextBox 50"/>
          <p:cNvSpPr txBox="1"/>
          <p:nvPr/>
        </p:nvSpPr>
        <p:spPr>
          <a:xfrm>
            <a:off x="4948121" y="4124065"/>
            <a:ext cx="3278616" cy="369332"/>
          </a:xfrm>
          <a:prstGeom prst="rect">
            <a:avLst/>
          </a:prstGeom>
          <a:noFill/>
        </p:spPr>
        <p:txBody>
          <a:bodyPr wrap="square" rtlCol="0">
            <a:spAutoFit/>
          </a:bodyPr>
          <a:lstStyle/>
          <a:p>
            <a:r>
              <a:rPr lang="en-ZA" b="1" dirty="0" smtClean="0">
                <a:solidFill>
                  <a:schemeClr val="accent6">
                    <a:lumMod val="75000"/>
                  </a:schemeClr>
                </a:solidFill>
                <a:effectLst>
                  <a:outerShdw blurRad="38100" dist="38100" dir="2700000" algn="tl">
                    <a:srgbClr val="000000">
                      <a:alpha val="43137"/>
                    </a:srgbClr>
                  </a:outerShdw>
                </a:effectLst>
              </a:rPr>
              <a:t>Problem</a:t>
            </a:r>
            <a:r>
              <a:rPr lang="en-ZA" dirty="0" smtClean="0"/>
              <a:t> - </a:t>
            </a:r>
            <a:r>
              <a:rPr lang="en-ZA" dirty="0" smtClean="0">
                <a:effectLst>
                  <a:outerShdw blurRad="38100" dist="38100" dir="2700000" algn="tl">
                    <a:srgbClr val="000000">
                      <a:alpha val="43137"/>
                    </a:srgbClr>
                  </a:outerShdw>
                </a:effectLst>
              </a:rPr>
              <a:t>Y Mojaki 35326859</a:t>
            </a:r>
            <a:endParaRPr lang="en-ZA" dirty="0">
              <a:effectLst>
                <a:outerShdw blurRad="38100" dist="38100" dir="2700000" algn="tl">
                  <a:srgbClr val="000000">
                    <a:alpha val="43137"/>
                  </a:srgbClr>
                </a:outerShdw>
              </a:effectLst>
            </a:endParaRPr>
          </a:p>
        </p:txBody>
      </p:sp>
      <p:sp>
        <p:nvSpPr>
          <p:cNvPr id="52" name="TextBox 51"/>
          <p:cNvSpPr txBox="1"/>
          <p:nvPr/>
        </p:nvSpPr>
        <p:spPr>
          <a:xfrm>
            <a:off x="4931581" y="4602979"/>
            <a:ext cx="3553901" cy="369332"/>
          </a:xfrm>
          <a:prstGeom prst="rect">
            <a:avLst/>
          </a:prstGeom>
          <a:noFill/>
        </p:spPr>
        <p:txBody>
          <a:bodyPr wrap="square" rtlCol="0">
            <a:spAutoFit/>
          </a:bodyPr>
          <a:lstStyle/>
          <a:p>
            <a:r>
              <a:rPr lang="en-ZA" b="1" dirty="0" smtClean="0">
                <a:solidFill>
                  <a:schemeClr val="accent5">
                    <a:lumMod val="75000"/>
                  </a:schemeClr>
                </a:solidFill>
                <a:effectLst>
                  <a:outerShdw blurRad="38100" dist="38100" dir="2700000" algn="tl">
                    <a:srgbClr val="000000">
                      <a:alpha val="43137"/>
                    </a:srgbClr>
                  </a:outerShdw>
                </a:effectLst>
              </a:rPr>
              <a:t>Solution</a:t>
            </a:r>
            <a:r>
              <a:rPr lang="en-ZA" dirty="0" smtClean="0"/>
              <a:t> – </a:t>
            </a:r>
            <a:r>
              <a:rPr lang="en-ZA" b="1" dirty="0" smtClean="0"/>
              <a:t>D Chauke 39774406</a:t>
            </a:r>
            <a:endParaRPr lang="en-ZA" b="1" dirty="0"/>
          </a:p>
        </p:txBody>
      </p:sp>
      <p:sp>
        <p:nvSpPr>
          <p:cNvPr id="53" name="TextBox 52"/>
          <p:cNvSpPr txBox="1"/>
          <p:nvPr/>
        </p:nvSpPr>
        <p:spPr>
          <a:xfrm>
            <a:off x="4940511" y="5065922"/>
            <a:ext cx="4025424" cy="646331"/>
          </a:xfrm>
          <a:prstGeom prst="rect">
            <a:avLst/>
          </a:prstGeom>
          <a:noFill/>
        </p:spPr>
        <p:txBody>
          <a:bodyPr wrap="square" rtlCol="0">
            <a:spAutoFit/>
          </a:bodyPr>
          <a:lstStyle/>
          <a:p>
            <a:r>
              <a:rPr lang="en-ZA" b="1" dirty="0" smtClean="0">
                <a:solidFill>
                  <a:schemeClr val="accent4">
                    <a:lumMod val="75000"/>
                  </a:schemeClr>
                </a:solidFill>
                <a:effectLst>
                  <a:outerShdw blurRad="38100" dist="38100" dir="2700000" algn="tl">
                    <a:srgbClr val="000000">
                      <a:alpha val="43137"/>
                    </a:srgbClr>
                  </a:outerShdw>
                </a:effectLst>
              </a:rPr>
              <a:t>Strategy</a:t>
            </a:r>
            <a:r>
              <a:rPr lang="en-ZA" dirty="0" smtClean="0"/>
              <a:t> – </a:t>
            </a:r>
            <a:r>
              <a:rPr lang="en-ZA" dirty="0" smtClean="0">
                <a:effectLst>
                  <a:outerShdw blurRad="38100" dist="38100" dir="2700000" algn="tl">
                    <a:srgbClr val="000000">
                      <a:alpha val="43137"/>
                    </a:srgbClr>
                  </a:outerShdw>
                </a:effectLst>
              </a:rPr>
              <a:t>T Mamgobo 40969754</a:t>
            </a:r>
          </a:p>
          <a:p>
            <a:endParaRPr lang="en-ZA" dirty="0"/>
          </a:p>
        </p:txBody>
      </p:sp>
      <p:sp>
        <p:nvSpPr>
          <p:cNvPr id="54" name="TextBox 53"/>
          <p:cNvSpPr txBox="1"/>
          <p:nvPr/>
        </p:nvSpPr>
        <p:spPr>
          <a:xfrm>
            <a:off x="4940512" y="5517362"/>
            <a:ext cx="4468301" cy="646331"/>
          </a:xfrm>
          <a:prstGeom prst="rect">
            <a:avLst/>
          </a:prstGeom>
          <a:noFill/>
        </p:spPr>
        <p:txBody>
          <a:bodyPr wrap="square" rtlCol="0">
            <a:spAutoFit/>
          </a:bodyPr>
          <a:lstStyle/>
          <a:p>
            <a:r>
              <a:rPr lang="en-ZA" b="1" dirty="0" smtClean="0">
                <a:solidFill>
                  <a:srgbClr val="00B050"/>
                </a:solidFill>
                <a:effectLst>
                  <a:outerShdw blurRad="38100" dist="38100" dir="2700000" algn="tl">
                    <a:srgbClr val="000000">
                      <a:alpha val="43137"/>
                    </a:srgbClr>
                  </a:outerShdw>
                </a:effectLst>
              </a:rPr>
              <a:t>Preparation</a:t>
            </a:r>
            <a:r>
              <a:rPr lang="en-ZA" dirty="0" smtClean="0"/>
              <a:t> – </a:t>
            </a:r>
            <a:r>
              <a:rPr lang="en-ZA" b="1" dirty="0" smtClean="0"/>
              <a:t>Y Zangqa 40912132</a:t>
            </a:r>
          </a:p>
          <a:p>
            <a:endParaRPr lang="en-ZA" dirty="0"/>
          </a:p>
        </p:txBody>
      </p:sp>
      <p:sp>
        <p:nvSpPr>
          <p:cNvPr id="55" name="TextBox 54"/>
          <p:cNvSpPr txBox="1"/>
          <p:nvPr/>
        </p:nvSpPr>
        <p:spPr>
          <a:xfrm>
            <a:off x="4965259" y="5912392"/>
            <a:ext cx="4250507" cy="366418"/>
          </a:xfrm>
          <a:prstGeom prst="rect">
            <a:avLst/>
          </a:prstGeom>
          <a:noFill/>
        </p:spPr>
        <p:txBody>
          <a:bodyPr wrap="square" rtlCol="0">
            <a:spAutoFit/>
          </a:bodyPr>
          <a:lstStyle/>
          <a:p>
            <a:r>
              <a:rPr lang="en-ZA" b="1" dirty="0" smtClean="0">
                <a:solidFill>
                  <a:schemeClr val="accent2">
                    <a:lumMod val="75000"/>
                  </a:schemeClr>
                </a:solidFill>
                <a:effectLst>
                  <a:outerShdw blurRad="38100" dist="38100" dir="2700000" algn="tl">
                    <a:srgbClr val="000000">
                      <a:alpha val="43137"/>
                    </a:srgbClr>
                  </a:outerShdw>
                </a:effectLst>
              </a:rPr>
              <a:t>Team</a:t>
            </a:r>
            <a:r>
              <a:rPr lang="en-ZA" dirty="0" smtClean="0"/>
              <a:t> – </a:t>
            </a:r>
            <a:r>
              <a:rPr lang="en-ZA" dirty="0" smtClean="0">
                <a:effectLst>
                  <a:outerShdw blurRad="38100" dist="38100" dir="2700000" algn="tl">
                    <a:srgbClr val="000000">
                      <a:alpha val="43137"/>
                    </a:srgbClr>
                  </a:outerShdw>
                </a:effectLst>
              </a:rPr>
              <a:t>A Zwane 41509056</a:t>
            </a:r>
            <a:endParaRPr lang="en-ZA" dirty="0">
              <a:effectLst>
                <a:outerShdw blurRad="38100" dist="38100" dir="2700000" algn="tl">
                  <a:srgbClr val="000000">
                    <a:alpha val="43137"/>
                  </a:srgbClr>
                </a:outerShdw>
              </a:effectLst>
            </a:endParaRPr>
          </a:p>
        </p:txBody>
      </p:sp>
      <p:sp>
        <p:nvSpPr>
          <p:cNvPr id="56" name="TextBox 55"/>
          <p:cNvSpPr txBox="1"/>
          <p:nvPr/>
        </p:nvSpPr>
        <p:spPr>
          <a:xfrm>
            <a:off x="4980284" y="6330408"/>
            <a:ext cx="4000676" cy="369332"/>
          </a:xfrm>
          <a:prstGeom prst="rect">
            <a:avLst/>
          </a:prstGeom>
          <a:noFill/>
        </p:spPr>
        <p:txBody>
          <a:bodyPr wrap="square" rtlCol="0">
            <a:spAutoFit/>
          </a:bodyPr>
          <a:lstStyle/>
          <a:p>
            <a:r>
              <a:rPr lang="en-ZA" b="1" dirty="0" smtClean="0">
                <a:solidFill>
                  <a:schemeClr val="accent2">
                    <a:lumMod val="75000"/>
                  </a:schemeClr>
                </a:solidFill>
                <a:effectLst>
                  <a:outerShdw blurRad="38100" dist="38100" dir="2700000" algn="tl">
                    <a:srgbClr val="000000">
                      <a:alpha val="43137"/>
                    </a:srgbClr>
                  </a:outerShdw>
                </a:effectLst>
              </a:rPr>
              <a:t>Financials</a:t>
            </a:r>
            <a:r>
              <a:rPr lang="en-ZA" dirty="0" smtClean="0"/>
              <a:t> – </a:t>
            </a:r>
            <a:r>
              <a:rPr lang="en-ZA" b="1" dirty="0" smtClean="0"/>
              <a:t>S Ngobese </a:t>
            </a:r>
            <a:endParaRPr lang="en-ZA" b="1" dirty="0"/>
          </a:p>
        </p:txBody>
      </p:sp>
      <p:sp>
        <p:nvSpPr>
          <p:cNvPr id="57" name="TextBox 56"/>
          <p:cNvSpPr txBox="1"/>
          <p:nvPr/>
        </p:nvSpPr>
        <p:spPr>
          <a:xfrm>
            <a:off x="5190978" y="618978"/>
            <a:ext cx="6163511" cy="2308324"/>
          </a:xfrm>
          <a:prstGeom prst="rect">
            <a:avLst/>
          </a:prstGeom>
          <a:noFill/>
        </p:spPr>
        <p:txBody>
          <a:bodyPr wrap="square" rtlCol="0">
            <a:spAutoFit/>
          </a:bodyPr>
          <a:lstStyle/>
          <a:p>
            <a:r>
              <a:rPr lang="en-ZA" sz="7200" b="1" dirty="0" smtClean="0">
                <a:solidFill>
                  <a:srgbClr val="9900CC"/>
                </a:solidFill>
                <a:effectLst>
                  <a:outerShdw blurRad="38100" dist="38100" dir="2700000" algn="tl">
                    <a:srgbClr val="000000">
                      <a:alpha val="43137"/>
                    </a:srgbClr>
                  </a:outerShdw>
                </a:effectLst>
                <a:latin typeface="Tw Cen MT" panose="020B0602020104020603" pitchFamily="34" charset="0"/>
              </a:rPr>
              <a:t>GROUP MEMBERS </a:t>
            </a:r>
            <a:endParaRPr lang="en-ZA" sz="7200" b="1" dirty="0">
              <a:solidFill>
                <a:srgbClr val="9900CC"/>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513036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ppt_x"/>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additive="base">
                                        <p:cTn id="45" dur="500" fill="hold"/>
                                        <p:tgtEl>
                                          <p:spTgt spid="53"/>
                                        </p:tgtEl>
                                        <p:attrNameLst>
                                          <p:attrName>ppt_x</p:attrName>
                                        </p:attrNameLst>
                                      </p:cBhvr>
                                      <p:tavLst>
                                        <p:tav tm="0">
                                          <p:val>
                                            <p:strVal val="#ppt_x"/>
                                          </p:val>
                                        </p:tav>
                                        <p:tav tm="100000">
                                          <p:val>
                                            <p:strVal val="#ppt_x"/>
                                          </p:val>
                                        </p:tav>
                                      </p:tavLst>
                                    </p:anim>
                                    <p:anim calcmode="lin" valueType="num">
                                      <p:cBhvr additive="base">
                                        <p:cTn id="4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ppt_x"/>
                                          </p:val>
                                        </p:tav>
                                        <p:tav tm="100000">
                                          <p:val>
                                            <p:strVal val="#ppt_x"/>
                                          </p:val>
                                        </p:tav>
                                      </p:tavLst>
                                    </p:anim>
                                    <p:anim calcmode="lin" valueType="num">
                                      <p:cBhvr additive="base">
                                        <p:cTn id="5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ppt_x"/>
                                          </p:val>
                                        </p:tav>
                                        <p:tav tm="100000">
                                          <p:val>
                                            <p:strVal val="#ppt_x"/>
                                          </p:val>
                                        </p:tav>
                                      </p:tavLst>
                                    </p:anim>
                                    <p:anim calcmode="lin" valueType="num">
                                      <p:cBhvr additive="base">
                                        <p:cTn id="5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51" grpId="0"/>
      <p:bldP spid="52" grpId="0"/>
      <p:bldP spid="53" grpId="0"/>
      <p:bldP spid="54" grpId="0"/>
      <p:bldP spid="55" grpId="0"/>
      <p:bldP spid="56"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5" name="Freeform 4"/>
          <p:cNvSpPr/>
          <p:nvPr/>
        </p:nvSpPr>
        <p:spPr>
          <a:xfrm>
            <a:off x="11022488"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welcome</a:t>
            </a:r>
          </a:p>
          <a:p>
            <a:pPr algn="ctr"/>
            <a:endParaRPr lang="en-ZA" sz="2400" dirty="0"/>
          </a:p>
        </p:txBody>
      </p:sp>
      <p:sp>
        <p:nvSpPr>
          <p:cNvPr id="7" name="Rectangle 6"/>
          <p:cNvSpPr/>
          <p:nvPr/>
        </p:nvSpPr>
        <p:spPr>
          <a:xfrm>
            <a:off x="-7940384"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8" name="Freeform 7"/>
          <p:cNvSpPr/>
          <p:nvPr/>
        </p:nvSpPr>
        <p:spPr>
          <a:xfrm>
            <a:off x="3082120" y="2327496"/>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problem</a:t>
            </a:r>
          </a:p>
          <a:p>
            <a:pPr algn="ctr"/>
            <a:endParaRPr lang="en-ZA" sz="2400" dirty="0"/>
          </a:p>
        </p:txBody>
      </p:sp>
      <p:sp>
        <p:nvSpPr>
          <p:cNvPr id="11" name="Rectangle 10"/>
          <p:cNvSpPr/>
          <p:nvPr/>
        </p:nvSpPr>
        <p:spPr>
          <a:xfrm>
            <a:off x="-8366599"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2" name="Freeform 11"/>
          <p:cNvSpPr/>
          <p:nvPr/>
        </p:nvSpPr>
        <p:spPr>
          <a:xfrm>
            <a:off x="2658158"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solu</a:t>
            </a:r>
            <a:r>
              <a:rPr lang="en-ZA" sz="2400" b="1" dirty="0" smtClean="0">
                <a:latin typeface="Tw Cen MT" panose="020B0602020104020603" pitchFamily="34" charset="0"/>
              </a:rPr>
              <a:t>tion</a:t>
            </a:r>
          </a:p>
          <a:p>
            <a:pPr algn="ctr"/>
            <a:endParaRPr lang="en-ZA" sz="2400" dirty="0"/>
          </a:p>
        </p:txBody>
      </p:sp>
      <p:sp>
        <p:nvSpPr>
          <p:cNvPr id="13" name="Rectangle 12"/>
          <p:cNvSpPr/>
          <p:nvPr/>
        </p:nvSpPr>
        <p:spPr>
          <a:xfrm>
            <a:off x="-880552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4" name="Freeform 13"/>
          <p:cNvSpPr/>
          <p:nvPr/>
        </p:nvSpPr>
        <p:spPr>
          <a:xfrm>
            <a:off x="2216968"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strategy</a:t>
            </a:r>
          </a:p>
          <a:p>
            <a:pPr algn="ctr"/>
            <a:endParaRPr lang="en-ZA" sz="2400" dirty="0"/>
          </a:p>
        </p:txBody>
      </p:sp>
      <p:sp>
        <p:nvSpPr>
          <p:cNvPr id="15" name="Rectangle 14"/>
          <p:cNvSpPr/>
          <p:nvPr/>
        </p:nvSpPr>
        <p:spPr>
          <a:xfrm>
            <a:off x="-9244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1" name="Freeform 20"/>
          <p:cNvSpPr/>
          <p:nvPr/>
        </p:nvSpPr>
        <p:spPr>
          <a:xfrm>
            <a:off x="1785547"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preparation</a:t>
            </a:r>
          </a:p>
          <a:p>
            <a:pPr algn="ctr"/>
            <a:endParaRPr lang="en-ZA" sz="2400" dirty="0"/>
          </a:p>
        </p:txBody>
      </p:sp>
      <p:sp>
        <p:nvSpPr>
          <p:cNvPr id="22" name="Rectangle 21"/>
          <p:cNvSpPr/>
          <p:nvPr/>
        </p:nvSpPr>
        <p:spPr>
          <a:xfrm>
            <a:off x="-960524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3" name="Freeform 22"/>
          <p:cNvSpPr/>
          <p:nvPr/>
        </p:nvSpPr>
        <p:spPr>
          <a:xfrm>
            <a:off x="1419105"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team</a:t>
            </a:r>
            <a:endParaRPr lang="en-ZA" sz="2400" b="1" dirty="0" smtClean="0">
              <a:latin typeface="Tw Cen MT" panose="020B0602020104020603" pitchFamily="34" charset="0"/>
            </a:endParaRPr>
          </a:p>
          <a:p>
            <a:pPr algn="ctr"/>
            <a:endParaRPr lang="en-ZA" sz="2400" dirty="0"/>
          </a:p>
        </p:txBody>
      </p:sp>
      <p:sp>
        <p:nvSpPr>
          <p:cNvPr id="24" name="Rectangle 23"/>
          <p:cNvSpPr/>
          <p:nvPr/>
        </p:nvSpPr>
        <p:spPr>
          <a:xfrm>
            <a:off x="-1001429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5" name="Freeform 24"/>
          <p:cNvSpPr/>
          <p:nvPr/>
        </p:nvSpPr>
        <p:spPr>
          <a:xfrm>
            <a:off x="995159"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financials</a:t>
            </a:r>
            <a:endParaRPr lang="en-ZA" sz="2400" b="1" dirty="0" smtClean="0">
              <a:latin typeface="Tw Cen MT" panose="020B0602020104020603" pitchFamily="34" charset="0"/>
            </a:endParaRPr>
          </a:p>
          <a:p>
            <a:pPr algn="ctr"/>
            <a:endParaRPr lang="en-ZA" sz="2400" dirty="0"/>
          </a:p>
        </p:txBody>
      </p:sp>
      <p:sp>
        <p:nvSpPr>
          <p:cNvPr id="26" name="Rectangle 25"/>
          <p:cNvSpPr/>
          <p:nvPr/>
        </p:nvSpPr>
        <p:spPr>
          <a:xfrm>
            <a:off x="-10436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7" name="Freeform 26"/>
          <p:cNvSpPr/>
          <p:nvPr/>
        </p:nvSpPr>
        <p:spPr>
          <a:xfrm>
            <a:off x="586976"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Thank you </a:t>
            </a:r>
            <a:endParaRPr lang="en-ZA" sz="2400" b="1" dirty="0" smtClean="0">
              <a:latin typeface="Tw Cen MT" panose="020B0602020104020603" pitchFamily="34" charset="0"/>
            </a:endParaRPr>
          </a:p>
          <a:p>
            <a:pPr algn="ctr"/>
            <a:endParaRPr lang="en-ZA" sz="2400" dirty="0"/>
          </a:p>
        </p:txBody>
      </p:sp>
      <p:sp>
        <p:nvSpPr>
          <p:cNvPr id="18" name="TextBox 17"/>
          <p:cNvSpPr txBox="1"/>
          <p:nvPr/>
        </p:nvSpPr>
        <p:spPr>
          <a:xfrm>
            <a:off x="4838593" y="1323832"/>
            <a:ext cx="6834393" cy="1569660"/>
          </a:xfrm>
          <a:prstGeom prst="rect">
            <a:avLst/>
          </a:prstGeom>
          <a:noFill/>
        </p:spPr>
        <p:txBody>
          <a:bodyPr wrap="square" rtlCol="0">
            <a:spAutoFit/>
          </a:bodyPr>
          <a:lstStyle/>
          <a:p>
            <a:pPr algn="ctr"/>
            <a:r>
              <a:rPr lang="en-ZA" sz="9600" dirty="0" smtClean="0">
                <a:solidFill>
                  <a:schemeClr val="accent3">
                    <a:lumMod val="75000"/>
                  </a:schemeClr>
                </a:solidFill>
                <a:latin typeface="Tw Cen MT" panose="020B0602020104020603" pitchFamily="34" charset="0"/>
              </a:rPr>
              <a:t>WELCOME</a:t>
            </a:r>
            <a:endParaRPr lang="en-ZA" sz="9600" dirty="0">
              <a:solidFill>
                <a:schemeClr val="accent3">
                  <a:lumMod val="75000"/>
                </a:schemeClr>
              </a:solidFill>
              <a:latin typeface="Tw Cen MT" panose="020B0602020104020603" pitchFamily="34" charset="0"/>
            </a:endParaRPr>
          </a:p>
        </p:txBody>
      </p:sp>
      <p:sp>
        <p:nvSpPr>
          <p:cNvPr id="19" name="TextBox 18"/>
          <p:cNvSpPr txBox="1"/>
          <p:nvPr/>
        </p:nvSpPr>
        <p:spPr>
          <a:xfrm>
            <a:off x="5950424" y="2893492"/>
            <a:ext cx="4779285" cy="461665"/>
          </a:xfrm>
          <a:prstGeom prst="rect">
            <a:avLst/>
          </a:prstGeom>
          <a:noFill/>
        </p:spPr>
        <p:txBody>
          <a:bodyPr wrap="square" rtlCol="0">
            <a:spAutoFit/>
          </a:bodyPr>
          <a:lstStyle/>
          <a:p>
            <a:pPr algn="ctr"/>
            <a:r>
              <a:rPr lang="en-ZA" sz="2400" b="1" dirty="0" smtClean="0">
                <a:solidFill>
                  <a:schemeClr val="accent6">
                    <a:lumMod val="75000"/>
                  </a:schemeClr>
                </a:solidFill>
              </a:rPr>
              <a:t>To our presentation </a:t>
            </a:r>
            <a:endParaRPr lang="en-ZA" sz="2400" b="1" dirty="0">
              <a:solidFill>
                <a:schemeClr val="accent6">
                  <a:lumMod val="75000"/>
                </a:schemeClr>
              </a:solidFill>
            </a:endParaRPr>
          </a:p>
        </p:txBody>
      </p:sp>
      <p:sp>
        <p:nvSpPr>
          <p:cNvPr id="20" name="Rounded Rectangle 19"/>
          <p:cNvSpPr/>
          <p:nvPr/>
        </p:nvSpPr>
        <p:spPr>
          <a:xfrm>
            <a:off x="7922534" y="4189862"/>
            <a:ext cx="409433" cy="382138"/>
          </a:xfrm>
          <a:prstGeom prst="roundRect">
            <a:avLst/>
          </a:prstGeom>
          <a:solidFill>
            <a:srgbClr val="92D050"/>
          </a:solidFill>
          <a:ln>
            <a:noFill/>
          </a:ln>
          <a:effectLst>
            <a:outerShdw blurRad="215900" dist="381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2700000" sx="101000" sy="101000" algn="tl" rotWithShape="0">
                  <a:schemeClr val="tx1">
                    <a:alpha val="40000"/>
                  </a:schemeClr>
                </a:outerShdw>
                <a:reflection blurRad="6350" stA="40000" endPos="60000" dist="60007" dir="5400000" sy="-100000" algn="bl" rotWithShape="0"/>
              </a:effectLst>
            </a:endParaRPr>
          </a:p>
        </p:txBody>
      </p:sp>
      <p:sp>
        <p:nvSpPr>
          <p:cNvPr id="28" name="Rounded Rectangle 27"/>
          <p:cNvSpPr/>
          <p:nvPr/>
        </p:nvSpPr>
        <p:spPr>
          <a:xfrm>
            <a:off x="8966512" y="4219432"/>
            <a:ext cx="409433" cy="382138"/>
          </a:xfrm>
          <a:prstGeom prst="roundRect">
            <a:avLst/>
          </a:prstGeom>
          <a:solidFill>
            <a:schemeClr val="accent4">
              <a:lumMod val="75000"/>
            </a:schemeClr>
          </a:solidFill>
          <a:ln>
            <a:noFill/>
          </a:ln>
          <a:effectLst>
            <a:outerShdw blurRad="215900" dist="381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2700000" sx="101000" sy="101000" algn="tl" rotWithShape="0">
                  <a:schemeClr val="tx1">
                    <a:alpha val="40000"/>
                  </a:schemeClr>
                </a:outerShdw>
                <a:reflection blurRad="6350" stA="40000" endPos="60000" dist="60007" dir="5400000" sy="-100000" algn="bl" rotWithShape="0"/>
              </a:effectLst>
            </a:endParaRPr>
          </a:p>
        </p:txBody>
      </p:sp>
      <p:sp>
        <p:nvSpPr>
          <p:cNvPr id="29" name="Rounded Rectangle 28"/>
          <p:cNvSpPr/>
          <p:nvPr/>
        </p:nvSpPr>
        <p:spPr>
          <a:xfrm>
            <a:off x="9864045" y="4219432"/>
            <a:ext cx="409433" cy="382138"/>
          </a:xfrm>
          <a:prstGeom prst="roundRect">
            <a:avLst/>
          </a:prstGeom>
          <a:solidFill>
            <a:schemeClr val="accent5">
              <a:lumMod val="75000"/>
            </a:schemeClr>
          </a:solidFill>
          <a:ln>
            <a:noFill/>
          </a:ln>
          <a:effectLst>
            <a:outerShdw blurRad="215900" dist="381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2700000" sx="101000" sy="101000" algn="tl" rotWithShape="0">
                  <a:schemeClr val="tx1">
                    <a:alpha val="40000"/>
                  </a:schemeClr>
                </a:outerShdw>
                <a:reflection blurRad="6350" stA="40000" endPos="60000" dist="60007" dir="5400000" sy="-100000" algn="bl" rotWithShape="0"/>
              </a:effectLst>
            </a:endParaRPr>
          </a:p>
        </p:txBody>
      </p:sp>
      <p:sp>
        <p:nvSpPr>
          <p:cNvPr id="30" name="Rounded Rectangle 29"/>
          <p:cNvSpPr/>
          <p:nvPr/>
        </p:nvSpPr>
        <p:spPr>
          <a:xfrm>
            <a:off x="10729709" y="4196686"/>
            <a:ext cx="409433" cy="382138"/>
          </a:xfrm>
          <a:prstGeom prst="roundRect">
            <a:avLst/>
          </a:prstGeom>
          <a:solidFill>
            <a:schemeClr val="accent6">
              <a:lumMod val="75000"/>
            </a:schemeClr>
          </a:solidFill>
          <a:ln>
            <a:noFill/>
          </a:ln>
          <a:effectLst>
            <a:outerShdw blurRad="215900" dist="381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2700000" sx="101000" sy="101000" algn="tl" rotWithShape="0">
                  <a:schemeClr val="tx1">
                    <a:alpha val="40000"/>
                  </a:schemeClr>
                </a:outerShdw>
                <a:reflection blurRad="6350" stA="40000" endPos="60000" dist="60007" dir="5400000" sy="-100000" algn="bl" rotWithShape="0"/>
              </a:effectLst>
            </a:endParaRPr>
          </a:p>
        </p:txBody>
      </p:sp>
      <p:sp>
        <p:nvSpPr>
          <p:cNvPr id="31" name="Rounded Rectangle 30"/>
          <p:cNvSpPr/>
          <p:nvPr/>
        </p:nvSpPr>
        <p:spPr>
          <a:xfrm>
            <a:off x="6927347" y="4189862"/>
            <a:ext cx="409433" cy="382138"/>
          </a:xfrm>
          <a:prstGeom prst="roundRect">
            <a:avLst/>
          </a:prstGeom>
          <a:solidFill>
            <a:schemeClr val="accent2">
              <a:lumMod val="75000"/>
            </a:schemeClr>
          </a:solidFill>
          <a:ln>
            <a:noFill/>
          </a:ln>
          <a:effectLst>
            <a:outerShdw blurRad="215900" dist="381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2700000" sx="101000" sy="101000" algn="tl" rotWithShape="0">
                  <a:schemeClr val="tx1">
                    <a:alpha val="40000"/>
                  </a:schemeClr>
                </a:outerShdw>
                <a:reflection blurRad="6350" stA="40000" endPos="60000" dist="60007" dir="5400000" sy="-100000" algn="bl" rotWithShape="0"/>
              </a:effectLst>
            </a:endParaRPr>
          </a:p>
        </p:txBody>
      </p:sp>
      <p:sp>
        <p:nvSpPr>
          <p:cNvPr id="32" name="Rounded Rectangle 31"/>
          <p:cNvSpPr/>
          <p:nvPr/>
        </p:nvSpPr>
        <p:spPr>
          <a:xfrm>
            <a:off x="5931053" y="4196686"/>
            <a:ext cx="409433" cy="382138"/>
          </a:xfrm>
          <a:prstGeom prst="roundRect">
            <a:avLst/>
          </a:prstGeom>
          <a:solidFill>
            <a:srgbClr val="9900CC"/>
          </a:solidFill>
          <a:ln>
            <a:noFill/>
          </a:ln>
          <a:effectLst>
            <a:outerShdw blurRad="215900" dist="381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2700000" sx="101000" sy="101000" algn="tl" rotWithShape="0">
                  <a:schemeClr val="tx1">
                    <a:alpha val="40000"/>
                  </a:schemeClr>
                </a:outerShdw>
                <a:reflection blurRad="6350" stA="40000" endPos="60000" dist="60007" dir="5400000" sy="-100000" algn="bl" rotWithShape="0"/>
              </a:effectLst>
            </a:endParaRPr>
          </a:p>
        </p:txBody>
      </p:sp>
      <p:sp>
        <p:nvSpPr>
          <p:cNvPr id="33" name="TextBox 32"/>
          <p:cNvSpPr txBox="1"/>
          <p:nvPr/>
        </p:nvSpPr>
        <p:spPr>
          <a:xfrm>
            <a:off x="6403369" y="5070060"/>
            <a:ext cx="4735773" cy="584775"/>
          </a:xfrm>
          <a:prstGeom prst="rect">
            <a:avLst/>
          </a:prstGeom>
          <a:noFill/>
        </p:spPr>
        <p:txBody>
          <a:bodyPr wrap="square" rtlCol="0">
            <a:spAutoFit/>
          </a:bodyPr>
          <a:lstStyle/>
          <a:p>
            <a:pPr algn="ctr"/>
            <a:r>
              <a:rPr lang="en-ZA" sz="3200" b="1" dirty="0" smtClean="0">
                <a:latin typeface="Tw Cen MT" panose="020B0602020104020603" pitchFamily="34" charset="0"/>
              </a:rPr>
              <a:t>Solar Energi Tech</a:t>
            </a:r>
            <a:endParaRPr lang="en-ZA" sz="3200" b="1" dirty="0">
              <a:latin typeface="Tw Cen MT" panose="020B0602020104020603" pitchFamily="34" charset="0"/>
            </a:endParaRPr>
          </a:p>
        </p:txBody>
      </p:sp>
    </p:spTree>
    <p:extLst>
      <p:ext uri="{BB962C8B-B14F-4D97-AF65-F5344CB8AC3E}">
        <p14:creationId xmlns:p14="http://schemas.microsoft.com/office/powerpoint/2010/main" val="2158458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0"/>
                                        <p:tgtEl>
                                          <p:spTgt spid="32"/>
                                        </p:tgtEl>
                                      </p:cBhvr>
                                    </p:animEffect>
                                    <p:anim calcmode="lin" valueType="num">
                                      <p:cBhvr>
                                        <p:cTn id="22" dur="2000" fill="hold"/>
                                        <p:tgtEl>
                                          <p:spTgt spid="32"/>
                                        </p:tgtEl>
                                        <p:attrNameLst>
                                          <p:attrName>ppt_w</p:attrName>
                                        </p:attrNameLst>
                                      </p:cBhvr>
                                      <p:tavLst>
                                        <p:tav tm="0" fmla="#ppt_w*sin(2.5*pi*$)">
                                          <p:val>
                                            <p:fltVal val="0"/>
                                          </p:val>
                                        </p:tav>
                                        <p:tav tm="100000">
                                          <p:val>
                                            <p:fltVal val="1"/>
                                          </p:val>
                                        </p:tav>
                                      </p:tavLst>
                                    </p:anim>
                                    <p:anim calcmode="lin" valueType="num">
                                      <p:cBhvr>
                                        <p:cTn id="23" dur="2000" fill="hold"/>
                                        <p:tgtEl>
                                          <p:spTgt spid="32"/>
                                        </p:tgtEl>
                                        <p:attrNameLst>
                                          <p:attrName>ppt_h</p:attrName>
                                        </p:attrNameLst>
                                      </p:cBhvr>
                                      <p:tavLst>
                                        <p:tav tm="0">
                                          <p:val>
                                            <p:strVal val="#ppt_h"/>
                                          </p:val>
                                        </p:tav>
                                        <p:tav tm="100000">
                                          <p:val>
                                            <p:strVal val="#ppt_h"/>
                                          </p:val>
                                        </p:tav>
                                      </p:tavLst>
                                    </p:anim>
                                  </p:childTnLst>
                                </p:cTn>
                              </p:par>
                              <p:par>
                                <p:cTn id="24" presetID="45"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0"/>
                                        <p:tgtEl>
                                          <p:spTgt spid="31"/>
                                        </p:tgtEl>
                                      </p:cBhvr>
                                    </p:animEffect>
                                    <p:anim calcmode="lin" valueType="num">
                                      <p:cBhvr>
                                        <p:cTn id="27" dur="2000" fill="hold"/>
                                        <p:tgtEl>
                                          <p:spTgt spid="31"/>
                                        </p:tgtEl>
                                        <p:attrNameLst>
                                          <p:attrName>ppt_w</p:attrName>
                                        </p:attrNameLst>
                                      </p:cBhvr>
                                      <p:tavLst>
                                        <p:tav tm="0" fmla="#ppt_w*sin(2.5*pi*$)">
                                          <p:val>
                                            <p:fltVal val="0"/>
                                          </p:val>
                                        </p:tav>
                                        <p:tav tm="100000">
                                          <p:val>
                                            <p:fltVal val="1"/>
                                          </p:val>
                                        </p:tav>
                                      </p:tavLst>
                                    </p:anim>
                                    <p:anim calcmode="lin" valueType="num">
                                      <p:cBhvr>
                                        <p:cTn id="28" dur="2000" fill="hold"/>
                                        <p:tgtEl>
                                          <p:spTgt spid="31"/>
                                        </p:tgtEl>
                                        <p:attrNameLst>
                                          <p:attrName>ppt_h</p:attrName>
                                        </p:attrNameLst>
                                      </p:cBhvr>
                                      <p:tavLst>
                                        <p:tav tm="0">
                                          <p:val>
                                            <p:strVal val="#ppt_h"/>
                                          </p:val>
                                        </p:tav>
                                        <p:tav tm="100000">
                                          <p:val>
                                            <p:strVal val="#ppt_h"/>
                                          </p:val>
                                        </p:tav>
                                      </p:tavLst>
                                    </p:anim>
                                  </p:childTnLst>
                                </p:cTn>
                              </p:par>
                              <p:par>
                                <p:cTn id="29" presetID="45"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anim calcmode="lin" valueType="num">
                                      <p:cBhvr>
                                        <p:cTn id="32" dur="2000" fill="hold"/>
                                        <p:tgtEl>
                                          <p:spTgt spid="20"/>
                                        </p:tgtEl>
                                        <p:attrNameLst>
                                          <p:attrName>ppt_w</p:attrName>
                                        </p:attrNameLst>
                                      </p:cBhvr>
                                      <p:tavLst>
                                        <p:tav tm="0" fmla="#ppt_w*sin(2.5*pi*$)">
                                          <p:val>
                                            <p:fltVal val="0"/>
                                          </p:val>
                                        </p:tav>
                                        <p:tav tm="100000">
                                          <p:val>
                                            <p:fltVal val="1"/>
                                          </p:val>
                                        </p:tav>
                                      </p:tavLst>
                                    </p:anim>
                                    <p:anim calcmode="lin" valueType="num">
                                      <p:cBhvr>
                                        <p:cTn id="33" dur="2000" fill="hold"/>
                                        <p:tgtEl>
                                          <p:spTgt spid="20"/>
                                        </p:tgtEl>
                                        <p:attrNameLst>
                                          <p:attrName>ppt_h</p:attrName>
                                        </p:attrNameLst>
                                      </p:cBhvr>
                                      <p:tavLst>
                                        <p:tav tm="0">
                                          <p:val>
                                            <p:strVal val="#ppt_h"/>
                                          </p:val>
                                        </p:tav>
                                        <p:tav tm="100000">
                                          <p:val>
                                            <p:strVal val="#ppt_h"/>
                                          </p:val>
                                        </p:tav>
                                      </p:tavLst>
                                    </p:anim>
                                  </p:childTnLst>
                                </p:cTn>
                              </p:par>
                              <p:par>
                                <p:cTn id="34" presetID="45"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2000"/>
                                        <p:tgtEl>
                                          <p:spTgt spid="28"/>
                                        </p:tgtEl>
                                      </p:cBhvr>
                                    </p:animEffect>
                                    <p:anim calcmode="lin" valueType="num">
                                      <p:cBhvr>
                                        <p:cTn id="37" dur="2000" fill="hold"/>
                                        <p:tgtEl>
                                          <p:spTgt spid="28"/>
                                        </p:tgtEl>
                                        <p:attrNameLst>
                                          <p:attrName>ppt_w</p:attrName>
                                        </p:attrNameLst>
                                      </p:cBhvr>
                                      <p:tavLst>
                                        <p:tav tm="0" fmla="#ppt_w*sin(2.5*pi*$)">
                                          <p:val>
                                            <p:fltVal val="0"/>
                                          </p:val>
                                        </p:tav>
                                        <p:tav tm="100000">
                                          <p:val>
                                            <p:fltVal val="1"/>
                                          </p:val>
                                        </p:tav>
                                      </p:tavLst>
                                    </p:anim>
                                    <p:anim calcmode="lin" valueType="num">
                                      <p:cBhvr>
                                        <p:cTn id="38" dur="2000" fill="hold"/>
                                        <p:tgtEl>
                                          <p:spTgt spid="28"/>
                                        </p:tgtEl>
                                        <p:attrNameLst>
                                          <p:attrName>ppt_h</p:attrName>
                                        </p:attrNameLst>
                                      </p:cBhvr>
                                      <p:tavLst>
                                        <p:tav tm="0">
                                          <p:val>
                                            <p:strVal val="#ppt_h"/>
                                          </p:val>
                                        </p:tav>
                                        <p:tav tm="100000">
                                          <p:val>
                                            <p:strVal val="#ppt_h"/>
                                          </p:val>
                                        </p:tav>
                                      </p:tavLst>
                                    </p:anim>
                                  </p:childTnLst>
                                </p:cTn>
                              </p:par>
                              <p:par>
                                <p:cTn id="39" presetID="45"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2000"/>
                                        <p:tgtEl>
                                          <p:spTgt spid="29"/>
                                        </p:tgtEl>
                                      </p:cBhvr>
                                    </p:animEffect>
                                    <p:anim calcmode="lin" valueType="num">
                                      <p:cBhvr>
                                        <p:cTn id="42" dur="2000" fill="hold"/>
                                        <p:tgtEl>
                                          <p:spTgt spid="29"/>
                                        </p:tgtEl>
                                        <p:attrNameLst>
                                          <p:attrName>ppt_w</p:attrName>
                                        </p:attrNameLst>
                                      </p:cBhvr>
                                      <p:tavLst>
                                        <p:tav tm="0" fmla="#ppt_w*sin(2.5*pi*$)">
                                          <p:val>
                                            <p:fltVal val="0"/>
                                          </p:val>
                                        </p:tav>
                                        <p:tav tm="100000">
                                          <p:val>
                                            <p:fltVal val="1"/>
                                          </p:val>
                                        </p:tav>
                                      </p:tavLst>
                                    </p:anim>
                                    <p:anim calcmode="lin" valueType="num">
                                      <p:cBhvr>
                                        <p:cTn id="43" dur="2000" fill="hold"/>
                                        <p:tgtEl>
                                          <p:spTgt spid="29"/>
                                        </p:tgtEl>
                                        <p:attrNameLst>
                                          <p:attrName>ppt_h</p:attrName>
                                        </p:attrNameLst>
                                      </p:cBhvr>
                                      <p:tavLst>
                                        <p:tav tm="0">
                                          <p:val>
                                            <p:strVal val="#ppt_h"/>
                                          </p:val>
                                        </p:tav>
                                        <p:tav tm="100000">
                                          <p:val>
                                            <p:strVal val="#ppt_h"/>
                                          </p:val>
                                        </p:tav>
                                      </p:tavLst>
                                    </p:anim>
                                  </p:childTnLst>
                                </p:cTn>
                              </p:par>
                              <p:par>
                                <p:cTn id="44" presetID="45"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2000"/>
                                        <p:tgtEl>
                                          <p:spTgt spid="30"/>
                                        </p:tgtEl>
                                      </p:cBhvr>
                                    </p:animEffect>
                                    <p:anim calcmode="lin" valueType="num">
                                      <p:cBhvr>
                                        <p:cTn id="47" dur="2000" fill="hold"/>
                                        <p:tgtEl>
                                          <p:spTgt spid="30"/>
                                        </p:tgtEl>
                                        <p:attrNameLst>
                                          <p:attrName>ppt_w</p:attrName>
                                        </p:attrNameLst>
                                      </p:cBhvr>
                                      <p:tavLst>
                                        <p:tav tm="0" fmla="#ppt_w*sin(2.5*pi*$)">
                                          <p:val>
                                            <p:fltVal val="0"/>
                                          </p:val>
                                        </p:tav>
                                        <p:tav tm="100000">
                                          <p:val>
                                            <p:fltVal val="1"/>
                                          </p:val>
                                        </p:tav>
                                      </p:tavLst>
                                    </p:anim>
                                    <p:anim calcmode="lin" valueType="num">
                                      <p:cBhvr>
                                        <p:cTn id="48" dur="20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8" grpId="0" animBg="1"/>
      <p:bldP spid="29" grpId="0" animBg="1"/>
      <p:bldP spid="30" grpId="0" animBg="1"/>
      <p:bldP spid="31" grpId="0" animBg="1"/>
      <p:bldP spid="32" grpId="0" animBg="1"/>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5" name="Freeform 4"/>
          <p:cNvSpPr/>
          <p:nvPr/>
        </p:nvSpPr>
        <p:spPr>
          <a:xfrm>
            <a:off x="11022488"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welcome</a:t>
            </a:r>
          </a:p>
          <a:p>
            <a:pPr algn="ctr"/>
            <a:endParaRPr lang="en-ZA" sz="2400" dirty="0"/>
          </a:p>
        </p:txBody>
      </p:sp>
      <p:sp>
        <p:nvSpPr>
          <p:cNvPr id="7" name="Rectangle 6"/>
          <p:cNvSpPr/>
          <p:nvPr/>
        </p:nvSpPr>
        <p:spPr>
          <a:xfrm>
            <a:off x="-543298"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accent3">
                  <a:lumMod val="75000"/>
                </a:schemeClr>
              </a:solidFill>
              <a:latin typeface="Tw Cen MT" panose="020B0602020104020603" pitchFamily="34" charset="0"/>
            </a:endParaRPr>
          </a:p>
        </p:txBody>
      </p:sp>
      <p:sp>
        <p:nvSpPr>
          <p:cNvPr id="8" name="Freeform 7"/>
          <p:cNvSpPr/>
          <p:nvPr/>
        </p:nvSpPr>
        <p:spPr>
          <a:xfrm>
            <a:off x="10479206" y="2327496"/>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problem</a:t>
            </a:r>
          </a:p>
          <a:p>
            <a:pPr algn="ctr"/>
            <a:endParaRPr lang="en-ZA" sz="2400" dirty="0"/>
          </a:p>
        </p:txBody>
      </p:sp>
      <p:sp>
        <p:nvSpPr>
          <p:cNvPr id="11" name="Rectangle 10"/>
          <p:cNvSpPr/>
          <p:nvPr/>
        </p:nvSpPr>
        <p:spPr>
          <a:xfrm>
            <a:off x="-8366599"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2" name="Freeform 11"/>
          <p:cNvSpPr/>
          <p:nvPr/>
        </p:nvSpPr>
        <p:spPr>
          <a:xfrm>
            <a:off x="2658158"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solu</a:t>
            </a:r>
            <a:r>
              <a:rPr lang="en-ZA" sz="2400" b="1" dirty="0" smtClean="0">
                <a:latin typeface="Tw Cen MT" panose="020B0602020104020603" pitchFamily="34" charset="0"/>
              </a:rPr>
              <a:t>tion</a:t>
            </a:r>
          </a:p>
          <a:p>
            <a:pPr algn="ctr"/>
            <a:endParaRPr lang="en-ZA" sz="2400" dirty="0"/>
          </a:p>
        </p:txBody>
      </p:sp>
      <p:sp>
        <p:nvSpPr>
          <p:cNvPr id="13" name="Rectangle 12"/>
          <p:cNvSpPr/>
          <p:nvPr/>
        </p:nvSpPr>
        <p:spPr>
          <a:xfrm>
            <a:off x="-880552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4" name="Freeform 13"/>
          <p:cNvSpPr/>
          <p:nvPr/>
        </p:nvSpPr>
        <p:spPr>
          <a:xfrm>
            <a:off x="2216968"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strategy</a:t>
            </a:r>
          </a:p>
          <a:p>
            <a:pPr algn="ctr"/>
            <a:endParaRPr lang="en-ZA" sz="2400" dirty="0"/>
          </a:p>
        </p:txBody>
      </p:sp>
      <p:sp>
        <p:nvSpPr>
          <p:cNvPr id="15" name="Rectangle 14"/>
          <p:cNvSpPr/>
          <p:nvPr/>
        </p:nvSpPr>
        <p:spPr>
          <a:xfrm>
            <a:off x="-9244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1" name="Freeform 20"/>
          <p:cNvSpPr/>
          <p:nvPr/>
        </p:nvSpPr>
        <p:spPr>
          <a:xfrm>
            <a:off x="1785547"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preparation</a:t>
            </a:r>
          </a:p>
          <a:p>
            <a:pPr algn="ctr"/>
            <a:endParaRPr lang="en-ZA" sz="2400" dirty="0"/>
          </a:p>
        </p:txBody>
      </p:sp>
      <p:sp>
        <p:nvSpPr>
          <p:cNvPr id="22" name="Rectangle 21"/>
          <p:cNvSpPr/>
          <p:nvPr/>
        </p:nvSpPr>
        <p:spPr>
          <a:xfrm>
            <a:off x="-960524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3" name="Freeform 22"/>
          <p:cNvSpPr/>
          <p:nvPr/>
        </p:nvSpPr>
        <p:spPr>
          <a:xfrm>
            <a:off x="1419105"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team</a:t>
            </a:r>
            <a:endParaRPr lang="en-ZA" sz="2400" b="1" dirty="0" smtClean="0">
              <a:latin typeface="Tw Cen MT" panose="020B0602020104020603" pitchFamily="34" charset="0"/>
            </a:endParaRPr>
          </a:p>
          <a:p>
            <a:pPr algn="ctr"/>
            <a:endParaRPr lang="en-ZA" sz="2400" dirty="0"/>
          </a:p>
        </p:txBody>
      </p:sp>
      <p:sp>
        <p:nvSpPr>
          <p:cNvPr id="24" name="Rectangle 23"/>
          <p:cNvSpPr/>
          <p:nvPr/>
        </p:nvSpPr>
        <p:spPr>
          <a:xfrm>
            <a:off x="-1001429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5" name="Freeform 24"/>
          <p:cNvSpPr/>
          <p:nvPr/>
        </p:nvSpPr>
        <p:spPr>
          <a:xfrm>
            <a:off x="995159"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financials</a:t>
            </a:r>
            <a:endParaRPr lang="en-ZA" sz="2400" b="1" dirty="0" smtClean="0">
              <a:latin typeface="Tw Cen MT" panose="020B0602020104020603" pitchFamily="34" charset="0"/>
            </a:endParaRPr>
          </a:p>
          <a:p>
            <a:pPr algn="ctr"/>
            <a:endParaRPr lang="en-ZA" sz="2400" dirty="0"/>
          </a:p>
        </p:txBody>
      </p:sp>
      <p:sp>
        <p:nvSpPr>
          <p:cNvPr id="26" name="Rectangle 25"/>
          <p:cNvSpPr/>
          <p:nvPr/>
        </p:nvSpPr>
        <p:spPr>
          <a:xfrm>
            <a:off x="-10436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7" name="Freeform 26"/>
          <p:cNvSpPr/>
          <p:nvPr/>
        </p:nvSpPr>
        <p:spPr>
          <a:xfrm>
            <a:off x="586976"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Thank you </a:t>
            </a:r>
            <a:endParaRPr lang="en-ZA" sz="2400" b="1" dirty="0" smtClean="0">
              <a:latin typeface="Tw Cen MT" panose="020B0602020104020603" pitchFamily="34" charset="0"/>
            </a:endParaRPr>
          </a:p>
          <a:p>
            <a:pPr algn="ctr"/>
            <a:endParaRPr lang="en-ZA" sz="2400" dirty="0"/>
          </a:p>
        </p:txBody>
      </p:sp>
      <p:sp>
        <p:nvSpPr>
          <p:cNvPr id="3" name="TextBox 2"/>
          <p:cNvSpPr txBox="1"/>
          <p:nvPr/>
        </p:nvSpPr>
        <p:spPr>
          <a:xfrm>
            <a:off x="4264323" y="750626"/>
            <a:ext cx="5186149" cy="769441"/>
          </a:xfrm>
          <a:prstGeom prst="rect">
            <a:avLst/>
          </a:prstGeom>
          <a:noFill/>
        </p:spPr>
        <p:txBody>
          <a:bodyPr wrap="square" rtlCol="0">
            <a:spAutoFit/>
          </a:bodyPr>
          <a:lstStyle/>
          <a:p>
            <a:r>
              <a:rPr lang="en-ZA" sz="4400" b="1" dirty="0" smtClean="0">
                <a:solidFill>
                  <a:schemeClr val="accent6">
                    <a:lumMod val="75000"/>
                  </a:schemeClr>
                </a:solidFill>
                <a:effectLst>
                  <a:outerShdw blurRad="38100" dist="38100" dir="2700000" algn="tl">
                    <a:srgbClr val="000000">
                      <a:alpha val="43137"/>
                    </a:srgbClr>
                  </a:outerShdw>
                </a:effectLst>
                <a:latin typeface="Tw Cen MT" panose="020B0602020104020603" pitchFamily="34" charset="0"/>
              </a:rPr>
              <a:t>PROBLEM</a:t>
            </a:r>
            <a:endParaRPr lang="en-ZA" sz="4400" b="1" dirty="0">
              <a:solidFill>
                <a:schemeClr val="accent6">
                  <a:lumMod val="75000"/>
                </a:schemeClr>
              </a:solidFill>
              <a:effectLst>
                <a:outerShdw blurRad="38100" dist="38100" dir="2700000" algn="tl">
                  <a:srgbClr val="000000">
                    <a:alpha val="43137"/>
                  </a:srgbClr>
                </a:outerShdw>
              </a:effectLst>
              <a:latin typeface="Tw Cen MT" panose="020B0602020104020603" pitchFamily="34" charset="0"/>
            </a:endParaRPr>
          </a:p>
        </p:txBody>
      </p:sp>
      <p:sp>
        <p:nvSpPr>
          <p:cNvPr id="4" name="TextBox 3"/>
          <p:cNvSpPr txBox="1"/>
          <p:nvPr/>
        </p:nvSpPr>
        <p:spPr>
          <a:xfrm>
            <a:off x="4380931" y="2129050"/>
            <a:ext cx="6029125" cy="3139321"/>
          </a:xfrm>
          <a:prstGeom prst="rect">
            <a:avLst/>
          </a:prstGeom>
          <a:noFill/>
        </p:spPr>
        <p:txBody>
          <a:bodyPr wrap="square" rtlCol="0">
            <a:spAutoFit/>
          </a:bodyPr>
          <a:lstStyle/>
          <a:p>
            <a:r>
              <a:rPr lang="en-US" dirty="0">
                <a:latin typeface="Tw Cen MT" panose="020B0602020104020603" pitchFamily="34" charset="0"/>
              </a:rPr>
              <a:t>Most rural areas in South Africa lack a lot of essential needs like running water, electricity, network coverage, and others. The world keeps evolving and it is moving to a more digital world of course everything is online, from serious services to more basic ones, My group and I looked at a way in which we can help rural areas with a solution to cover their most common problems namely electricity, Wi-Fi and network coverage using natural energy to complete our project, also bearing in mind to not harm or pollute the environment in our quest and so we that is how we came with </a:t>
            </a:r>
            <a:r>
              <a:rPr lang="en-US" dirty="0" smtClean="0">
                <a:latin typeface="Tw Cen MT" panose="020B0602020104020603" pitchFamily="34" charset="0"/>
              </a:rPr>
              <a:t>Solar Energi Tech.</a:t>
            </a:r>
            <a:endParaRPr lang="en-ZA" dirty="0">
              <a:latin typeface="Tw Cen MT" panose="020B0602020104020603" pitchFamily="34" charset="0"/>
            </a:endParaRPr>
          </a:p>
          <a:p>
            <a:endParaRPr lang="en-ZA" dirty="0">
              <a:latin typeface="Tw Cen MT" panose="020B0602020104020603" pitchFamily="34" charset="0"/>
            </a:endParaRPr>
          </a:p>
        </p:txBody>
      </p:sp>
    </p:spTree>
    <p:extLst>
      <p:ext uri="{BB962C8B-B14F-4D97-AF65-F5344CB8AC3E}">
        <p14:creationId xmlns:p14="http://schemas.microsoft.com/office/powerpoint/2010/main" val="2319060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5" name="Freeform 4"/>
          <p:cNvSpPr/>
          <p:nvPr/>
        </p:nvSpPr>
        <p:spPr>
          <a:xfrm>
            <a:off x="11022488"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welcome</a:t>
            </a:r>
          </a:p>
          <a:p>
            <a:pPr algn="ctr"/>
            <a:endParaRPr lang="en-ZA" sz="2400" dirty="0"/>
          </a:p>
        </p:txBody>
      </p:sp>
      <p:sp>
        <p:nvSpPr>
          <p:cNvPr id="7" name="Rectangle 6"/>
          <p:cNvSpPr/>
          <p:nvPr/>
        </p:nvSpPr>
        <p:spPr>
          <a:xfrm>
            <a:off x="-543298"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8" name="Freeform 7"/>
          <p:cNvSpPr/>
          <p:nvPr/>
        </p:nvSpPr>
        <p:spPr>
          <a:xfrm>
            <a:off x="10479206" y="2327496"/>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problem</a:t>
            </a:r>
          </a:p>
          <a:p>
            <a:pPr algn="ctr"/>
            <a:endParaRPr lang="en-ZA" sz="2400" dirty="0"/>
          </a:p>
        </p:txBody>
      </p:sp>
      <p:sp>
        <p:nvSpPr>
          <p:cNvPr id="11" name="Rectangle 10"/>
          <p:cNvSpPr/>
          <p:nvPr/>
        </p:nvSpPr>
        <p:spPr>
          <a:xfrm>
            <a:off x="-108659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2" name="Freeform 11"/>
          <p:cNvSpPr/>
          <p:nvPr/>
        </p:nvSpPr>
        <p:spPr>
          <a:xfrm>
            <a:off x="9938162"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solu</a:t>
            </a:r>
            <a:r>
              <a:rPr lang="en-ZA" sz="2400" b="1" dirty="0" smtClean="0">
                <a:latin typeface="Tw Cen MT" panose="020B0602020104020603" pitchFamily="34" charset="0"/>
              </a:rPr>
              <a:t>tion</a:t>
            </a:r>
          </a:p>
          <a:p>
            <a:pPr algn="ctr"/>
            <a:endParaRPr lang="en-ZA" sz="2400" dirty="0"/>
          </a:p>
        </p:txBody>
      </p:sp>
      <p:sp>
        <p:nvSpPr>
          <p:cNvPr id="13" name="Rectangle 12"/>
          <p:cNvSpPr/>
          <p:nvPr/>
        </p:nvSpPr>
        <p:spPr>
          <a:xfrm>
            <a:off x="-880552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4" name="Freeform 13"/>
          <p:cNvSpPr/>
          <p:nvPr/>
        </p:nvSpPr>
        <p:spPr>
          <a:xfrm>
            <a:off x="2216968"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strategy</a:t>
            </a:r>
          </a:p>
          <a:p>
            <a:pPr algn="ctr"/>
            <a:endParaRPr lang="en-ZA" sz="2400" dirty="0"/>
          </a:p>
        </p:txBody>
      </p:sp>
      <p:sp>
        <p:nvSpPr>
          <p:cNvPr id="15" name="Rectangle 14"/>
          <p:cNvSpPr/>
          <p:nvPr/>
        </p:nvSpPr>
        <p:spPr>
          <a:xfrm>
            <a:off x="-9244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1" name="Freeform 20"/>
          <p:cNvSpPr/>
          <p:nvPr/>
        </p:nvSpPr>
        <p:spPr>
          <a:xfrm>
            <a:off x="1785547"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preparation</a:t>
            </a:r>
          </a:p>
          <a:p>
            <a:pPr algn="ctr"/>
            <a:endParaRPr lang="en-ZA" sz="2400" dirty="0"/>
          </a:p>
        </p:txBody>
      </p:sp>
      <p:sp>
        <p:nvSpPr>
          <p:cNvPr id="22" name="Rectangle 21"/>
          <p:cNvSpPr/>
          <p:nvPr/>
        </p:nvSpPr>
        <p:spPr>
          <a:xfrm>
            <a:off x="-960524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3" name="Freeform 22"/>
          <p:cNvSpPr/>
          <p:nvPr/>
        </p:nvSpPr>
        <p:spPr>
          <a:xfrm>
            <a:off x="1419105"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team</a:t>
            </a:r>
            <a:endParaRPr lang="en-ZA" sz="2400" b="1" dirty="0" smtClean="0">
              <a:latin typeface="Tw Cen MT" panose="020B0602020104020603" pitchFamily="34" charset="0"/>
            </a:endParaRPr>
          </a:p>
          <a:p>
            <a:pPr algn="ctr"/>
            <a:endParaRPr lang="en-ZA" sz="2400" dirty="0"/>
          </a:p>
        </p:txBody>
      </p:sp>
      <p:sp>
        <p:nvSpPr>
          <p:cNvPr id="24" name="Rectangle 23"/>
          <p:cNvSpPr/>
          <p:nvPr/>
        </p:nvSpPr>
        <p:spPr>
          <a:xfrm>
            <a:off x="-1001429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5" name="Freeform 24"/>
          <p:cNvSpPr/>
          <p:nvPr/>
        </p:nvSpPr>
        <p:spPr>
          <a:xfrm>
            <a:off x="995159"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financials</a:t>
            </a:r>
            <a:endParaRPr lang="en-ZA" sz="2400" b="1" dirty="0" smtClean="0">
              <a:latin typeface="Tw Cen MT" panose="020B0602020104020603" pitchFamily="34" charset="0"/>
            </a:endParaRPr>
          </a:p>
          <a:p>
            <a:pPr algn="ctr"/>
            <a:endParaRPr lang="en-ZA" sz="2400" dirty="0"/>
          </a:p>
        </p:txBody>
      </p:sp>
      <p:sp>
        <p:nvSpPr>
          <p:cNvPr id="26" name="Rectangle 25"/>
          <p:cNvSpPr/>
          <p:nvPr/>
        </p:nvSpPr>
        <p:spPr>
          <a:xfrm>
            <a:off x="-10436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7" name="Freeform 26"/>
          <p:cNvSpPr/>
          <p:nvPr/>
        </p:nvSpPr>
        <p:spPr>
          <a:xfrm>
            <a:off x="586976"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Thank you </a:t>
            </a:r>
            <a:endParaRPr lang="en-ZA" sz="2400" b="1" dirty="0" smtClean="0">
              <a:latin typeface="Tw Cen MT" panose="020B0602020104020603" pitchFamily="34" charset="0"/>
            </a:endParaRPr>
          </a:p>
          <a:p>
            <a:pPr algn="ctr"/>
            <a:endParaRPr lang="en-ZA" sz="2400" dirty="0"/>
          </a:p>
        </p:txBody>
      </p:sp>
      <p:sp>
        <p:nvSpPr>
          <p:cNvPr id="3" name="TextBox 2"/>
          <p:cNvSpPr txBox="1"/>
          <p:nvPr/>
        </p:nvSpPr>
        <p:spPr>
          <a:xfrm>
            <a:off x="3929776" y="723331"/>
            <a:ext cx="5186928" cy="769441"/>
          </a:xfrm>
          <a:prstGeom prst="rect">
            <a:avLst/>
          </a:prstGeom>
          <a:noFill/>
        </p:spPr>
        <p:txBody>
          <a:bodyPr wrap="square" rtlCol="0">
            <a:spAutoFit/>
          </a:bodyPr>
          <a:lstStyle/>
          <a:p>
            <a:r>
              <a:rPr lang="en-ZA" sz="4400" b="1" dirty="0" smtClean="0">
                <a:solidFill>
                  <a:schemeClr val="accent5">
                    <a:lumMod val="75000"/>
                  </a:schemeClr>
                </a:solidFill>
                <a:effectLst>
                  <a:outerShdw blurRad="38100" dist="38100" dir="2700000" algn="tl">
                    <a:srgbClr val="000000">
                      <a:alpha val="43137"/>
                    </a:srgbClr>
                  </a:outerShdw>
                </a:effectLst>
                <a:latin typeface="Tw Cen MT" panose="020B0602020104020603" pitchFamily="34" charset="0"/>
              </a:rPr>
              <a:t>SOLUTION</a:t>
            </a:r>
            <a:endParaRPr lang="en-ZA" sz="4400" b="1" dirty="0">
              <a:solidFill>
                <a:schemeClr val="accent5">
                  <a:lumMod val="75000"/>
                </a:schemeClr>
              </a:solidFill>
              <a:effectLst>
                <a:outerShdw blurRad="38100" dist="38100" dir="2700000" algn="tl">
                  <a:srgbClr val="000000">
                    <a:alpha val="43137"/>
                  </a:srgbClr>
                </a:outerShdw>
              </a:effectLst>
              <a:latin typeface="Tw Cen MT" panose="020B0602020104020603" pitchFamily="34" charset="0"/>
            </a:endParaRPr>
          </a:p>
        </p:txBody>
      </p:sp>
      <p:sp>
        <p:nvSpPr>
          <p:cNvPr id="4" name="TextBox 3"/>
          <p:cNvSpPr txBox="1"/>
          <p:nvPr/>
        </p:nvSpPr>
        <p:spPr>
          <a:xfrm>
            <a:off x="3645161" y="1610436"/>
            <a:ext cx="6034320" cy="1200329"/>
          </a:xfrm>
          <a:prstGeom prst="rect">
            <a:avLst/>
          </a:prstGeom>
          <a:noFill/>
        </p:spPr>
        <p:txBody>
          <a:bodyPr wrap="square" rtlCol="0">
            <a:spAutoFit/>
          </a:bodyPr>
          <a:lstStyle/>
          <a:p>
            <a:r>
              <a:rPr lang="en-US" b="1" dirty="0" smtClean="0">
                <a:solidFill>
                  <a:schemeClr val="accent5">
                    <a:lumMod val="75000"/>
                  </a:schemeClr>
                </a:solidFill>
                <a:effectLst>
                  <a:outerShdw blurRad="38100" dist="38100" dir="2700000" algn="tl">
                    <a:srgbClr val="000000">
                      <a:alpha val="43137"/>
                    </a:srgbClr>
                  </a:outerShdw>
                </a:effectLst>
                <a:latin typeface="Tw Cen MT" panose="020B0602020104020603" pitchFamily="34" charset="0"/>
              </a:rPr>
              <a:t>Problem: Limited </a:t>
            </a:r>
            <a:r>
              <a:rPr lang="en-US" b="1" dirty="0">
                <a:solidFill>
                  <a:schemeClr val="accent5">
                    <a:lumMod val="75000"/>
                  </a:schemeClr>
                </a:solidFill>
                <a:effectLst>
                  <a:outerShdw blurRad="38100" dist="38100" dir="2700000" algn="tl">
                    <a:srgbClr val="000000">
                      <a:alpha val="43137"/>
                    </a:srgbClr>
                  </a:outerShdw>
                </a:effectLst>
                <a:latin typeface="Tw Cen MT" panose="020B0602020104020603" pitchFamily="34" charset="0"/>
              </a:rPr>
              <a:t>or unreliable access to electricity</a:t>
            </a:r>
            <a:endParaRPr lang="en-US" b="1" dirty="0" smtClean="0">
              <a:solidFill>
                <a:schemeClr val="accent5">
                  <a:lumMod val="75000"/>
                </a:schemeClr>
              </a:solidFill>
              <a:effectLst>
                <a:outerShdw blurRad="38100" dist="38100" dir="2700000" algn="tl">
                  <a:srgbClr val="000000">
                    <a:alpha val="43137"/>
                  </a:srgbClr>
                </a:outerShdw>
              </a:effectLst>
              <a:latin typeface="Tw Cen MT" panose="020B0602020104020603" pitchFamily="34" charset="0"/>
            </a:endParaRPr>
          </a:p>
          <a:p>
            <a:r>
              <a:rPr lang="en-US" dirty="0" smtClean="0">
                <a:latin typeface="Tw Cen MT" panose="020B0602020104020603" pitchFamily="34" charset="0"/>
              </a:rPr>
              <a:t>Our </a:t>
            </a:r>
            <a:r>
              <a:rPr lang="en-US" dirty="0">
                <a:latin typeface="Tw Cen MT" panose="020B0602020104020603" pitchFamily="34" charset="0"/>
              </a:rPr>
              <a:t>solar-powered mobile charging solution aims to tackle this problem by providing a sustainable and accessible charging infrastructure in rural </a:t>
            </a:r>
            <a:r>
              <a:rPr lang="en-US" dirty="0" smtClean="0">
                <a:latin typeface="Tw Cen MT" panose="020B0602020104020603" pitchFamily="34" charset="0"/>
              </a:rPr>
              <a:t>areas</a:t>
            </a:r>
            <a:endParaRPr lang="en-ZA" dirty="0">
              <a:latin typeface="Tw Cen MT" panose="020B0602020104020603" pitchFamily="34" charset="0"/>
            </a:endParaRPr>
          </a:p>
        </p:txBody>
      </p:sp>
      <p:sp>
        <p:nvSpPr>
          <p:cNvPr id="6" name="TextBox 5"/>
          <p:cNvSpPr txBox="1"/>
          <p:nvPr/>
        </p:nvSpPr>
        <p:spPr>
          <a:xfrm>
            <a:off x="3645160" y="3103208"/>
            <a:ext cx="6034321" cy="1200329"/>
          </a:xfrm>
          <a:prstGeom prst="rect">
            <a:avLst/>
          </a:prstGeom>
          <a:noFill/>
        </p:spPr>
        <p:txBody>
          <a:bodyPr wrap="square" rtlCol="0">
            <a:spAutoFit/>
          </a:bodyPr>
          <a:lstStyle/>
          <a:p>
            <a:r>
              <a:rPr lang="en-US" b="1" dirty="0" smtClean="0">
                <a:solidFill>
                  <a:schemeClr val="accent5">
                    <a:lumMod val="75000"/>
                  </a:schemeClr>
                </a:solidFill>
                <a:effectLst>
                  <a:outerShdw blurRad="38100" dist="38100" dir="2700000" algn="tl">
                    <a:srgbClr val="000000">
                      <a:alpha val="43137"/>
                    </a:srgbClr>
                  </a:outerShdw>
                </a:effectLst>
                <a:latin typeface="Tw Cen MT" panose="020B0602020104020603" pitchFamily="34" charset="0"/>
              </a:rPr>
              <a:t>Problem: Limited </a:t>
            </a:r>
            <a:r>
              <a:rPr lang="en-US" b="1" dirty="0">
                <a:solidFill>
                  <a:schemeClr val="accent5">
                    <a:lumMod val="75000"/>
                  </a:schemeClr>
                </a:solidFill>
                <a:effectLst>
                  <a:outerShdw blurRad="38100" dist="38100" dir="2700000" algn="tl">
                    <a:srgbClr val="000000">
                      <a:alpha val="43137"/>
                    </a:srgbClr>
                  </a:outerShdw>
                </a:effectLst>
                <a:latin typeface="Tw Cen MT" panose="020B0602020104020603" pitchFamily="34" charset="0"/>
              </a:rPr>
              <a:t>Income and Cost </a:t>
            </a:r>
            <a:endParaRPr lang="en-ZA" b="1" dirty="0">
              <a:solidFill>
                <a:schemeClr val="accent5">
                  <a:lumMod val="75000"/>
                </a:schemeClr>
              </a:solidFill>
              <a:effectLst>
                <a:outerShdw blurRad="38100" dist="38100" dir="2700000" algn="tl">
                  <a:srgbClr val="000000">
                    <a:alpha val="43137"/>
                  </a:srgbClr>
                </a:outerShdw>
              </a:effectLst>
              <a:latin typeface="Tw Cen MT" panose="020B0602020104020603" pitchFamily="34" charset="0"/>
            </a:endParaRPr>
          </a:p>
          <a:p>
            <a:r>
              <a:rPr lang="en-US" dirty="0">
                <a:latin typeface="Tw Cen MT" panose="020B0602020104020603" pitchFamily="34" charset="0"/>
              </a:rPr>
              <a:t>O</a:t>
            </a:r>
            <a:r>
              <a:rPr lang="en-US" dirty="0" smtClean="0">
                <a:latin typeface="Tw Cen MT" panose="020B0602020104020603" pitchFamily="34" charset="0"/>
              </a:rPr>
              <a:t>ur </a:t>
            </a:r>
            <a:r>
              <a:rPr lang="en-US" dirty="0">
                <a:latin typeface="Tw Cen MT" panose="020B0602020104020603" pitchFamily="34" charset="0"/>
              </a:rPr>
              <a:t>solution can offer flexible pricing options, including pay-as-you-go plans or subsidized billing rates for low-income </a:t>
            </a:r>
            <a:r>
              <a:rPr lang="en-US" dirty="0" smtClean="0">
                <a:latin typeface="Tw Cen MT" panose="020B0602020104020603" pitchFamily="34" charset="0"/>
              </a:rPr>
              <a:t>earners.</a:t>
            </a:r>
            <a:endParaRPr lang="en-ZA" dirty="0">
              <a:latin typeface="Tw Cen MT" panose="020B0602020104020603" pitchFamily="34" charset="0"/>
            </a:endParaRPr>
          </a:p>
          <a:p>
            <a:endParaRPr lang="en-ZA" dirty="0"/>
          </a:p>
        </p:txBody>
      </p:sp>
      <p:sp>
        <p:nvSpPr>
          <p:cNvPr id="9" name="TextBox 8"/>
          <p:cNvSpPr txBox="1"/>
          <p:nvPr/>
        </p:nvSpPr>
        <p:spPr>
          <a:xfrm>
            <a:off x="3645160" y="4595980"/>
            <a:ext cx="6034321" cy="1754326"/>
          </a:xfrm>
          <a:prstGeom prst="rect">
            <a:avLst/>
          </a:prstGeom>
          <a:noFill/>
        </p:spPr>
        <p:txBody>
          <a:bodyPr wrap="square" rtlCol="0">
            <a:spAutoFit/>
          </a:bodyPr>
          <a:lstStyle/>
          <a:p>
            <a:r>
              <a:rPr lang="en-US" b="1" dirty="0" smtClean="0">
                <a:solidFill>
                  <a:schemeClr val="accent5">
                    <a:lumMod val="75000"/>
                  </a:schemeClr>
                </a:solidFill>
                <a:effectLst>
                  <a:outerShdw blurRad="38100" dist="38100" dir="2700000" algn="tl">
                    <a:srgbClr val="000000">
                      <a:alpha val="43137"/>
                    </a:srgbClr>
                  </a:outerShdw>
                </a:effectLst>
                <a:latin typeface="Tw Cen MT" panose="020B0602020104020603" pitchFamily="34" charset="0"/>
              </a:rPr>
              <a:t>Problem</a:t>
            </a:r>
            <a:r>
              <a:rPr lang="en-US" b="1" dirty="0">
                <a:solidFill>
                  <a:schemeClr val="accent5">
                    <a:lumMod val="75000"/>
                  </a:schemeClr>
                </a:solidFill>
                <a:effectLst>
                  <a:outerShdw blurRad="38100" dist="38100" dir="2700000" algn="tl">
                    <a:srgbClr val="000000">
                      <a:alpha val="43137"/>
                    </a:srgbClr>
                  </a:outerShdw>
                </a:effectLst>
                <a:latin typeface="Tw Cen MT" panose="020B0602020104020603" pitchFamily="34" charset="0"/>
              </a:rPr>
              <a:t>: Maintenance and Support </a:t>
            </a:r>
            <a:endParaRPr lang="en-ZA" b="1" dirty="0">
              <a:solidFill>
                <a:schemeClr val="accent5">
                  <a:lumMod val="75000"/>
                </a:schemeClr>
              </a:solidFill>
              <a:effectLst>
                <a:outerShdw blurRad="38100" dist="38100" dir="2700000" algn="tl">
                  <a:srgbClr val="000000">
                    <a:alpha val="43137"/>
                  </a:srgbClr>
                </a:outerShdw>
              </a:effectLst>
              <a:latin typeface="Tw Cen MT" panose="020B0602020104020603" pitchFamily="34" charset="0"/>
            </a:endParaRPr>
          </a:p>
          <a:p>
            <a:r>
              <a:rPr lang="en-US" dirty="0" smtClean="0">
                <a:latin typeface="Tw Cen MT" panose="020B0602020104020603" pitchFamily="34" charset="0"/>
              </a:rPr>
              <a:t>To ensure efficient </a:t>
            </a:r>
            <a:r>
              <a:rPr lang="en-US" dirty="0">
                <a:latin typeface="Tw Cen MT" panose="020B0602020104020603" pitchFamily="34" charset="0"/>
              </a:rPr>
              <a:t>operation of the charging infrastructure, our </a:t>
            </a:r>
            <a:r>
              <a:rPr lang="en-US" dirty="0" smtClean="0">
                <a:latin typeface="Tw Cen MT" panose="020B0602020104020603" pitchFamily="34" charset="0"/>
              </a:rPr>
              <a:t>company </a:t>
            </a:r>
            <a:r>
              <a:rPr lang="en-US" dirty="0">
                <a:latin typeface="Tw Cen MT" panose="020B0602020104020603" pitchFamily="34" charset="0"/>
              </a:rPr>
              <a:t>can maintain </a:t>
            </a:r>
            <a:r>
              <a:rPr lang="en-US" dirty="0" smtClean="0">
                <a:latin typeface="Tw Cen MT" panose="020B0602020104020603" pitchFamily="34" charset="0"/>
              </a:rPr>
              <a:t>a maintenance team</a:t>
            </a:r>
            <a:r>
              <a:rPr lang="en-US" dirty="0">
                <a:latin typeface="Tw Cen MT" panose="020B0602020104020603" pitchFamily="34" charset="0"/>
              </a:rPr>
              <a:t>.  This group could be answerable for recurring inspections, maintenance and technical help to address any problems that could arise on the charging stations. </a:t>
            </a:r>
            <a:endParaRPr lang="en-ZA" dirty="0">
              <a:latin typeface="Tw Cen MT" panose="020B0602020104020603" pitchFamily="34" charset="0"/>
            </a:endParaRPr>
          </a:p>
        </p:txBody>
      </p:sp>
    </p:spTree>
    <p:extLst>
      <p:ext uri="{BB962C8B-B14F-4D97-AF65-F5344CB8AC3E}">
        <p14:creationId xmlns:p14="http://schemas.microsoft.com/office/powerpoint/2010/main" val="2290612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1000"/>
                                        <p:tgtEl>
                                          <p:spTgt spid="6">
                                            <p:txEl>
                                              <p:pRg st="0" end="0"/>
                                            </p:txEl>
                                          </p:spTgt>
                                        </p:tgtEl>
                                      </p:cBhvr>
                                    </p:animEffect>
                                    <p:anim calcmode="lin" valueType="num">
                                      <p:cBhvr>
                                        <p:cTn id="2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1000"/>
                                        <p:tgtEl>
                                          <p:spTgt spid="6">
                                            <p:txEl>
                                              <p:pRg st="1" end="1"/>
                                            </p:txEl>
                                          </p:spTgt>
                                        </p:tgtEl>
                                      </p:cBhvr>
                                    </p:animEffect>
                                    <p:anim calcmode="lin" valueType="num">
                                      <p:cBhvr>
                                        <p:cTn id="3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1000"/>
                                        <p:tgtEl>
                                          <p:spTgt spid="9">
                                            <p:txEl>
                                              <p:pRg st="0" end="0"/>
                                            </p:txEl>
                                          </p:spTgt>
                                        </p:tgtEl>
                                      </p:cBhvr>
                                    </p:animEffect>
                                    <p:anim calcmode="lin" valueType="num">
                                      <p:cBhvr>
                                        <p:cTn id="3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Effect transition="in" filter="fade">
                                      <p:cBhvr>
                                        <p:cTn id="43" dur="1000"/>
                                        <p:tgtEl>
                                          <p:spTgt spid="9">
                                            <p:txEl>
                                              <p:pRg st="1" end="1"/>
                                            </p:txEl>
                                          </p:spTgt>
                                        </p:tgtEl>
                                      </p:cBhvr>
                                    </p:animEffect>
                                    <p:anim calcmode="lin" valueType="num">
                                      <p:cBhvr>
                                        <p:cTn id="44"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5" name="Freeform 4"/>
          <p:cNvSpPr/>
          <p:nvPr/>
        </p:nvSpPr>
        <p:spPr>
          <a:xfrm>
            <a:off x="11022488"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welcome</a:t>
            </a:r>
          </a:p>
          <a:p>
            <a:pPr algn="ctr"/>
            <a:endParaRPr lang="en-ZA" sz="2400" dirty="0"/>
          </a:p>
        </p:txBody>
      </p:sp>
      <p:sp>
        <p:nvSpPr>
          <p:cNvPr id="7" name="Rectangle 6"/>
          <p:cNvSpPr/>
          <p:nvPr/>
        </p:nvSpPr>
        <p:spPr>
          <a:xfrm>
            <a:off x="-543298"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8" name="Freeform 7"/>
          <p:cNvSpPr/>
          <p:nvPr/>
        </p:nvSpPr>
        <p:spPr>
          <a:xfrm>
            <a:off x="10479206" y="2327496"/>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problem</a:t>
            </a:r>
          </a:p>
          <a:p>
            <a:pPr algn="ctr"/>
            <a:endParaRPr lang="en-ZA" sz="2400" dirty="0"/>
          </a:p>
        </p:txBody>
      </p:sp>
      <p:sp>
        <p:nvSpPr>
          <p:cNvPr id="11" name="Rectangle 10"/>
          <p:cNvSpPr/>
          <p:nvPr/>
        </p:nvSpPr>
        <p:spPr>
          <a:xfrm>
            <a:off x="-108659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2" name="Freeform 11"/>
          <p:cNvSpPr/>
          <p:nvPr/>
        </p:nvSpPr>
        <p:spPr>
          <a:xfrm>
            <a:off x="9938162"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solu</a:t>
            </a:r>
            <a:r>
              <a:rPr lang="en-ZA" sz="2400" b="1" dirty="0" smtClean="0">
                <a:latin typeface="Tw Cen MT" panose="020B0602020104020603" pitchFamily="34" charset="0"/>
              </a:rPr>
              <a:t>tion</a:t>
            </a:r>
          </a:p>
          <a:p>
            <a:pPr algn="ctr"/>
            <a:endParaRPr lang="en-ZA" sz="2400" dirty="0"/>
          </a:p>
        </p:txBody>
      </p:sp>
      <p:sp>
        <p:nvSpPr>
          <p:cNvPr id="13" name="Rectangle 12"/>
          <p:cNvSpPr/>
          <p:nvPr/>
        </p:nvSpPr>
        <p:spPr>
          <a:xfrm>
            <a:off x="-1629892"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4" name="Freeform 13"/>
          <p:cNvSpPr/>
          <p:nvPr/>
        </p:nvSpPr>
        <p:spPr>
          <a:xfrm>
            <a:off x="9392597"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strategy</a:t>
            </a:r>
          </a:p>
          <a:p>
            <a:pPr algn="ctr"/>
            <a:endParaRPr lang="en-ZA" sz="2400" dirty="0"/>
          </a:p>
        </p:txBody>
      </p:sp>
      <p:sp>
        <p:nvSpPr>
          <p:cNvPr id="15" name="Rectangle 14"/>
          <p:cNvSpPr/>
          <p:nvPr/>
        </p:nvSpPr>
        <p:spPr>
          <a:xfrm>
            <a:off x="-9244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1" name="Freeform 20"/>
          <p:cNvSpPr/>
          <p:nvPr/>
        </p:nvSpPr>
        <p:spPr>
          <a:xfrm>
            <a:off x="1785547"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preparation</a:t>
            </a:r>
          </a:p>
          <a:p>
            <a:pPr algn="ctr"/>
            <a:endParaRPr lang="en-ZA" sz="2400" dirty="0"/>
          </a:p>
        </p:txBody>
      </p:sp>
      <p:sp>
        <p:nvSpPr>
          <p:cNvPr id="22" name="Rectangle 21"/>
          <p:cNvSpPr/>
          <p:nvPr/>
        </p:nvSpPr>
        <p:spPr>
          <a:xfrm>
            <a:off x="-960524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3" name="Freeform 22"/>
          <p:cNvSpPr/>
          <p:nvPr/>
        </p:nvSpPr>
        <p:spPr>
          <a:xfrm>
            <a:off x="1419105"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team</a:t>
            </a:r>
            <a:endParaRPr lang="en-ZA" sz="2400" b="1" dirty="0" smtClean="0">
              <a:latin typeface="Tw Cen MT" panose="020B0602020104020603" pitchFamily="34" charset="0"/>
            </a:endParaRPr>
          </a:p>
          <a:p>
            <a:pPr algn="ctr"/>
            <a:endParaRPr lang="en-ZA" sz="2400" dirty="0"/>
          </a:p>
        </p:txBody>
      </p:sp>
      <p:sp>
        <p:nvSpPr>
          <p:cNvPr id="24" name="Rectangle 23"/>
          <p:cNvSpPr/>
          <p:nvPr/>
        </p:nvSpPr>
        <p:spPr>
          <a:xfrm>
            <a:off x="-1001429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5" name="Freeform 24"/>
          <p:cNvSpPr/>
          <p:nvPr/>
        </p:nvSpPr>
        <p:spPr>
          <a:xfrm>
            <a:off x="995159"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financials</a:t>
            </a:r>
            <a:endParaRPr lang="en-ZA" sz="2400" b="1" dirty="0" smtClean="0">
              <a:latin typeface="Tw Cen MT" panose="020B0602020104020603" pitchFamily="34" charset="0"/>
            </a:endParaRPr>
          </a:p>
          <a:p>
            <a:pPr algn="ctr"/>
            <a:endParaRPr lang="en-ZA" sz="2400" dirty="0"/>
          </a:p>
        </p:txBody>
      </p:sp>
      <p:sp>
        <p:nvSpPr>
          <p:cNvPr id="26" name="Rectangle 25"/>
          <p:cNvSpPr/>
          <p:nvPr/>
        </p:nvSpPr>
        <p:spPr>
          <a:xfrm>
            <a:off x="-10436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7" name="Freeform 26"/>
          <p:cNvSpPr/>
          <p:nvPr/>
        </p:nvSpPr>
        <p:spPr>
          <a:xfrm>
            <a:off x="586976"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Thank you </a:t>
            </a:r>
            <a:endParaRPr lang="en-ZA" sz="2400" b="1" dirty="0" smtClean="0">
              <a:latin typeface="Tw Cen MT" panose="020B0602020104020603" pitchFamily="34" charset="0"/>
            </a:endParaRPr>
          </a:p>
          <a:p>
            <a:pPr algn="ctr"/>
            <a:endParaRPr lang="en-ZA" sz="2400" dirty="0"/>
          </a:p>
        </p:txBody>
      </p:sp>
      <p:sp>
        <p:nvSpPr>
          <p:cNvPr id="3" name="TextBox 2"/>
          <p:cNvSpPr txBox="1"/>
          <p:nvPr/>
        </p:nvSpPr>
        <p:spPr>
          <a:xfrm>
            <a:off x="3490854" y="573206"/>
            <a:ext cx="4394579" cy="769441"/>
          </a:xfrm>
          <a:prstGeom prst="rect">
            <a:avLst/>
          </a:prstGeom>
          <a:noFill/>
        </p:spPr>
        <p:txBody>
          <a:bodyPr wrap="square" rtlCol="0">
            <a:spAutoFit/>
          </a:bodyPr>
          <a:lstStyle/>
          <a:p>
            <a:r>
              <a:rPr lang="en-ZA" sz="4400" b="1" dirty="0" smtClean="0">
                <a:solidFill>
                  <a:schemeClr val="accent4">
                    <a:lumMod val="75000"/>
                  </a:schemeClr>
                </a:solidFill>
                <a:effectLst>
                  <a:outerShdw blurRad="38100" dist="38100" dir="2700000" algn="tl">
                    <a:srgbClr val="000000">
                      <a:alpha val="43137"/>
                    </a:srgbClr>
                  </a:outerShdw>
                </a:effectLst>
                <a:latin typeface="Tw Cen MT" panose="020B0602020104020603" pitchFamily="34" charset="0"/>
              </a:rPr>
              <a:t>STRATEGY</a:t>
            </a:r>
            <a:endParaRPr lang="en-ZA" sz="4400" b="1" dirty="0">
              <a:solidFill>
                <a:schemeClr val="accent4">
                  <a:lumMod val="75000"/>
                </a:schemeClr>
              </a:solidFill>
              <a:effectLst>
                <a:outerShdw blurRad="38100" dist="38100" dir="2700000" algn="tl">
                  <a:srgbClr val="000000">
                    <a:alpha val="43137"/>
                  </a:srgbClr>
                </a:outerShdw>
              </a:effectLst>
              <a:latin typeface="Tw Cen MT" panose="020B0602020104020603" pitchFamily="34" charset="0"/>
            </a:endParaRPr>
          </a:p>
        </p:txBody>
      </p:sp>
      <p:sp>
        <p:nvSpPr>
          <p:cNvPr id="4" name="TextBox 3"/>
          <p:cNvSpPr txBox="1"/>
          <p:nvPr/>
        </p:nvSpPr>
        <p:spPr>
          <a:xfrm>
            <a:off x="3490853" y="1828800"/>
            <a:ext cx="5909245" cy="3693319"/>
          </a:xfrm>
          <a:prstGeom prst="rect">
            <a:avLst/>
          </a:prstGeom>
          <a:noFill/>
        </p:spPr>
        <p:txBody>
          <a:bodyPr wrap="square" rtlCol="0">
            <a:spAutoFit/>
          </a:bodyPr>
          <a:lstStyle/>
          <a:p>
            <a:r>
              <a:rPr lang="en-ZA" dirty="0">
                <a:latin typeface="Tw Cen MT" panose="020B0602020104020603" pitchFamily="34" charset="0"/>
              </a:rPr>
              <a:t>The strategy to this solution is to ensure that solar powered machine is to thoroughly plan the project. We will do so by displaying everything we need in a calendar form with dates to ensure every procedure done for this project is done on time for the project to be completed. Our team members will be provided with our schedule to know who does what at that certain point. </a:t>
            </a:r>
            <a:endParaRPr lang="en-ZA" dirty="0" smtClean="0">
              <a:latin typeface="Tw Cen MT" panose="020B0602020104020603" pitchFamily="34" charset="0"/>
            </a:endParaRPr>
          </a:p>
          <a:p>
            <a:endParaRPr lang="en-ZA" dirty="0">
              <a:latin typeface="Tw Cen MT" panose="020B0602020104020603" pitchFamily="34" charset="0"/>
            </a:endParaRPr>
          </a:p>
          <a:p>
            <a:endParaRPr lang="en-ZA" dirty="0">
              <a:latin typeface="Tw Cen MT" panose="020B0602020104020603" pitchFamily="34" charset="0"/>
            </a:endParaRPr>
          </a:p>
          <a:p>
            <a:r>
              <a:rPr lang="en-ZA" dirty="0">
                <a:latin typeface="Tw Cen MT" panose="020B0602020104020603" pitchFamily="34" charset="0"/>
              </a:rPr>
              <a:t>Some things cannot be controlled like weather, so we need to ensure that if there are any disturbances, we have solutions. The plan we involve those responsible for the preparation, the team and the financial part of this project. </a:t>
            </a:r>
          </a:p>
        </p:txBody>
      </p:sp>
    </p:spTree>
    <p:extLst>
      <p:ext uri="{BB962C8B-B14F-4D97-AF65-F5344CB8AC3E}">
        <p14:creationId xmlns:p14="http://schemas.microsoft.com/office/powerpoint/2010/main" val="1864236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5" name="Freeform 4"/>
          <p:cNvSpPr/>
          <p:nvPr/>
        </p:nvSpPr>
        <p:spPr>
          <a:xfrm>
            <a:off x="11022488"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welcome</a:t>
            </a:r>
          </a:p>
          <a:p>
            <a:pPr algn="ctr"/>
            <a:endParaRPr lang="en-ZA" sz="2400" dirty="0"/>
          </a:p>
        </p:txBody>
      </p:sp>
      <p:sp>
        <p:nvSpPr>
          <p:cNvPr id="7" name="Rectangle 6"/>
          <p:cNvSpPr/>
          <p:nvPr/>
        </p:nvSpPr>
        <p:spPr>
          <a:xfrm>
            <a:off x="-543298"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8" name="Freeform 7"/>
          <p:cNvSpPr/>
          <p:nvPr/>
        </p:nvSpPr>
        <p:spPr>
          <a:xfrm>
            <a:off x="10479206" y="2327496"/>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problem</a:t>
            </a:r>
          </a:p>
          <a:p>
            <a:pPr algn="ctr"/>
            <a:endParaRPr lang="en-ZA" sz="2400" dirty="0"/>
          </a:p>
        </p:txBody>
      </p:sp>
      <p:sp>
        <p:nvSpPr>
          <p:cNvPr id="11" name="Rectangle 10"/>
          <p:cNvSpPr/>
          <p:nvPr/>
        </p:nvSpPr>
        <p:spPr>
          <a:xfrm>
            <a:off x="-108659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2" name="Freeform 11"/>
          <p:cNvSpPr/>
          <p:nvPr/>
        </p:nvSpPr>
        <p:spPr>
          <a:xfrm>
            <a:off x="9938162"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solu</a:t>
            </a:r>
            <a:r>
              <a:rPr lang="en-ZA" sz="2400" b="1" dirty="0" smtClean="0">
                <a:latin typeface="Tw Cen MT" panose="020B0602020104020603" pitchFamily="34" charset="0"/>
              </a:rPr>
              <a:t>tion</a:t>
            </a:r>
          </a:p>
          <a:p>
            <a:pPr algn="ctr"/>
            <a:endParaRPr lang="en-ZA" sz="2400" dirty="0"/>
          </a:p>
        </p:txBody>
      </p:sp>
      <p:sp>
        <p:nvSpPr>
          <p:cNvPr id="13" name="Rectangle 12"/>
          <p:cNvSpPr/>
          <p:nvPr/>
        </p:nvSpPr>
        <p:spPr>
          <a:xfrm>
            <a:off x="-1629892"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4" name="Freeform 13"/>
          <p:cNvSpPr/>
          <p:nvPr/>
        </p:nvSpPr>
        <p:spPr>
          <a:xfrm>
            <a:off x="9392597"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strategy</a:t>
            </a:r>
          </a:p>
          <a:p>
            <a:pPr algn="ctr"/>
            <a:endParaRPr lang="en-ZA" sz="2400" dirty="0"/>
          </a:p>
        </p:txBody>
      </p:sp>
      <p:sp>
        <p:nvSpPr>
          <p:cNvPr id="15" name="Rectangle 14"/>
          <p:cNvSpPr/>
          <p:nvPr/>
        </p:nvSpPr>
        <p:spPr>
          <a:xfrm>
            <a:off x="-2173189"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1" name="Freeform 20"/>
          <p:cNvSpPr/>
          <p:nvPr/>
        </p:nvSpPr>
        <p:spPr>
          <a:xfrm>
            <a:off x="8856801"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preparation</a:t>
            </a:r>
          </a:p>
          <a:p>
            <a:pPr algn="ctr"/>
            <a:endParaRPr lang="en-ZA" sz="2400" dirty="0"/>
          </a:p>
        </p:txBody>
      </p:sp>
      <p:sp>
        <p:nvSpPr>
          <p:cNvPr id="22" name="Rectangle 21"/>
          <p:cNvSpPr/>
          <p:nvPr/>
        </p:nvSpPr>
        <p:spPr>
          <a:xfrm>
            <a:off x="-960524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3" name="Freeform 22"/>
          <p:cNvSpPr/>
          <p:nvPr/>
        </p:nvSpPr>
        <p:spPr>
          <a:xfrm>
            <a:off x="1419105"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team</a:t>
            </a:r>
            <a:endParaRPr lang="en-ZA" sz="2400" b="1" dirty="0" smtClean="0">
              <a:latin typeface="Tw Cen MT" panose="020B0602020104020603" pitchFamily="34" charset="0"/>
            </a:endParaRPr>
          </a:p>
          <a:p>
            <a:pPr algn="ctr"/>
            <a:endParaRPr lang="en-ZA" sz="2400" dirty="0"/>
          </a:p>
        </p:txBody>
      </p:sp>
      <p:sp>
        <p:nvSpPr>
          <p:cNvPr id="24" name="Rectangle 23"/>
          <p:cNvSpPr/>
          <p:nvPr/>
        </p:nvSpPr>
        <p:spPr>
          <a:xfrm>
            <a:off x="-1001429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5" name="Freeform 24"/>
          <p:cNvSpPr/>
          <p:nvPr/>
        </p:nvSpPr>
        <p:spPr>
          <a:xfrm>
            <a:off x="995159"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financials</a:t>
            </a:r>
            <a:endParaRPr lang="en-ZA" sz="2400" b="1" dirty="0" smtClean="0">
              <a:latin typeface="Tw Cen MT" panose="020B0602020104020603" pitchFamily="34" charset="0"/>
            </a:endParaRPr>
          </a:p>
          <a:p>
            <a:pPr algn="ctr"/>
            <a:endParaRPr lang="en-ZA" sz="2400" dirty="0"/>
          </a:p>
        </p:txBody>
      </p:sp>
      <p:sp>
        <p:nvSpPr>
          <p:cNvPr id="26" name="Rectangle 25"/>
          <p:cNvSpPr/>
          <p:nvPr/>
        </p:nvSpPr>
        <p:spPr>
          <a:xfrm>
            <a:off x="-10436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7" name="Freeform 26"/>
          <p:cNvSpPr/>
          <p:nvPr/>
        </p:nvSpPr>
        <p:spPr>
          <a:xfrm>
            <a:off x="586976"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Thank you </a:t>
            </a:r>
            <a:endParaRPr lang="en-ZA" sz="2400" b="1" dirty="0" smtClean="0">
              <a:latin typeface="Tw Cen MT" panose="020B0602020104020603" pitchFamily="34" charset="0"/>
            </a:endParaRPr>
          </a:p>
          <a:p>
            <a:pPr algn="ctr"/>
            <a:endParaRPr lang="en-ZA" sz="2400" dirty="0"/>
          </a:p>
        </p:txBody>
      </p:sp>
      <p:sp>
        <p:nvSpPr>
          <p:cNvPr id="3" name="TextBox 2"/>
          <p:cNvSpPr txBox="1"/>
          <p:nvPr/>
        </p:nvSpPr>
        <p:spPr>
          <a:xfrm>
            <a:off x="3130053" y="696036"/>
            <a:ext cx="5171152" cy="769441"/>
          </a:xfrm>
          <a:prstGeom prst="rect">
            <a:avLst/>
          </a:prstGeom>
          <a:noFill/>
        </p:spPr>
        <p:txBody>
          <a:bodyPr wrap="square" rtlCol="0">
            <a:spAutoFit/>
          </a:bodyPr>
          <a:lstStyle/>
          <a:p>
            <a:r>
              <a:rPr lang="en-ZA" sz="4400" b="1" dirty="0" smtClean="0">
                <a:solidFill>
                  <a:srgbClr val="00B050"/>
                </a:solidFill>
                <a:effectLst>
                  <a:outerShdw blurRad="38100" dist="38100" dir="2700000" algn="tl">
                    <a:srgbClr val="000000">
                      <a:alpha val="43137"/>
                    </a:srgbClr>
                  </a:outerShdw>
                </a:effectLst>
                <a:latin typeface="Tw Cen MT" panose="020B0602020104020603" pitchFamily="34" charset="0"/>
              </a:rPr>
              <a:t>PREPARATION</a:t>
            </a:r>
            <a:endParaRPr lang="en-ZA" sz="4400" b="1" dirty="0">
              <a:solidFill>
                <a:srgbClr val="00B050"/>
              </a:solidFill>
              <a:effectLst>
                <a:outerShdw blurRad="38100" dist="38100" dir="2700000" algn="tl">
                  <a:srgbClr val="000000">
                    <a:alpha val="43137"/>
                  </a:srgbClr>
                </a:outerShdw>
              </a:effectLst>
              <a:latin typeface="Tw Cen MT" panose="020B0602020104020603" pitchFamily="34" charset="0"/>
            </a:endParaRPr>
          </a:p>
        </p:txBody>
      </p:sp>
      <p:sp>
        <p:nvSpPr>
          <p:cNvPr id="4" name="TextBox 3"/>
          <p:cNvSpPr txBox="1"/>
          <p:nvPr/>
        </p:nvSpPr>
        <p:spPr>
          <a:xfrm>
            <a:off x="3039648" y="1465477"/>
            <a:ext cx="5809651" cy="4524315"/>
          </a:xfrm>
          <a:prstGeom prst="rect">
            <a:avLst/>
          </a:prstGeom>
          <a:noFill/>
        </p:spPr>
        <p:txBody>
          <a:bodyPr wrap="square" rtlCol="0">
            <a:spAutoFit/>
          </a:bodyPr>
          <a:lstStyle/>
          <a:p>
            <a:r>
              <a:rPr lang="en-ZA" b="1" dirty="0">
                <a:solidFill>
                  <a:srgbClr val="00B050"/>
                </a:solidFill>
                <a:effectLst>
                  <a:outerShdw blurRad="38100" dist="38100" dir="2700000" algn="tl">
                    <a:srgbClr val="000000">
                      <a:alpha val="43137"/>
                    </a:srgbClr>
                  </a:outerShdw>
                </a:effectLst>
                <a:latin typeface="Tw Cen MT" panose="020B0602020104020603" pitchFamily="34" charset="0"/>
              </a:rPr>
              <a:t>E</a:t>
            </a:r>
            <a:r>
              <a:rPr lang="en-ZA" b="1" dirty="0" smtClean="0">
                <a:solidFill>
                  <a:srgbClr val="00B050"/>
                </a:solidFill>
                <a:effectLst>
                  <a:outerShdw blurRad="38100" dist="38100" dir="2700000" algn="tl">
                    <a:srgbClr val="000000">
                      <a:alpha val="43137"/>
                    </a:srgbClr>
                  </a:outerShdw>
                </a:effectLst>
                <a:latin typeface="Tw Cen MT" panose="020B0602020104020603" pitchFamily="34" charset="0"/>
              </a:rPr>
              <a:t>xtensive </a:t>
            </a:r>
            <a:r>
              <a:rPr lang="en-ZA" b="1" dirty="0">
                <a:solidFill>
                  <a:srgbClr val="00B050"/>
                </a:solidFill>
                <a:effectLst>
                  <a:outerShdw blurRad="38100" dist="38100" dir="2700000" algn="tl">
                    <a:srgbClr val="000000">
                      <a:alpha val="43137"/>
                    </a:srgbClr>
                  </a:outerShdw>
                </a:effectLst>
                <a:latin typeface="Tw Cen MT" panose="020B0602020104020603" pitchFamily="34" charset="0"/>
              </a:rPr>
              <a:t>research </a:t>
            </a:r>
            <a:endParaRPr lang="en-ZA" b="1" dirty="0" smtClean="0">
              <a:solidFill>
                <a:srgbClr val="00B050"/>
              </a:solidFill>
              <a:effectLst>
                <a:outerShdw blurRad="38100" dist="38100" dir="2700000" algn="tl">
                  <a:srgbClr val="000000">
                    <a:alpha val="43137"/>
                  </a:srgbClr>
                </a:outerShdw>
              </a:effectLst>
              <a:latin typeface="Tw Cen MT" panose="020B0602020104020603" pitchFamily="34" charset="0"/>
            </a:endParaRPr>
          </a:p>
          <a:p>
            <a:r>
              <a:rPr lang="en-ZA" dirty="0">
                <a:latin typeface="Tw Cen MT" panose="020B0602020104020603" pitchFamily="34" charset="0"/>
              </a:rPr>
              <a:t>T</a:t>
            </a:r>
            <a:r>
              <a:rPr lang="en-ZA" dirty="0" smtClean="0">
                <a:latin typeface="Tw Cen MT" panose="020B0602020104020603" pitchFamily="34" charset="0"/>
              </a:rPr>
              <a:t>he </a:t>
            </a:r>
            <a:r>
              <a:rPr lang="en-ZA" dirty="0">
                <a:latin typeface="Tw Cen MT" panose="020B0602020104020603" pitchFamily="34" charset="0"/>
              </a:rPr>
              <a:t>people who will need it, such as the location, demographics, and needs of the rural population. </a:t>
            </a:r>
            <a:endParaRPr lang="en-ZA" dirty="0" smtClean="0">
              <a:latin typeface="Tw Cen MT" panose="020B0602020104020603" pitchFamily="34" charset="0"/>
            </a:endParaRPr>
          </a:p>
          <a:p>
            <a:endParaRPr lang="en-ZA" dirty="0">
              <a:latin typeface="Tw Cen MT" panose="020B0602020104020603" pitchFamily="34" charset="0"/>
            </a:endParaRPr>
          </a:p>
          <a:p>
            <a:r>
              <a:rPr lang="en-ZA" b="1" dirty="0">
                <a:solidFill>
                  <a:srgbClr val="00B050"/>
                </a:solidFill>
                <a:effectLst>
                  <a:outerShdw blurRad="38100" dist="38100" dir="2700000" algn="tl">
                    <a:srgbClr val="000000">
                      <a:alpha val="43137"/>
                    </a:srgbClr>
                  </a:outerShdw>
                </a:effectLst>
                <a:latin typeface="Tw Cen MT" panose="020B0602020104020603" pitchFamily="34" charset="0"/>
              </a:rPr>
              <a:t>E</a:t>
            </a:r>
            <a:r>
              <a:rPr lang="en-ZA" b="1" dirty="0" smtClean="0">
                <a:solidFill>
                  <a:srgbClr val="00B050"/>
                </a:solidFill>
                <a:effectLst>
                  <a:outerShdw blurRad="38100" dist="38100" dir="2700000" algn="tl">
                    <a:srgbClr val="000000">
                      <a:alpha val="43137"/>
                    </a:srgbClr>
                  </a:outerShdw>
                </a:effectLst>
                <a:latin typeface="Tw Cen MT" panose="020B0602020104020603" pitchFamily="34" charset="0"/>
              </a:rPr>
              <a:t>ngineering </a:t>
            </a:r>
            <a:r>
              <a:rPr lang="en-ZA" b="1" dirty="0">
                <a:solidFill>
                  <a:srgbClr val="00B050"/>
                </a:solidFill>
                <a:effectLst>
                  <a:outerShdw blurRad="38100" dist="38100" dir="2700000" algn="tl">
                    <a:srgbClr val="000000">
                      <a:alpha val="43137"/>
                    </a:srgbClr>
                  </a:outerShdw>
                </a:effectLst>
                <a:latin typeface="Tw Cen MT" panose="020B0602020104020603" pitchFamily="34" charset="0"/>
              </a:rPr>
              <a:t>and design </a:t>
            </a:r>
            <a:r>
              <a:rPr lang="en-ZA" b="1" dirty="0" smtClean="0">
                <a:solidFill>
                  <a:srgbClr val="00B050"/>
                </a:solidFill>
                <a:effectLst>
                  <a:outerShdw blurRad="38100" dist="38100" dir="2700000" algn="tl">
                    <a:srgbClr val="000000">
                      <a:alpha val="43137"/>
                    </a:srgbClr>
                  </a:outerShdw>
                </a:effectLst>
                <a:latin typeface="Tw Cen MT" panose="020B0602020104020603" pitchFamily="34" charset="0"/>
              </a:rPr>
              <a:t>process</a:t>
            </a:r>
          </a:p>
          <a:p>
            <a:r>
              <a:rPr lang="en-ZA" dirty="0" smtClean="0">
                <a:latin typeface="Tw Cen MT" panose="020B0602020104020603" pitchFamily="34" charset="0"/>
              </a:rPr>
              <a:t>This </a:t>
            </a:r>
            <a:r>
              <a:rPr lang="en-ZA" dirty="0">
                <a:latin typeface="Tw Cen MT" panose="020B0602020104020603" pitchFamily="34" charset="0"/>
              </a:rPr>
              <a:t>would involve designing the solar panels, battery storage system, charging ports, and internet connectivity </a:t>
            </a:r>
            <a:r>
              <a:rPr lang="en-ZA" dirty="0" smtClean="0">
                <a:latin typeface="Tw Cen MT" panose="020B0602020104020603" pitchFamily="34" charset="0"/>
              </a:rPr>
              <a:t>components.</a:t>
            </a:r>
          </a:p>
          <a:p>
            <a:endParaRPr lang="en-ZA" dirty="0">
              <a:latin typeface="Tw Cen MT" panose="020B0602020104020603" pitchFamily="34" charset="0"/>
            </a:endParaRPr>
          </a:p>
          <a:p>
            <a:r>
              <a:rPr lang="en-ZA" b="1" dirty="0" smtClean="0">
                <a:solidFill>
                  <a:srgbClr val="00B050"/>
                </a:solidFill>
                <a:effectLst>
                  <a:outerShdw blurRad="38100" dist="38100" dir="2700000" algn="tl">
                    <a:srgbClr val="000000">
                      <a:alpha val="43137"/>
                    </a:srgbClr>
                  </a:outerShdw>
                </a:effectLst>
                <a:latin typeface="Tw Cen MT" panose="020B0602020104020603" pitchFamily="34" charset="0"/>
              </a:rPr>
              <a:t>Well-prepared pitch </a:t>
            </a:r>
          </a:p>
          <a:p>
            <a:r>
              <a:rPr lang="en-ZA" dirty="0">
                <a:latin typeface="Tw Cen MT" panose="020B0602020104020603" pitchFamily="34" charset="0"/>
              </a:rPr>
              <a:t>I</a:t>
            </a:r>
            <a:r>
              <a:rPr lang="en-ZA" dirty="0" smtClean="0">
                <a:latin typeface="Tw Cen MT" panose="020B0602020104020603" pitchFamily="34" charset="0"/>
              </a:rPr>
              <a:t>nvolve </a:t>
            </a:r>
            <a:r>
              <a:rPr lang="en-ZA" dirty="0">
                <a:latin typeface="Tw Cen MT" panose="020B0602020104020603" pitchFamily="34" charset="0"/>
              </a:rPr>
              <a:t>developing a compelling message that resonates with the target audience, highlighting the product's ability to address their needs and improve their quality of life</a:t>
            </a:r>
            <a:r>
              <a:rPr lang="en-ZA" dirty="0" smtClean="0">
                <a:latin typeface="Tw Cen MT" panose="020B0602020104020603" pitchFamily="34" charset="0"/>
              </a:rPr>
              <a:t>.</a:t>
            </a:r>
          </a:p>
          <a:p>
            <a:endParaRPr lang="en-ZA" dirty="0">
              <a:latin typeface="Tw Cen MT" panose="020B0602020104020603" pitchFamily="34" charset="0"/>
            </a:endParaRPr>
          </a:p>
          <a:p>
            <a:r>
              <a:rPr lang="en-ZA" b="1" dirty="0">
                <a:solidFill>
                  <a:srgbClr val="00B050"/>
                </a:solidFill>
                <a:effectLst>
                  <a:outerShdw blurRad="38100" dist="38100" dir="2700000" algn="tl">
                    <a:srgbClr val="000000">
                      <a:alpha val="43137"/>
                    </a:srgbClr>
                  </a:outerShdw>
                </a:effectLst>
                <a:latin typeface="Tw Cen MT" panose="020B0602020104020603" pitchFamily="34" charset="0"/>
              </a:rPr>
              <a:t>C</a:t>
            </a:r>
            <a:r>
              <a:rPr lang="en-ZA" b="1" dirty="0" smtClean="0">
                <a:solidFill>
                  <a:srgbClr val="00B050"/>
                </a:solidFill>
                <a:effectLst>
                  <a:outerShdw blurRad="38100" dist="38100" dir="2700000" algn="tl">
                    <a:srgbClr val="000000">
                      <a:alpha val="43137"/>
                    </a:srgbClr>
                  </a:outerShdw>
                </a:effectLst>
                <a:latin typeface="Tw Cen MT" panose="020B0602020104020603" pitchFamily="34" charset="0"/>
              </a:rPr>
              <a:t>ollaborative </a:t>
            </a:r>
            <a:r>
              <a:rPr lang="en-ZA" b="1" dirty="0">
                <a:solidFill>
                  <a:srgbClr val="00B050"/>
                </a:solidFill>
                <a:effectLst>
                  <a:outerShdw blurRad="38100" dist="38100" dir="2700000" algn="tl">
                    <a:srgbClr val="000000">
                      <a:alpha val="43137"/>
                    </a:srgbClr>
                  </a:outerShdw>
                </a:effectLst>
                <a:latin typeface="Tw Cen MT" panose="020B0602020104020603" pitchFamily="34" charset="0"/>
              </a:rPr>
              <a:t>effort </a:t>
            </a:r>
            <a:endParaRPr lang="en-ZA" b="1" dirty="0" smtClean="0">
              <a:solidFill>
                <a:srgbClr val="00B050"/>
              </a:solidFill>
              <a:effectLst>
                <a:outerShdw blurRad="38100" dist="38100" dir="2700000" algn="tl">
                  <a:srgbClr val="000000">
                    <a:alpha val="43137"/>
                  </a:srgbClr>
                </a:outerShdw>
              </a:effectLst>
              <a:latin typeface="Tw Cen MT" panose="020B0602020104020603" pitchFamily="34" charset="0"/>
            </a:endParaRPr>
          </a:p>
          <a:p>
            <a:r>
              <a:rPr lang="en-ZA" dirty="0" smtClean="0">
                <a:latin typeface="Tw Cen MT" panose="020B0602020104020603" pitchFamily="34" charset="0"/>
              </a:rPr>
              <a:t>The team to </a:t>
            </a:r>
            <a:r>
              <a:rPr lang="en-ZA" dirty="0">
                <a:latin typeface="Tw Cen MT" panose="020B0602020104020603" pitchFamily="34" charset="0"/>
              </a:rPr>
              <a:t>ensure that the product meets the needs of the rural population and is well-received by potential customers.</a:t>
            </a:r>
          </a:p>
        </p:txBody>
      </p:sp>
    </p:spTree>
    <p:extLst>
      <p:ext uri="{BB962C8B-B14F-4D97-AF65-F5344CB8AC3E}">
        <p14:creationId xmlns:p14="http://schemas.microsoft.com/office/powerpoint/2010/main" val="1686653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1000"/>
                                        <p:tgtEl>
                                          <p:spTgt spid="4">
                                            <p:txEl>
                                              <p:pRg st="6" end="6"/>
                                            </p:txEl>
                                          </p:spTgt>
                                        </p:tgtEl>
                                      </p:cBhvr>
                                    </p:animEffect>
                                    <p:anim calcmode="lin" valueType="num">
                                      <p:cBhvr>
                                        <p:cTn id="3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1000"/>
                                        <p:tgtEl>
                                          <p:spTgt spid="4">
                                            <p:txEl>
                                              <p:pRg st="7" end="7"/>
                                            </p:txEl>
                                          </p:spTgt>
                                        </p:tgtEl>
                                      </p:cBhvr>
                                    </p:animEffect>
                                    <p:anim calcmode="lin" valueType="num">
                                      <p:cBhvr>
                                        <p:cTn id="4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1000"/>
                                        <p:tgtEl>
                                          <p:spTgt spid="4">
                                            <p:txEl>
                                              <p:pRg st="9" end="9"/>
                                            </p:txEl>
                                          </p:spTgt>
                                        </p:tgtEl>
                                      </p:cBhvr>
                                    </p:animEffect>
                                    <p:anim calcmode="lin" valueType="num">
                                      <p:cBhvr>
                                        <p:cTn id="5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9" end="9"/>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Effect transition="in" filter="fade">
                                      <p:cBhvr>
                                        <p:cTn id="55" dur="1000"/>
                                        <p:tgtEl>
                                          <p:spTgt spid="4">
                                            <p:txEl>
                                              <p:pRg st="10" end="10"/>
                                            </p:txEl>
                                          </p:spTgt>
                                        </p:tgtEl>
                                      </p:cBhvr>
                                    </p:animEffect>
                                    <p:anim calcmode="lin" valueType="num">
                                      <p:cBhvr>
                                        <p:cTn id="56"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5" name="Freeform 4"/>
          <p:cNvSpPr/>
          <p:nvPr/>
        </p:nvSpPr>
        <p:spPr>
          <a:xfrm>
            <a:off x="11022488"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welcome</a:t>
            </a:r>
          </a:p>
          <a:p>
            <a:pPr algn="ctr"/>
            <a:endParaRPr lang="en-ZA" sz="2400" dirty="0"/>
          </a:p>
        </p:txBody>
      </p:sp>
      <p:sp>
        <p:nvSpPr>
          <p:cNvPr id="7" name="Rectangle 6"/>
          <p:cNvSpPr/>
          <p:nvPr/>
        </p:nvSpPr>
        <p:spPr>
          <a:xfrm>
            <a:off x="-543298"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8" name="Freeform 7"/>
          <p:cNvSpPr/>
          <p:nvPr/>
        </p:nvSpPr>
        <p:spPr>
          <a:xfrm>
            <a:off x="10479206" y="2327496"/>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problem</a:t>
            </a:r>
          </a:p>
          <a:p>
            <a:pPr algn="ctr"/>
            <a:endParaRPr lang="en-ZA" sz="2400" dirty="0"/>
          </a:p>
        </p:txBody>
      </p:sp>
      <p:sp>
        <p:nvSpPr>
          <p:cNvPr id="11" name="Rectangle 10"/>
          <p:cNvSpPr/>
          <p:nvPr/>
        </p:nvSpPr>
        <p:spPr>
          <a:xfrm>
            <a:off x="-108659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2" name="Freeform 11"/>
          <p:cNvSpPr/>
          <p:nvPr/>
        </p:nvSpPr>
        <p:spPr>
          <a:xfrm>
            <a:off x="9938162"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solu</a:t>
            </a:r>
            <a:r>
              <a:rPr lang="en-ZA" sz="2400" b="1" dirty="0" smtClean="0">
                <a:latin typeface="Tw Cen MT" panose="020B0602020104020603" pitchFamily="34" charset="0"/>
              </a:rPr>
              <a:t>tion</a:t>
            </a:r>
          </a:p>
          <a:p>
            <a:pPr algn="ctr"/>
            <a:endParaRPr lang="en-ZA" sz="2400" dirty="0"/>
          </a:p>
        </p:txBody>
      </p:sp>
      <p:sp>
        <p:nvSpPr>
          <p:cNvPr id="13" name="Rectangle 12"/>
          <p:cNvSpPr/>
          <p:nvPr/>
        </p:nvSpPr>
        <p:spPr>
          <a:xfrm>
            <a:off x="-1629892"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4" name="Freeform 13"/>
          <p:cNvSpPr/>
          <p:nvPr/>
        </p:nvSpPr>
        <p:spPr>
          <a:xfrm>
            <a:off x="9392597"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strategy</a:t>
            </a:r>
          </a:p>
          <a:p>
            <a:pPr algn="ctr"/>
            <a:endParaRPr lang="en-ZA" sz="2400" dirty="0"/>
          </a:p>
        </p:txBody>
      </p:sp>
      <p:sp>
        <p:nvSpPr>
          <p:cNvPr id="15" name="Rectangle 14"/>
          <p:cNvSpPr/>
          <p:nvPr/>
        </p:nvSpPr>
        <p:spPr>
          <a:xfrm>
            <a:off x="-2173189"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1" name="Freeform 20"/>
          <p:cNvSpPr/>
          <p:nvPr/>
        </p:nvSpPr>
        <p:spPr>
          <a:xfrm>
            <a:off x="8856801"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preparation</a:t>
            </a:r>
          </a:p>
          <a:p>
            <a:pPr algn="ctr"/>
            <a:endParaRPr lang="en-ZA" sz="2400" dirty="0"/>
          </a:p>
        </p:txBody>
      </p:sp>
      <p:sp>
        <p:nvSpPr>
          <p:cNvPr id="22" name="Rectangle 21"/>
          <p:cNvSpPr/>
          <p:nvPr/>
        </p:nvSpPr>
        <p:spPr>
          <a:xfrm>
            <a:off x="-2794866"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3" name="Freeform 22"/>
          <p:cNvSpPr/>
          <p:nvPr/>
        </p:nvSpPr>
        <p:spPr>
          <a:xfrm>
            <a:off x="8229484"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team</a:t>
            </a:r>
            <a:endParaRPr lang="en-ZA" sz="2400" b="1" dirty="0" smtClean="0">
              <a:latin typeface="Tw Cen MT" panose="020B0602020104020603" pitchFamily="34" charset="0"/>
            </a:endParaRPr>
          </a:p>
          <a:p>
            <a:pPr algn="ctr"/>
            <a:endParaRPr lang="en-ZA" sz="2400" dirty="0"/>
          </a:p>
        </p:txBody>
      </p:sp>
      <p:sp>
        <p:nvSpPr>
          <p:cNvPr id="24" name="Rectangle 23"/>
          <p:cNvSpPr/>
          <p:nvPr/>
        </p:nvSpPr>
        <p:spPr>
          <a:xfrm>
            <a:off x="-1001429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5" name="Freeform 24"/>
          <p:cNvSpPr/>
          <p:nvPr/>
        </p:nvSpPr>
        <p:spPr>
          <a:xfrm>
            <a:off x="995159"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financials</a:t>
            </a:r>
            <a:endParaRPr lang="en-ZA" sz="2400" b="1" dirty="0" smtClean="0">
              <a:latin typeface="Tw Cen MT" panose="020B0602020104020603" pitchFamily="34" charset="0"/>
            </a:endParaRPr>
          </a:p>
          <a:p>
            <a:pPr algn="ctr"/>
            <a:endParaRPr lang="en-ZA" sz="2400" dirty="0"/>
          </a:p>
        </p:txBody>
      </p:sp>
      <p:sp>
        <p:nvSpPr>
          <p:cNvPr id="26" name="Rectangle 25"/>
          <p:cNvSpPr/>
          <p:nvPr/>
        </p:nvSpPr>
        <p:spPr>
          <a:xfrm>
            <a:off x="-10436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7" name="Freeform 26"/>
          <p:cNvSpPr/>
          <p:nvPr/>
        </p:nvSpPr>
        <p:spPr>
          <a:xfrm>
            <a:off x="586976"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Thank you </a:t>
            </a:r>
            <a:endParaRPr lang="en-ZA" sz="2400" b="1" dirty="0" smtClean="0">
              <a:latin typeface="Tw Cen MT" panose="020B0602020104020603" pitchFamily="34" charset="0"/>
            </a:endParaRPr>
          </a:p>
          <a:p>
            <a:pPr algn="ctr"/>
            <a:endParaRPr lang="en-ZA" sz="2400" dirty="0"/>
          </a:p>
        </p:txBody>
      </p:sp>
      <p:sp>
        <p:nvSpPr>
          <p:cNvPr id="3" name="TextBox 2"/>
          <p:cNvSpPr txBox="1"/>
          <p:nvPr/>
        </p:nvSpPr>
        <p:spPr>
          <a:xfrm>
            <a:off x="2471181" y="600500"/>
            <a:ext cx="5246591" cy="769441"/>
          </a:xfrm>
          <a:prstGeom prst="rect">
            <a:avLst/>
          </a:prstGeom>
          <a:noFill/>
        </p:spPr>
        <p:txBody>
          <a:bodyPr wrap="square" rtlCol="0">
            <a:spAutoFit/>
          </a:bodyPr>
          <a:lstStyle/>
          <a:p>
            <a:r>
              <a:rPr lang="en-ZA" sz="4400" b="1" dirty="0" smtClean="0">
                <a:solidFill>
                  <a:schemeClr val="accent2">
                    <a:lumMod val="75000"/>
                  </a:schemeClr>
                </a:solidFill>
                <a:effectLst>
                  <a:outerShdw blurRad="38100" dist="38100" dir="2700000" algn="tl">
                    <a:srgbClr val="000000">
                      <a:alpha val="43137"/>
                    </a:srgbClr>
                  </a:outerShdw>
                </a:effectLst>
                <a:latin typeface="Tw Cen MT" panose="020B0602020104020603" pitchFamily="34" charset="0"/>
              </a:rPr>
              <a:t>TEAM</a:t>
            </a:r>
            <a:endParaRPr lang="en-ZA" sz="4400" b="1" dirty="0">
              <a:solidFill>
                <a:schemeClr val="accent2">
                  <a:lumMod val="75000"/>
                </a:schemeClr>
              </a:solidFill>
              <a:effectLst>
                <a:outerShdw blurRad="38100" dist="38100" dir="2700000" algn="tl">
                  <a:srgbClr val="000000">
                    <a:alpha val="43137"/>
                  </a:srgbClr>
                </a:outerShdw>
              </a:effectLst>
              <a:latin typeface="Tw Cen MT" panose="020B0602020104020603" pitchFamily="34" charset="0"/>
            </a:endParaRPr>
          </a:p>
        </p:txBody>
      </p:sp>
      <p:sp>
        <p:nvSpPr>
          <p:cNvPr id="4" name="TextBox 3"/>
          <p:cNvSpPr txBox="1"/>
          <p:nvPr/>
        </p:nvSpPr>
        <p:spPr>
          <a:xfrm>
            <a:off x="2471197" y="1369941"/>
            <a:ext cx="5804047" cy="5078313"/>
          </a:xfrm>
          <a:prstGeom prst="rect">
            <a:avLst/>
          </a:prstGeom>
          <a:noFill/>
        </p:spPr>
        <p:txBody>
          <a:bodyPr wrap="square" rtlCol="0">
            <a:spAutoFit/>
          </a:bodyPr>
          <a:lstStyle/>
          <a:p>
            <a:r>
              <a:rPr lang="en-US" b="1" dirty="0" smtClean="0">
                <a:solidFill>
                  <a:schemeClr val="accent2">
                    <a:lumMod val="75000"/>
                  </a:schemeClr>
                </a:solidFill>
                <a:effectLst>
                  <a:outerShdw blurRad="38100" dist="38100" dir="2700000" algn="tl">
                    <a:srgbClr val="000000">
                      <a:alpha val="43137"/>
                    </a:srgbClr>
                  </a:outerShdw>
                </a:effectLst>
                <a:latin typeface="Tw Cen MT" panose="020B0602020104020603" pitchFamily="34" charset="0"/>
              </a:rPr>
              <a:t>Project Manager</a:t>
            </a:r>
          </a:p>
          <a:p>
            <a:r>
              <a:rPr lang="en-US" dirty="0">
                <a:latin typeface="Tw Cen MT" panose="020B0602020104020603" pitchFamily="34" charset="0"/>
              </a:rPr>
              <a:t>P</a:t>
            </a:r>
            <a:r>
              <a:rPr lang="en-US" dirty="0" smtClean="0">
                <a:latin typeface="Tw Cen MT" panose="020B0602020104020603" pitchFamily="34" charset="0"/>
              </a:rPr>
              <a:t>lan, schedule estimate and collaborate with other team members and supervise workers</a:t>
            </a:r>
          </a:p>
          <a:p>
            <a:r>
              <a:rPr lang="en-US" b="1" dirty="0" smtClean="0">
                <a:solidFill>
                  <a:schemeClr val="accent2">
                    <a:lumMod val="75000"/>
                  </a:schemeClr>
                </a:solidFill>
                <a:effectLst>
                  <a:outerShdw blurRad="38100" dist="38100" dir="2700000" algn="tl">
                    <a:srgbClr val="000000">
                      <a:alpha val="43137"/>
                    </a:srgbClr>
                  </a:outerShdw>
                </a:effectLst>
                <a:latin typeface="Tw Cen MT" panose="020B0602020104020603" pitchFamily="34" charset="0"/>
              </a:rPr>
              <a:t>Software Developers</a:t>
            </a:r>
          </a:p>
          <a:p>
            <a:r>
              <a:rPr lang="en-US" dirty="0" smtClean="0">
                <a:latin typeface="Tw Cen MT" panose="020B0602020104020603" pitchFamily="34" charset="0"/>
              </a:rPr>
              <a:t>The stations will need software that authorize internet access observe the usage of power and can manage it</a:t>
            </a:r>
            <a:endParaRPr lang="en-US" dirty="0">
              <a:latin typeface="Tw Cen MT" panose="020B0602020104020603" pitchFamily="34" charset="0"/>
            </a:endParaRPr>
          </a:p>
          <a:p>
            <a:r>
              <a:rPr lang="en-US" b="1" dirty="0" smtClean="0">
                <a:solidFill>
                  <a:schemeClr val="accent2">
                    <a:lumMod val="75000"/>
                  </a:schemeClr>
                </a:solidFill>
                <a:effectLst>
                  <a:outerShdw blurRad="38100" dist="38100" dir="2700000" algn="tl">
                    <a:srgbClr val="000000">
                      <a:alpha val="43137"/>
                    </a:srgbClr>
                  </a:outerShdw>
                </a:effectLst>
                <a:latin typeface="Tw Cen MT" panose="020B0602020104020603" pitchFamily="34" charset="0"/>
              </a:rPr>
              <a:t>Installation Technicians</a:t>
            </a:r>
          </a:p>
          <a:p>
            <a:r>
              <a:rPr lang="en-US" dirty="0" smtClean="0">
                <a:latin typeface="Tw Cen MT" panose="020B0602020104020603" pitchFamily="34" charset="0"/>
              </a:rPr>
              <a:t>A team of technicians that can install hardware that will be needed</a:t>
            </a:r>
          </a:p>
          <a:p>
            <a:r>
              <a:rPr lang="en-US" b="1" dirty="0" smtClean="0">
                <a:solidFill>
                  <a:schemeClr val="accent2">
                    <a:lumMod val="75000"/>
                  </a:schemeClr>
                </a:solidFill>
                <a:effectLst>
                  <a:outerShdw blurRad="38100" dist="38100" dir="2700000" algn="tl">
                    <a:srgbClr val="000000">
                      <a:alpha val="43137"/>
                    </a:srgbClr>
                  </a:outerShdw>
                </a:effectLst>
                <a:latin typeface="Tw Cen MT" panose="020B0602020104020603" pitchFamily="34" charset="0"/>
              </a:rPr>
              <a:t>Network Specialist</a:t>
            </a:r>
          </a:p>
          <a:p>
            <a:r>
              <a:rPr lang="en-US" dirty="0" smtClean="0">
                <a:latin typeface="Tw Cen MT" panose="020B0602020104020603" pitchFamily="34" charset="0"/>
              </a:rPr>
              <a:t>A networking individual that will be responsible for internet connectivity, for configuration and setting up the network hardware </a:t>
            </a:r>
          </a:p>
          <a:p>
            <a:r>
              <a:rPr lang="en-US" b="1" dirty="0" smtClean="0">
                <a:solidFill>
                  <a:schemeClr val="accent2">
                    <a:lumMod val="75000"/>
                  </a:schemeClr>
                </a:solidFill>
                <a:effectLst>
                  <a:outerShdw blurRad="38100" dist="38100" dir="2700000" algn="tl">
                    <a:srgbClr val="000000">
                      <a:alpha val="43137"/>
                    </a:srgbClr>
                  </a:outerShdw>
                </a:effectLst>
                <a:latin typeface="Tw Cen MT" panose="020B0602020104020603" pitchFamily="34" charset="0"/>
              </a:rPr>
              <a:t>Structural Engineer</a:t>
            </a:r>
          </a:p>
          <a:p>
            <a:r>
              <a:rPr lang="en-US" dirty="0" smtClean="0">
                <a:latin typeface="Tw Cen MT" panose="020B0602020104020603" pitchFamily="34" charset="0"/>
              </a:rPr>
              <a:t>A team of high-skilled engineer or an individual that will outline the physical frame of the charging station, making sure that it is secure, sturdy and has support considering the geographical area that it will be in</a:t>
            </a:r>
            <a:endParaRPr lang="en-ZA" dirty="0">
              <a:latin typeface="Tw Cen MT" panose="020B0602020104020603" pitchFamily="34" charset="0"/>
            </a:endParaRPr>
          </a:p>
        </p:txBody>
      </p:sp>
    </p:spTree>
    <p:extLst>
      <p:ext uri="{BB962C8B-B14F-4D97-AF65-F5344CB8AC3E}">
        <p14:creationId xmlns:p14="http://schemas.microsoft.com/office/powerpoint/2010/main" val="2148387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1000"/>
                                        <p:tgtEl>
                                          <p:spTgt spid="4">
                                            <p:txEl>
                                              <p:pRg st="3" end="3"/>
                                            </p:txEl>
                                          </p:spTgt>
                                        </p:tgtEl>
                                      </p:cBhvr>
                                    </p:animEffect>
                                    <p:anim calcmode="lin" valueType="num">
                                      <p:cBhvr>
                                        <p:cTn id="3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1000"/>
                                        <p:tgtEl>
                                          <p:spTgt spid="4">
                                            <p:txEl>
                                              <p:pRg st="4" end="4"/>
                                            </p:txEl>
                                          </p:spTgt>
                                        </p:tgtEl>
                                      </p:cBhvr>
                                    </p:animEffect>
                                    <p:anim calcmode="lin" valueType="num">
                                      <p:cBhvr>
                                        <p:cTn id="3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fade">
                                      <p:cBhvr>
                                        <p:cTn id="43" dur="1000"/>
                                        <p:tgtEl>
                                          <p:spTgt spid="4">
                                            <p:txEl>
                                              <p:pRg st="5" end="5"/>
                                            </p:txEl>
                                          </p:spTgt>
                                        </p:tgtEl>
                                      </p:cBhvr>
                                    </p:animEffect>
                                    <p:anim calcmode="lin" valueType="num">
                                      <p:cBhvr>
                                        <p:cTn id="4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1000"/>
                                        <p:tgtEl>
                                          <p:spTgt spid="4">
                                            <p:txEl>
                                              <p:pRg st="6" end="6"/>
                                            </p:txEl>
                                          </p:spTgt>
                                        </p:tgtEl>
                                      </p:cBhvr>
                                    </p:animEffect>
                                    <p:anim calcmode="lin" valueType="num">
                                      <p:cBhvr>
                                        <p:cTn id="5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1000"/>
                                        <p:tgtEl>
                                          <p:spTgt spid="4">
                                            <p:txEl>
                                              <p:pRg st="7" end="7"/>
                                            </p:txEl>
                                          </p:spTgt>
                                        </p:tgtEl>
                                      </p:cBhvr>
                                    </p:animEffect>
                                    <p:anim calcmode="lin" valueType="num">
                                      <p:cBhvr>
                                        <p:cTn id="5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1000"/>
                                        <p:tgtEl>
                                          <p:spTgt spid="4">
                                            <p:txEl>
                                              <p:pRg st="8" end="8"/>
                                            </p:txEl>
                                          </p:spTgt>
                                        </p:tgtEl>
                                      </p:cBhvr>
                                    </p:animEffect>
                                    <p:anim calcmode="lin" valueType="num">
                                      <p:cBhvr>
                                        <p:cTn id="6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1000"/>
                                        <p:tgtEl>
                                          <p:spTgt spid="4">
                                            <p:txEl>
                                              <p:pRg st="9" end="9"/>
                                            </p:txEl>
                                          </p:spTgt>
                                        </p:tgtEl>
                                      </p:cBhvr>
                                    </p:animEffect>
                                    <p:anim calcmode="lin" valueType="num">
                                      <p:cBhvr>
                                        <p:cTn id="6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5" name="Freeform 4"/>
          <p:cNvSpPr/>
          <p:nvPr/>
        </p:nvSpPr>
        <p:spPr>
          <a:xfrm>
            <a:off x="11022488"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welcome</a:t>
            </a:r>
          </a:p>
          <a:p>
            <a:pPr algn="ctr"/>
            <a:endParaRPr lang="en-ZA" sz="2400" dirty="0"/>
          </a:p>
        </p:txBody>
      </p:sp>
      <p:sp>
        <p:nvSpPr>
          <p:cNvPr id="7" name="Rectangle 6"/>
          <p:cNvSpPr/>
          <p:nvPr/>
        </p:nvSpPr>
        <p:spPr>
          <a:xfrm>
            <a:off x="-543298"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8" name="Freeform 7"/>
          <p:cNvSpPr/>
          <p:nvPr/>
        </p:nvSpPr>
        <p:spPr>
          <a:xfrm>
            <a:off x="10479206" y="2327496"/>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problem</a:t>
            </a:r>
          </a:p>
          <a:p>
            <a:pPr algn="ctr"/>
            <a:endParaRPr lang="en-ZA" sz="2400" dirty="0"/>
          </a:p>
        </p:txBody>
      </p:sp>
      <p:sp>
        <p:nvSpPr>
          <p:cNvPr id="11" name="Rectangle 10"/>
          <p:cNvSpPr/>
          <p:nvPr/>
        </p:nvSpPr>
        <p:spPr>
          <a:xfrm>
            <a:off x="-108659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2" name="Freeform 11"/>
          <p:cNvSpPr/>
          <p:nvPr/>
        </p:nvSpPr>
        <p:spPr>
          <a:xfrm>
            <a:off x="9938162"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solu</a:t>
            </a:r>
            <a:r>
              <a:rPr lang="en-ZA" sz="2400" b="1" dirty="0" smtClean="0">
                <a:latin typeface="Tw Cen MT" panose="020B0602020104020603" pitchFamily="34" charset="0"/>
              </a:rPr>
              <a:t>tion</a:t>
            </a:r>
          </a:p>
          <a:p>
            <a:pPr algn="ctr"/>
            <a:endParaRPr lang="en-ZA" sz="2400" dirty="0"/>
          </a:p>
        </p:txBody>
      </p:sp>
      <p:sp>
        <p:nvSpPr>
          <p:cNvPr id="13" name="Rectangle 12"/>
          <p:cNvSpPr/>
          <p:nvPr/>
        </p:nvSpPr>
        <p:spPr>
          <a:xfrm>
            <a:off x="-1629892"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4" name="Freeform 13"/>
          <p:cNvSpPr/>
          <p:nvPr/>
        </p:nvSpPr>
        <p:spPr>
          <a:xfrm>
            <a:off x="9392597"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strategy</a:t>
            </a:r>
          </a:p>
          <a:p>
            <a:pPr algn="ctr"/>
            <a:endParaRPr lang="en-ZA" sz="2400" dirty="0"/>
          </a:p>
        </p:txBody>
      </p:sp>
      <p:sp>
        <p:nvSpPr>
          <p:cNvPr id="15" name="Rectangle 14"/>
          <p:cNvSpPr/>
          <p:nvPr/>
        </p:nvSpPr>
        <p:spPr>
          <a:xfrm>
            <a:off x="-2173189"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1" name="Freeform 20"/>
          <p:cNvSpPr/>
          <p:nvPr/>
        </p:nvSpPr>
        <p:spPr>
          <a:xfrm>
            <a:off x="8856801"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preparation</a:t>
            </a:r>
          </a:p>
          <a:p>
            <a:pPr algn="ctr"/>
            <a:endParaRPr lang="en-ZA" sz="2400" dirty="0"/>
          </a:p>
        </p:txBody>
      </p:sp>
      <p:sp>
        <p:nvSpPr>
          <p:cNvPr id="22" name="Rectangle 21"/>
          <p:cNvSpPr/>
          <p:nvPr/>
        </p:nvSpPr>
        <p:spPr>
          <a:xfrm>
            <a:off x="-2794866"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3" name="Freeform 22"/>
          <p:cNvSpPr/>
          <p:nvPr/>
        </p:nvSpPr>
        <p:spPr>
          <a:xfrm>
            <a:off x="8229484"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team</a:t>
            </a:r>
            <a:endParaRPr lang="en-ZA" sz="2400" b="1" dirty="0" smtClean="0">
              <a:latin typeface="Tw Cen MT" panose="020B0602020104020603" pitchFamily="34" charset="0"/>
            </a:endParaRPr>
          </a:p>
          <a:p>
            <a:pPr algn="ctr"/>
            <a:endParaRPr lang="en-ZA" sz="2400" dirty="0"/>
          </a:p>
        </p:txBody>
      </p:sp>
      <p:sp>
        <p:nvSpPr>
          <p:cNvPr id="24" name="Rectangle 23"/>
          <p:cNvSpPr/>
          <p:nvPr/>
        </p:nvSpPr>
        <p:spPr>
          <a:xfrm>
            <a:off x="-3380959"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5" name="Freeform 24"/>
          <p:cNvSpPr/>
          <p:nvPr/>
        </p:nvSpPr>
        <p:spPr>
          <a:xfrm>
            <a:off x="7628491"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financials</a:t>
            </a:r>
            <a:endParaRPr lang="en-ZA" sz="2400" b="1" dirty="0" smtClean="0">
              <a:latin typeface="Tw Cen MT" panose="020B0602020104020603" pitchFamily="34" charset="0"/>
            </a:endParaRPr>
          </a:p>
          <a:p>
            <a:pPr algn="ctr"/>
            <a:endParaRPr lang="en-ZA" sz="2400" dirty="0"/>
          </a:p>
        </p:txBody>
      </p:sp>
      <p:sp>
        <p:nvSpPr>
          <p:cNvPr id="26" name="Rectangle 25"/>
          <p:cNvSpPr/>
          <p:nvPr/>
        </p:nvSpPr>
        <p:spPr>
          <a:xfrm>
            <a:off x="-10436443"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7" name="Freeform 26"/>
          <p:cNvSpPr/>
          <p:nvPr/>
        </p:nvSpPr>
        <p:spPr>
          <a:xfrm>
            <a:off x="586976"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Thank you </a:t>
            </a:r>
            <a:endParaRPr lang="en-ZA" sz="2400" b="1" dirty="0" smtClean="0">
              <a:latin typeface="Tw Cen MT" panose="020B0602020104020603" pitchFamily="34" charset="0"/>
            </a:endParaRPr>
          </a:p>
          <a:p>
            <a:pPr algn="ctr"/>
            <a:endParaRPr lang="en-ZA" sz="2400" dirty="0"/>
          </a:p>
        </p:txBody>
      </p:sp>
      <p:sp>
        <p:nvSpPr>
          <p:cNvPr id="3" name="TextBox 2"/>
          <p:cNvSpPr txBox="1"/>
          <p:nvPr/>
        </p:nvSpPr>
        <p:spPr>
          <a:xfrm>
            <a:off x="2298854" y="709683"/>
            <a:ext cx="4790364" cy="769441"/>
          </a:xfrm>
          <a:prstGeom prst="rect">
            <a:avLst/>
          </a:prstGeom>
          <a:noFill/>
        </p:spPr>
        <p:txBody>
          <a:bodyPr wrap="square" rtlCol="0">
            <a:spAutoFit/>
          </a:bodyPr>
          <a:lstStyle/>
          <a:p>
            <a:r>
              <a:rPr lang="en-ZA" sz="4400" b="1" dirty="0" smtClean="0">
                <a:solidFill>
                  <a:schemeClr val="accent1">
                    <a:lumMod val="75000"/>
                  </a:schemeClr>
                </a:solidFill>
                <a:effectLst>
                  <a:outerShdw blurRad="38100" dist="38100" dir="2700000" algn="tl">
                    <a:srgbClr val="000000">
                      <a:alpha val="43137"/>
                    </a:srgbClr>
                  </a:outerShdw>
                </a:effectLst>
                <a:latin typeface="Tw Cen MT" panose="020B0602020104020603" pitchFamily="34" charset="0"/>
              </a:rPr>
              <a:t>FINANCIALS</a:t>
            </a:r>
            <a:endParaRPr lang="en-ZA" sz="4400" b="1" dirty="0">
              <a:solidFill>
                <a:schemeClr val="accent1">
                  <a:lumMod val="75000"/>
                </a:schemeClr>
              </a:solidFill>
              <a:effectLst>
                <a:outerShdw blurRad="38100" dist="38100" dir="2700000" algn="tl">
                  <a:srgbClr val="000000">
                    <a:alpha val="43137"/>
                  </a:srgbClr>
                </a:outerShdw>
              </a:effectLst>
              <a:latin typeface="Tw Cen MT" panose="020B0602020104020603" pitchFamily="34" charset="0"/>
            </a:endParaRPr>
          </a:p>
        </p:txBody>
      </p:sp>
      <p:sp>
        <p:nvSpPr>
          <p:cNvPr id="4" name="TextBox 3"/>
          <p:cNvSpPr txBox="1"/>
          <p:nvPr/>
        </p:nvSpPr>
        <p:spPr>
          <a:xfrm>
            <a:off x="2208450" y="1596788"/>
            <a:ext cx="5374281" cy="2308324"/>
          </a:xfrm>
          <a:prstGeom prst="rect">
            <a:avLst/>
          </a:prstGeom>
          <a:noFill/>
        </p:spPr>
        <p:txBody>
          <a:bodyPr wrap="square" rtlCol="0">
            <a:spAutoFit/>
          </a:bodyPr>
          <a:lstStyle/>
          <a:p>
            <a:pPr lvl="0"/>
            <a:r>
              <a:rPr lang="en-US" b="1" dirty="0">
                <a:solidFill>
                  <a:schemeClr val="accent1">
                    <a:lumMod val="75000"/>
                  </a:schemeClr>
                </a:solidFill>
                <a:effectLst>
                  <a:outerShdw blurRad="38100" dist="38100" dir="2700000" algn="tl">
                    <a:srgbClr val="000000">
                      <a:alpha val="43137"/>
                    </a:srgbClr>
                  </a:outerShdw>
                </a:effectLst>
                <a:latin typeface="Tw Cen MT" panose="020B0602020104020603" pitchFamily="34" charset="0"/>
              </a:rPr>
              <a:t>Gross Sales/Revenue Generation:</a:t>
            </a:r>
            <a:endParaRPr lang="en-ZA" b="1" dirty="0">
              <a:solidFill>
                <a:schemeClr val="accent1">
                  <a:lumMod val="75000"/>
                </a:schemeClr>
              </a:solidFill>
              <a:effectLst>
                <a:outerShdw blurRad="38100" dist="38100" dir="2700000" algn="tl">
                  <a:srgbClr val="000000">
                    <a:alpha val="43137"/>
                  </a:srgbClr>
                </a:outerShdw>
              </a:effectLst>
              <a:latin typeface="Tw Cen MT" panose="020B0602020104020603" pitchFamily="34" charset="0"/>
            </a:endParaRPr>
          </a:p>
          <a:p>
            <a:pPr lvl="0"/>
            <a:r>
              <a:rPr lang="en-US" dirty="0">
                <a:latin typeface="Tw Cen MT" panose="020B0602020104020603" pitchFamily="34" charset="0"/>
              </a:rPr>
              <a:t>Charging Fee For Each Device: </a:t>
            </a:r>
            <a:r>
              <a:rPr lang="en-US" dirty="0" smtClean="0">
                <a:latin typeface="Tw Cen MT" panose="020B0602020104020603" pitchFamily="34" charset="0"/>
              </a:rPr>
              <a:t>R20 </a:t>
            </a:r>
            <a:r>
              <a:rPr lang="en-US" dirty="0">
                <a:latin typeface="Tw Cen MT" panose="020B0602020104020603" pitchFamily="34" charset="0"/>
              </a:rPr>
              <a:t>per device </a:t>
            </a:r>
            <a:r>
              <a:rPr lang="en-US" dirty="0" smtClean="0">
                <a:latin typeface="Tw Cen MT" panose="020B0602020104020603" pitchFamily="34" charset="0"/>
              </a:rPr>
              <a:t>p/h, which equal to R100 with +- 80 subscribers a day</a:t>
            </a:r>
          </a:p>
          <a:p>
            <a:pPr lvl="0"/>
            <a:endParaRPr lang="en-ZA" dirty="0">
              <a:latin typeface="Tw Cen MT" panose="020B0602020104020603" pitchFamily="34" charset="0"/>
            </a:endParaRPr>
          </a:p>
          <a:p>
            <a:pPr lvl="0"/>
            <a:r>
              <a:rPr lang="en-US" b="1" dirty="0">
                <a:solidFill>
                  <a:schemeClr val="accent1">
                    <a:lumMod val="75000"/>
                  </a:schemeClr>
                </a:solidFill>
                <a:effectLst>
                  <a:outerShdw blurRad="38100" dist="38100" dir="2700000" algn="tl">
                    <a:srgbClr val="000000">
                      <a:alpha val="43137"/>
                    </a:srgbClr>
                  </a:outerShdw>
                </a:effectLst>
                <a:latin typeface="Tw Cen MT" panose="020B0602020104020603" pitchFamily="34" charset="0"/>
              </a:rPr>
              <a:t>Internet Access</a:t>
            </a:r>
            <a:r>
              <a:rPr lang="en-US" b="1" dirty="0" smtClean="0">
                <a:solidFill>
                  <a:schemeClr val="accent1">
                    <a:lumMod val="75000"/>
                  </a:schemeClr>
                </a:solidFill>
                <a:effectLst>
                  <a:outerShdw blurRad="38100" dist="38100" dir="2700000" algn="tl">
                    <a:srgbClr val="000000">
                      <a:alpha val="43137"/>
                    </a:srgbClr>
                  </a:outerShdw>
                </a:effectLst>
                <a:latin typeface="Tw Cen MT" panose="020B0602020104020603" pitchFamily="34" charset="0"/>
              </a:rPr>
              <a:t>:</a:t>
            </a:r>
          </a:p>
          <a:p>
            <a:pPr lvl="0"/>
            <a:r>
              <a:rPr lang="en-US" dirty="0">
                <a:latin typeface="Tw Cen MT" panose="020B0602020104020603" pitchFamily="34" charset="0"/>
              </a:rPr>
              <a:t>M</a:t>
            </a:r>
            <a:r>
              <a:rPr lang="en-US" dirty="0" smtClean="0">
                <a:latin typeface="Tw Cen MT" panose="020B0602020104020603" pitchFamily="34" charset="0"/>
              </a:rPr>
              <a:t>onthly </a:t>
            </a:r>
            <a:r>
              <a:rPr lang="en-US" dirty="0">
                <a:latin typeface="Tw Cen MT" panose="020B0602020104020603" pitchFamily="34" charset="0"/>
              </a:rPr>
              <a:t>subscription plan </a:t>
            </a:r>
            <a:r>
              <a:rPr lang="en-US" dirty="0" smtClean="0">
                <a:latin typeface="Tw Cen MT" panose="020B0602020104020603" pitchFamily="34" charset="0"/>
              </a:rPr>
              <a:t>from </a:t>
            </a:r>
            <a:r>
              <a:rPr lang="en-US" dirty="0">
                <a:latin typeface="Tw Cen MT" panose="020B0602020104020603" pitchFamily="34" charset="0"/>
              </a:rPr>
              <a:t>R100 to </a:t>
            </a:r>
            <a:r>
              <a:rPr lang="en-US" dirty="0" smtClean="0">
                <a:latin typeface="Tw Cen MT" panose="020B0602020104020603" pitchFamily="34" charset="0"/>
              </a:rPr>
              <a:t>R250 </a:t>
            </a:r>
            <a:r>
              <a:rPr lang="en-US" dirty="0">
                <a:latin typeface="Tw Cen MT" panose="020B0602020104020603" pitchFamily="34" charset="0"/>
              </a:rPr>
              <a:t>and this will be based on internet speed and data usage.</a:t>
            </a:r>
            <a:endParaRPr lang="en-ZA" dirty="0">
              <a:latin typeface="Tw Cen MT" panose="020B0602020104020603" pitchFamily="34" charset="0"/>
            </a:endParaRPr>
          </a:p>
          <a:p>
            <a:endParaRPr lang="en-ZA" dirty="0">
              <a:latin typeface="Tw Cen MT" panose="020B0602020104020603" pitchFamily="34" charset="0"/>
            </a:endParaRPr>
          </a:p>
        </p:txBody>
      </p:sp>
      <p:sp>
        <p:nvSpPr>
          <p:cNvPr id="6" name="TextBox 5"/>
          <p:cNvSpPr txBox="1"/>
          <p:nvPr/>
        </p:nvSpPr>
        <p:spPr>
          <a:xfrm>
            <a:off x="2208450" y="3845306"/>
            <a:ext cx="5560639" cy="2308324"/>
          </a:xfrm>
          <a:prstGeom prst="rect">
            <a:avLst/>
          </a:prstGeom>
          <a:noFill/>
        </p:spPr>
        <p:txBody>
          <a:bodyPr wrap="square" rtlCol="0">
            <a:spAutoFit/>
          </a:bodyPr>
          <a:lstStyle/>
          <a:p>
            <a:pPr lvl="0"/>
            <a:r>
              <a:rPr lang="en-US" b="1" dirty="0" smtClean="0">
                <a:solidFill>
                  <a:schemeClr val="accent1">
                    <a:lumMod val="75000"/>
                  </a:schemeClr>
                </a:solidFill>
                <a:effectLst>
                  <a:outerShdw blurRad="38100" dist="38100" dir="2700000" algn="tl">
                    <a:srgbClr val="000000">
                      <a:alpha val="43137"/>
                    </a:srgbClr>
                  </a:outerShdw>
                </a:effectLst>
                <a:latin typeface="Tw Cen MT" panose="020B0602020104020603" pitchFamily="34" charset="0"/>
              </a:rPr>
              <a:t>Monthly </a:t>
            </a:r>
            <a:r>
              <a:rPr lang="en-US" b="1" dirty="0">
                <a:solidFill>
                  <a:schemeClr val="accent1">
                    <a:lumMod val="75000"/>
                  </a:schemeClr>
                </a:solidFill>
                <a:effectLst>
                  <a:outerShdw blurRad="38100" dist="38100" dir="2700000" algn="tl">
                    <a:srgbClr val="000000">
                      <a:alpha val="43137"/>
                    </a:srgbClr>
                  </a:outerShdw>
                </a:effectLst>
                <a:latin typeface="Tw Cen MT" panose="020B0602020104020603" pitchFamily="34" charset="0"/>
              </a:rPr>
              <a:t>Revenue: </a:t>
            </a:r>
            <a:endParaRPr lang="en-US" b="1" dirty="0" smtClean="0">
              <a:solidFill>
                <a:schemeClr val="accent1">
                  <a:lumMod val="75000"/>
                </a:schemeClr>
              </a:solidFill>
              <a:effectLst>
                <a:outerShdw blurRad="38100" dist="38100" dir="2700000" algn="tl">
                  <a:srgbClr val="000000">
                    <a:alpha val="43137"/>
                  </a:srgbClr>
                </a:outerShdw>
              </a:effectLst>
              <a:latin typeface="Tw Cen MT" panose="020B0602020104020603" pitchFamily="34" charset="0"/>
            </a:endParaRPr>
          </a:p>
          <a:p>
            <a:pPr lvl="0"/>
            <a:r>
              <a:rPr lang="en-US" dirty="0" smtClean="0">
                <a:latin typeface="Tw Cen MT" panose="020B0602020104020603" pitchFamily="34" charset="0"/>
              </a:rPr>
              <a:t>(</a:t>
            </a:r>
            <a:r>
              <a:rPr lang="en-US" dirty="0">
                <a:latin typeface="Tw Cen MT" panose="020B0602020104020603" pitchFamily="34" charset="0"/>
              </a:rPr>
              <a:t>R20/Device/Hour x 100 Devices x 5 hours / Day) + (50 Subscribers x R250 / Month) = R 10 000 + R 12 500</a:t>
            </a:r>
            <a:endParaRPr lang="en-ZA" dirty="0">
              <a:latin typeface="Tw Cen MT" panose="020B0602020104020603" pitchFamily="34" charset="0"/>
            </a:endParaRPr>
          </a:p>
          <a:p>
            <a:pPr lvl="0"/>
            <a:r>
              <a:rPr lang="en-US" dirty="0">
                <a:latin typeface="Tw Cen MT" panose="020B0602020104020603" pitchFamily="34" charset="0"/>
              </a:rPr>
              <a:t>Annual Revenue: R 10 000 + R 12 500 = R 22 </a:t>
            </a:r>
            <a:r>
              <a:rPr lang="en-US" dirty="0" smtClean="0">
                <a:latin typeface="Tw Cen MT" panose="020B0602020104020603" pitchFamily="34" charset="0"/>
              </a:rPr>
              <a:t>500</a:t>
            </a:r>
          </a:p>
          <a:p>
            <a:pPr lvl="0"/>
            <a:endParaRPr lang="en-ZA" dirty="0">
              <a:latin typeface="Tw Cen MT" panose="020B0602020104020603" pitchFamily="34" charset="0"/>
            </a:endParaRPr>
          </a:p>
          <a:p>
            <a:pPr lvl="0"/>
            <a:r>
              <a:rPr lang="en-US" b="1" dirty="0" smtClean="0">
                <a:solidFill>
                  <a:schemeClr val="accent1">
                    <a:lumMod val="75000"/>
                  </a:schemeClr>
                </a:solidFill>
                <a:effectLst>
                  <a:outerShdw blurRad="38100" dist="38100" dir="2700000" algn="tl">
                    <a:srgbClr val="000000">
                      <a:alpha val="43137"/>
                    </a:srgbClr>
                  </a:outerShdw>
                </a:effectLst>
                <a:latin typeface="Tw Cen MT" panose="020B0602020104020603" pitchFamily="34" charset="0"/>
              </a:rPr>
              <a:t>Funding </a:t>
            </a:r>
            <a:r>
              <a:rPr lang="en-US" b="1" dirty="0">
                <a:solidFill>
                  <a:schemeClr val="accent1">
                    <a:lumMod val="75000"/>
                  </a:schemeClr>
                </a:solidFill>
                <a:effectLst>
                  <a:outerShdw blurRad="38100" dist="38100" dir="2700000" algn="tl">
                    <a:srgbClr val="000000">
                      <a:alpha val="43137"/>
                    </a:srgbClr>
                  </a:outerShdw>
                </a:effectLst>
                <a:latin typeface="Tw Cen MT" panose="020B0602020104020603" pitchFamily="34" charset="0"/>
              </a:rPr>
              <a:t>and Capital requirements:</a:t>
            </a:r>
            <a:endParaRPr lang="en-ZA" b="1" dirty="0">
              <a:solidFill>
                <a:schemeClr val="accent1">
                  <a:lumMod val="75000"/>
                </a:schemeClr>
              </a:solidFill>
              <a:effectLst>
                <a:outerShdw blurRad="38100" dist="38100" dir="2700000" algn="tl">
                  <a:srgbClr val="000000">
                    <a:alpha val="43137"/>
                  </a:srgbClr>
                </a:outerShdw>
              </a:effectLst>
              <a:latin typeface="Tw Cen MT" panose="020B0602020104020603" pitchFamily="34" charset="0"/>
            </a:endParaRPr>
          </a:p>
          <a:p>
            <a:r>
              <a:rPr lang="en-US" dirty="0">
                <a:latin typeface="Tw Cen MT" panose="020B0602020104020603" pitchFamily="34" charset="0"/>
              </a:rPr>
              <a:t>Funding/ investment of around R 800 000</a:t>
            </a:r>
            <a:endParaRPr lang="en-ZA" dirty="0">
              <a:latin typeface="Tw Cen MT" panose="020B0602020104020603" pitchFamily="34" charset="0"/>
            </a:endParaRPr>
          </a:p>
          <a:p>
            <a:r>
              <a:rPr lang="en-US" dirty="0"/>
              <a:t> </a:t>
            </a:r>
            <a:endParaRPr lang="en-ZA" dirty="0"/>
          </a:p>
        </p:txBody>
      </p:sp>
    </p:spTree>
    <p:extLst>
      <p:ext uri="{BB962C8B-B14F-4D97-AF65-F5344CB8AC3E}">
        <p14:creationId xmlns:p14="http://schemas.microsoft.com/office/powerpoint/2010/main" val="3367995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1000"/>
                                        <p:tgtEl>
                                          <p:spTgt spid="4">
                                            <p:txEl>
                                              <p:pRg st="1" end="1"/>
                                            </p:txEl>
                                          </p:spTgt>
                                        </p:tgtEl>
                                      </p:cBhvr>
                                    </p:animEffect>
                                    <p:anim calcmode="lin" valueType="num">
                                      <p:cBhvr>
                                        <p:cTn id="3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1000"/>
                                        <p:tgtEl>
                                          <p:spTgt spid="4">
                                            <p:txEl>
                                              <p:pRg st="4" end="4"/>
                                            </p:txEl>
                                          </p:spTgt>
                                        </p:tgtEl>
                                      </p:cBhvr>
                                    </p:animEffect>
                                    <p:anim calcmode="lin" valueType="num">
                                      <p:cBhvr>
                                        <p:cTn id="4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fade">
                                      <p:cBhvr>
                                        <p:cTn id="52" dur="1000"/>
                                        <p:tgtEl>
                                          <p:spTgt spid="6">
                                            <p:txEl>
                                              <p:pRg st="0" end="0"/>
                                            </p:txEl>
                                          </p:spTgt>
                                        </p:tgtEl>
                                      </p:cBhvr>
                                    </p:animEffect>
                                    <p:anim calcmode="lin" valueType="num">
                                      <p:cBhvr>
                                        <p:cTn id="5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1000"/>
                                        <p:tgtEl>
                                          <p:spTgt spid="6">
                                            <p:txEl>
                                              <p:pRg st="1" end="1"/>
                                            </p:txEl>
                                          </p:spTgt>
                                        </p:tgtEl>
                                      </p:cBhvr>
                                    </p:animEffect>
                                    <p:anim calcmode="lin" valueType="num">
                                      <p:cBhvr>
                                        <p:cTn id="5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6">
                                            <p:txEl>
                                              <p:pRg st="2" end="2"/>
                                            </p:txEl>
                                          </p:spTgt>
                                        </p:tgtEl>
                                        <p:attrNameLst>
                                          <p:attrName>style.visibility</p:attrName>
                                        </p:attrNameLst>
                                      </p:cBhvr>
                                      <p:to>
                                        <p:strVal val="visible"/>
                                      </p:to>
                                    </p:set>
                                    <p:animEffect transition="in" filter="fade">
                                      <p:cBhvr>
                                        <p:cTn id="62" dur="1000"/>
                                        <p:tgtEl>
                                          <p:spTgt spid="6">
                                            <p:txEl>
                                              <p:pRg st="2" end="2"/>
                                            </p:txEl>
                                          </p:spTgt>
                                        </p:tgtEl>
                                      </p:cBhvr>
                                    </p:animEffect>
                                    <p:anim calcmode="lin" valueType="num">
                                      <p:cBhvr>
                                        <p:cTn id="6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animEffect transition="in" filter="fade">
                                      <p:cBhvr>
                                        <p:cTn id="69" dur="1000"/>
                                        <p:tgtEl>
                                          <p:spTgt spid="6">
                                            <p:txEl>
                                              <p:pRg st="4" end="4"/>
                                            </p:txEl>
                                          </p:spTgt>
                                        </p:tgtEl>
                                      </p:cBhvr>
                                    </p:animEffect>
                                    <p:anim calcmode="lin" valueType="num">
                                      <p:cBhvr>
                                        <p:cTn id="7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animEffect transition="in" filter="fade">
                                      <p:cBhvr>
                                        <p:cTn id="74" dur="1000"/>
                                        <p:tgtEl>
                                          <p:spTgt spid="6">
                                            <p:txEl>
                                              <p:pRg st="5" end="5"/>
                                            </p:txEl>
                                          </p:spTgt>
                                        </p:tgtEl>
                                      </p:cBhvr>
                                    </p:animEffect>
                                    <p:anim calcmode="lin" valueType="num">
                                      <p:cBhvr>
                                        <p:cTn id="7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5" name="Freeform 4"/>
          <p:cNvSpPr/>
          <p:nvPr/>
        </p:nvSpPr>
        <p:spPr>
          <a:xfrm>
            <a:off x="11022488"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welcome</a:t>
            </a:r>
          </a:p>
          <a:p>
            <a:pPr algn="ctr"/>
            <a:endParaRPr lang="en-ZA" sz="2400" dirty="0"/>
          </a:p>
        </p:txBody>
      </p:sp>
      <p:sp>
        <p:nvSpPr>
          <p:cNvPr id="7" name="Rectangle 6"/>
          <p:cNvSpPr/>
          <p:nvPr/>
        </p:nvSpPr>
        <p:spPr>
          <a:xfrm>
            <a:off x="-543298"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8" name="Freeform 7"/>
          <p:cNvSpPr/>
          <p:nvPr/>
        </p:nvSpPr>
        <p:spPr>
          <a:xfrm>
            <a:off x="10479206" y="2327496"/>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problem</a:t>
            </a:r>
          </a:p>
          <a:p>
            <a:pPr algn="ctr"/>
            <a:endParaRPr lang="en-ZA" sz="2400" dirty="0"/>
          </a:p>
        </p:txBody>
      </p:sp>
      <p:sp>
        <p:nvSpPr>
          <p:cNvPr id="11" name="Rectangle 10"/>
          <p:cNvSpPr/>
          <p:nvPr/>
        </p:nvSpPr>
        <p:spPr>
          <a:xfrm>
            <a:off x="-1086595"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2" name="Freeform 11"/>
          <p:cNvSpPr/>
          <p:nvPr/>
        </p:nvSpPr>
        <p:spPr>
          <a:xfrm>
            <a:off x="9938162"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solu</a:t>
            </a:r>
            <a:r>
              <a:rPr lang="en-ZA" sz="2400" b="1" dirty="0" smtClean="0">
                <a:latin typeface="Tw Cen MT" panose="020B0602020104020603" pitchFamily="34" charset="0"/>
              </a:rPr>
              <a:t>tion</a:t>
            </a:r>
          </a:p>
          <a:p>
            <a:pPr algn="ctr"/>
            <a:endParaRPr lang="en-ZA" sz="2400" dirty="0"/>
          </a:p>
        </p:txBody>
      </p:sp>
      <p:sp>
        <p:nvSpPr>
          <p:cNvPr id="13" name="Rectangle 12"/>
          <p:cNvSpPr/>
          <p:nvPr/>
        </p:nvSpPr>
        <p:spPr>
          <a:xfrm>
            <a:off x="-1629892"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14" name="Freeform 13"/>
          <p:cNvSpPr/>
          <p:nvPr/>
        </p:nvSpPr>
        <p:spPr>
          <a:xfrm>
            <a:off x="9392597" y="2346840"/>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strategy</a:t>
            </a:r>
          </a:p>
          <a:p>
            <a:pPr algn="ctr"/>
            <a:endParaRPr lang="en-ZA" sz="2400" dirty="0"/>
          </a:p>
        </p:txBody>
      </p:sp>
      <p:sp>
        <p:nvSpPr>
          <p:cNvPr id="15" name="Rectangle 14"/>
          <p:cNvSpPr/>
          <p:nvPr/>
        </p:nvSpPr>
        <p:spPr>
          <a:xfrm>
            <a:off x="-2173189"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1" name="Freeform 20"/>
          <p:cNvSpPr/>
          <p:nvPr/>
        </p:nvSpPr>
        <p:spPr>
          <a:xfrm>
            <a:off x="8856801"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preparation</a:t>
            </a:r>
          </a:p>
          <a:p>
            <a:pPr algn="ctr"/>
            <a:endParaRPr lang="en-ZA" sz="2400" dirty="0"/>
          </a:p>
        </p:txBody>
      </p:sp>
      <p:sp>
        <p:nvSpPr>
          <p:cNvPr id="22" name="Rectangle 21"/>
          <p:cNvSpPr/>
          <p:nvPr/>
        </p:nvSpPr>
        <p:spPr>
          <a:xfrm>
            <a:off x="-2794866"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3" name="Freeform 22"/>
          <p:cNvSpPr/>
          <p:nvPr/>
        </p:nvSpPr>
        <p:spPr>
          <a:xfrm>
            <a:off x="8229484"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team</a:t>
            </a:r>
            <a:endParaRPr lang="en-ZA" sz="2400" b="1" dirty="0" smtClean="0">
              <a:latin typeface="Tw Cen MT" panose="020B0602020104020603" pitchFamily="34" charset="0"/>
            </a:endParaRPr>
          </a:p>
          <a:p>
            <a:pPr algn="ctr"/>
            <a:endParaRPr lang="en-ZA" sz="2400" dirty="0"/>
          </a:p>
        </p:txBody>
      </p:sp>
      <p:sp>
        <p:nvSpPr>
          <p:cNvPr id="24" name="Rectangle 23"/>
          <p:cNvSpPr/>
          <p:nvPr/>
        </p:nvSpPr>
        <p:spPr>
          <a:xfrm>
            <a:off x="-3380959"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5" name="Freeform 24"/>
          <p:cNvSpPr/>
          <p:nvPr/>
        </p:nvSpPr>
        <p:spPr>
          <a:xfrm>
            <a:off x="7628491"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financials</a:t>
            </a:r>
            <a:endParaRPr lang="en-ZA" sz="2400" b="1" dirty="0" smtClean="0">
              <a:latin typeface="Tw Cen MT" panose="020B0602020104020603" pitchFamily="34" charset="0"/>
            </a:endParaRPr>
          </a:p>
          <a:p>
            <a:pPr algn="ctr"/>
            <a:endParaRPr lang="en-ZA" sz="2400" dirty="0"/>
          </a:p>
        </p:txBody>
      </p:sp>
      <p:sp>
        <p:nvSpPr>
          <p:cNvPr id="26" name="Rectangle 25"/>
          <p:cNvSpPr/>
          <p:nvPr/>
        </p:nvSpPr>
        <p:spPr>
          <a:xfrm>
            <a:off x="-3965716" y="0"/>
            <a:ext cx="12192000" cy="6858000"/>
          </a:xfrm>
          <a:prstGeom prst="rect">
            <a:avLst/>
          </a:prstGeom>
          <a:solidFill>
            <a:schemeClr val="bg2">
              <a:lumMod val="90000"/>
            </a:schemeClr>
          </a:solidFill>
          <a:ln>
            <a:noFill/>
          </a:ln>
          <a:effectLst>
            <a:outerShdw blurRad="215900" dist="38100" sx="101000" sy="101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effectLst>
                <a:outerShdw blurRad="50800" dist="38100" dir="600000" algn="l" rotWithShape="0">
                  <a:schemeClr val="tx1">
                    <a:alpha val="51000"/>
                  </a:schemeClr>
                </a:outerShdw>
              </a:effectLst>
            </a:endParaRPr>
          </a:p>
        </p:txBody>
      </p:sp>
      <p:sp>
        <p:nvSpPr>
          <p:cNvPr id="27" name="Freeform 26"/>
          <p:cNvSpPr/>
          <p:nvPr/>
        </p:nvSpPr>
        <p:spPr>
          <a:xfrm>
            <a:off x="7057703" y="2366183"/>
            <a:ext cx="1169512" cy="2125634"/>
          </a:xfrm>
          <a:custGeom>
            <a:avLst/>
            <a:gdLst>
              <a:gd name="connsiteX0" fmla="*/ 1033669 w 1033669"/>
              <a:gd name="connsiteY0" fmla="*/ 0 h 2125634"/>
              <a:gd name="connsiteX1" fmla="*/ 1033669 w 1033669"/>
              <a:gd name="connsiteY1" fmla="*/ 2125634 h 2125634"/>
              <a:gd name="connsiteX2" fmla="*/ 857093 w 1033669"/>
              <a:gd name="connsiteY2" fmla="*/ 2107944 h 2125634"/>
              <a:gd name="connsiteX3" fmla="*/ 0 w 1033669"/>
              <a:gd name="connsiteY3" fmla="*/ 1062817 h 2125634"/>
              <a:gd name="connsiteX4" fmla="*/ 857093 w 1033669"/>
              <a:gd name="connsiteY4" fmla="*/ 17691 h 212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669" h="2125634">
                <a:moveTo>
                  <a:pt x="1033669" y="0"/>
                </a:moveTo>
                <a:lnTo>
                  <a:pt x="1033669" y="2125634"/>
                </a:lnTo>
                <a:lnTo>
                  <a:pt x="857093" y="2107944"/>
                </a:lnTo>
                <a:cubicBezTo>
                  <a:pt x="367951" y="2008468"/>
                  <a:pt x="0" y="1578347"/>
                  <a:pt x="0" y="1062817"/>
                </a:cubicBezTo>
                <a:cubicBezTo>
                  <a:pt x="0" y="547287"/>
                  <a:pt x="367951" y="117166"/>
                  <a:pt x="857093" y="17691"/>
                </a:cubicBezTo>
                <a:close/>
              </a:path>
            </a:pathLst>
          </a:cu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08000" rIns="0" bIns="72000" rtlCol="0" anchor="ctr"/>
          <a:lstStyle/>
          <a:p>
            <a:pPr algn="ctr"/>
            <a:r>
              <a:rPr lang="en-ZA" sz="2400" b="1" dirty="0" smtClean="0">
                <a:latin typeface="Tw Cen MT" panose="020B0602020104020603" pitchFamily="34" charset="0"/>
              </a:rPr>
              <a:t>Thank you </a:t>
            </a:r>
            <a:endParaRPr lang="en-ZA" sz="2400" b="1" dirty="0" smtClean="0">
              <a:latin typeface="Tw Cen MT" panose="020B0602020104020603" pitchFamily="34" charset="0"/>
            </a:endParaRPr>
          </a:p>
          <a:p>
            <a:pPr algn="ctr"/>
            <a:endParaRPr lang="en-ZA" sz="2400" dirty="0"/>
          </a:p>
        </p:txBody>
      </p:sp>
      <p:sp>
        <p:nvSpPr>
          <p:cNvPr id="3" name="TextBox 2"/>
          <p:cNvSpPr txBox="1"/>
          <p:nvPr/>
        </p:nvSpPr>
        <p:spPr>
          <a:xfrm>
            <a:off x="723330" y="1542197"/>
            <a:ext cx="6444765" cy="1446550"/>
          </a:xfrm>
          <a:prstGeom prst="rect">
            <a:avLst/>
          </a:prstGeom>
          <a:noFill/>
        </p:spPr>
        <p:txBody>
          <a:bodyPr wrap="square" rtlCol="0">
            <a:spAutoFit/>
          </a:bodyPr>
          <a:lstStyle/>
          <a:p>
            <a:r>
              <a:rPr lang="en-ZA" sz="8800" b="1" dirty="0" smtClean="0">
                <a:solidFill>
                  <a:srgbClr val="9900CC"/>
                </a:solidFill>
                <a:effectLst>
                  <a:outerShdw blurRad="38100" dist="38100" dir="2700000" algn="tl">
                    <a:srgbClr val="000000">
                      <a:alpha val="43137"/>
                    </a:srgbClr>
                  </a:outerShdw>
                </a:effectLst>
                <a:latin typeface="Tw Cen MT" panose="020B0602020104020603" pitchFamily="34" charset="0"/>
              </a:rPr>
              <a:t>THANK YOU!</a:t>
            </a:r>
            <a:endParaRPr lang="en-ZA" sz="8800" b="1" dirty="0">
              <a:solidFill>
                <a:srgbClr val="9900CC"/>
              </a:solidFill>
              <a:effectLst>
                <a:outerShdw blurRad="38100" dist="38100" dir="2700000" algn="tl">
                  <a:srgbClr val="000000">
                    <a:alpha val="43137"/>
                  </a:srgbClr>
                </a:outerShdw>
              </a:effectLst>
              <a:latin typeface="Tw Cen MT" panose="020B0602020104020603" pitchFamily="34" charset="0"/>
            </a:endParaRPr>
          </a:p>
        </p:txBody>
      </p:sp>
      <p:sp>
        <p:nvSpPr>
          <p:cNvPr id="4" name="Moon 3"/>
          <p:cNvSpPr/>
          <p:nvPr/>
        </p:nvSpPr>
        <p:spPr>
          <a:xfrm rot="16200000">
            <a:off x="2835979" y="2202820"/>
            <a:ext cx="2108446" cy="4907802"/>
          </a:xfrm>
          <a:prstGeom prst="moon">
            <a:avLst/>
          </a:prstGeom>
          <a:solidFill>
            <a:srgbClr val="CC66FF"/>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759445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777</Words>
  <Application>Microsoft Office PowerPoint</Application>
  <PresentationFormat>Widescreen</PresentationFormat>
  <Paragraphs>133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29</cp:revision>
  <dcterms:created xsi:type="dcterms:W3CDTF">2023-05-28T20:49:07Z</dcterms:created>
  <dcterms:modified xsi:type="dcterms:W3CDTF">2023-05-29T08:11:59Z</dcterms:modified>
</cp:coreProperties>
</file>