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82" r:id="rId17"/>
  </p:sldIdLst>
  <p:sldSz cx="13003213" cy="9752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5773" autoAdjust="0"/>
  </p:normalViewPr>
  <p:slideViewPr>
    <p:cSldViewPr snapToGrid="0">
      <p:cViewPr varScale="1">
        <p:scale>
          <a:sx n="69" d="100"/>
          <a:sy n="69" d="100"/>
        </p:scale>
        <p:origin x="21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21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924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43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21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1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685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02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36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69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65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40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25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88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29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8643939"/>
            <a:ext cx="13003213" cy="842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70800" y="6660000"/>
            <a:ext cx="11052731" cy="17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67200" y="8060400"/>
            <a:ext cx="9752410" cy="58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>
            <a:endParaRPr/>
          </a:p>
        </p:txBody>
      </p:sp>
      <p:pic>
        <p:nvPicPr>
          <p:cNvPr id="14" name="Google Shape;14;p2" descr="이미지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2100" y="1360192"/>
            <a:ext cx="2578100" cy="61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3407825" y="82168"/>
            <a:ext cx="6187563" cy="11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 rot="5400000">
            <a:off x="6575144" y="3249486"/>
            <a:ext cx="8264380" cy="280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 rot="5400000">
            <a:off x="886239" y="526939"/>
            <a:ext cx="8264380" cy="824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87199" y="2431234"/>
            <a:ext cx="11215271" cy="405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2"/>
              <a:buFont typeface="Arial"/>
              <a:buNone/>
              <a:defRPr sz="85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7199" y="6526176"/>
            <a:ext cx="11215271" cy="213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25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582876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95665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95666" y="2390598"/>
            <a:ext cx="5500968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895666" y="3562194"/>
            <a:ext cx="5500968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6582877" y="2390598"/>
            <a:ext cx="5528059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6582877" y="3562194"/>
            <a:ext cx="5528059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7525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Char char="•"/>
              <a:defRPr sz="4550"/>
            </a:lvl1pPr>
            <a:lvl2pPr marL="914400" lvl="1" indent="-481457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3982"/>
            </a:lvl2pPr>
            <a:lvl3pPr marL="1371600" lvl="2" indent="-445325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3413"/>
            </a:lvl3pPr>
            <a:lvl4pPr marL="1828800" lvl="3" indent="-409194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4pPr>
            <a:lvl5pPr marL="2286000" lvl="4" indent="-409194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5pPr>
            <a:lvl6pPr marL="2743200" lvl="5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6pPr>
            <a:lvl7pPr marL="3200400" lvl="6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7pPr>
            <a:lvl8pPr marL="3657600" lvl="7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8pPr>
            <a:lvl9pPr marL="4114800" lvl="8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63" y="2595564"/>
            <a:ext cx="11215687" cy="566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5325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9194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1160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1160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이미지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86533" y="9035798"/>
            <a:ext cx="1473201" cy="352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4106" y="8717988"/>
            <a:ext cx="12996588" cy="1"/>
          </a:xfrm>
          <a:prstGeom prst="straightConnector1">
            <a:avLst/>
          </a:prstGeom>
          <a:noFill/>
          <a:ln w="12700" cap="flat" cmpd="sng">
            <a:solidFill>
              <a:srgbClr val="DBDBD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270800" y="6660000"/>
            <a:ext cx="11052731" cy="17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ko-KR"/>
              <a:t>[</a:t>
            </a:r>
            <a:r>
              <a:rPr lang="ko-KR" altLang="en-US"/>
              <a:t>트러블 슈팅 가이드</a:t>
            </a:r>
            <a:r>
              <a:rPr lang="ko-KR"/>
              <a:t>]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267200" y="8060400"/>
            <a:ext cx="9752410" cy="100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SEB</a:t>
            </a:r>
            <a:r>
              <a:rPr lang="ko-KR" altLang="en-US"/>
              <a:t> 황정식 </a:t>
            </a:r>
            <a:endParaRPr lang="en-US" altLang="ko-KR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2022.12.19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C6D4404-8DD8-AF6F-49A9-C9A00E804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4800" y="235527"/>
            <a:ext cx="12006788" cy="840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2022-09-15 10:59:23.788 ERROR 9044 --- [ main] c.c.advice.GlobalExceptionAdvice : # handle Exceptionorg.springframework.http.converter.HttpMessageConversionException: Type definition error: [simple type, class com.codestates.member.dto.MemberDto$Post]; nested exception is com.fasterxml.jackson.databind.exc.InvalidDefinitionException: Cannot construct instance of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onaco"/>
              </a:rPr>
              <a:t>com.codestates.member.dto.MemberDto$Post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ea typeface="NotoSansKR"/>
              </a:rPr>
              <a:t> 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NotoSansKR"/>
              </a:rPr>
              <a:t>no Creators, like default constructor, exist): cannot deserialize from Object value (no delegate- or property-based Creator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)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[Source: (org.springframework.util.StreamUtils$NonClosingInputStream); line: 1, column: 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org.springframework.http.converter.json.AbstractJackson2HttpMessageConverter.readJavaType(AbstractJackson2HttpMessageConverter.java:388)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org.springframework.http.converter.json.AbstractJackson2HttpMessageConverter.read(AbstractJackson2HttpMessageConverter.java:343)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org.springframework.web.servlet.mvc.method.annotation.AbstractMessageConverterMethodArgumentResolver.readWithMessageConverters(AbstractMessageConverterMethodArgumentResolver.java:185)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org.springframework.web.servlet.mvc.method.annotation.RequestResponseBodyMethodProcessor.readWithMessageConverters(RequestResponseBodyMethodProcessor.java:160)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org.springframework.web.servlet.mvc.method.annotation.RequestResponseBodyMethodProcessor.resolveArgument(RequestResponseBodyMethodProcessor.java:133)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org.springframework.web.method.support.HandlerMethodArgumentResolverComposite.resolveArgument(HandlerMethodArgumentResolverComposite.java:122)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org.springframework.web.method.support.InvocableHandlerMethod.getMethodArgumentValues(InvocableHandlerMethod.java:179)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org.springframework.web.method.support.InvocableHandlerMethod.invokeForRequest(InvocableHandlerMethod.java:146)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org.springframework.web.servlet.mvc.method.annotation.ServletInvocableHandlerMethod.invokeAndHandle(ServletInvocableHandlerMethod.java:117)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org.springframework.web.servlet.mvc.method.annotation.RequestMappingHandlerAdapter.invokeHandlerMethod(RequestMappingHandlerAdapter.java:895)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org.springframework.web.servlet.mvc.method.annotation.RequestMappingHandlerAdapter.handleInternal(RequestMappingHandlerAdapter.java:808)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org.springframework.web.servlet.mvc.method.AbstractHandlerMethodAdapter.handle(AbstractHandlerMethodAdapter.java:87)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org.springframework.web.servlet.DispatcherServlet.doDispatch(DispatcherServlet.java:1067)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org.springframework.web.servlet.DispatcherServlet.doService(DispatcherServlet.java:963)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org.springframework.web.servlet.FrameworkServlet.processRequest(FrameworkServlet.java:1006)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org.springframework.web.servlet.FrameworkServlet.doPost(FrameworkServlet.java:909)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javax.servlet.http.HttpServlet.service(HttpServlet.java:681) ~[tomcat-embed-core-9.0.64.jar:4.0.FR]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org.springframework.web.servlet.FrameworkServlet.service(FrameworkServlet.java:883) ~[spring-webmvc-5.3.21.jar:5.3.21]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org.springframework.test.web.servlet.TestDispatcherServlet.service(TestDispatcherServlet.java:72)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javax.servlet.http.HttpServlet.service(HttpServlet.java:764) ~[tomcat-embed-core-9.0.64.jar:4.0.FR]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org.springframework.mock.web.MockFilterChain$ServletFilterProxy.doFilter(MockFilterChain.java:167)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org.springframework.mock.web.MockFilterChain.doFilter(MockFilterChain.java:134)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org.springframework.web.filter.RequestContextFilter.doFilterInternal(RequestContextFilter.java:100)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org.springframework.web.filter.OncePerRequestFilter.doFilter(OncePerRequestFilter.java:117)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org.springframework.mock.web.MockFilterChain.doFilter(MockFilterChain.java:134)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org.springframework.web.filter.FormContentFilter.doFilterInternal(FormContentFilter.java:93)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org.springframework.web.filter.OncePerRequestFilter.doFilter(OncePerRequestFilter.java:117)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org.springframework.mock.web.MockFilterChain.doFilter(MockFilterChain.java:134)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org.springframework.web.filter.CharacterEncodingFilter.doFilterInternal(CharacterEncodingFilter.java:201)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org.springframework.web.filter.OncePerRequestFilter.doFilter(OncePerRequestFilter.java:117) ~[spring-web-5.3.21.jar:5.3.21]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org.springframework.mock.web.MockFilterChain.doFilter(MockFilterChain.java:134)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org.springframework.test.web.servlet.MockMvc.perform(MockMvc.java:199) ~[spring-test-5.3.21.jar:5.3.21]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com.codestates.restdocs.member.MemberControllerRestDocsTest.postMemberTest(MemberControllerRestDocsTest.java:80) ~[classes/:na]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java.base/jdk.internal.reflect.NativeMethodAccessorImpl.invoke0(Native Method) ~[na:na]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java.base/jdk.internal.reflect.NativeMethodAccessorImpl.invoke(NativeMethodAccessorImpl.java:62) ~[na:na]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java.base/jdk.internal.reflect.DelegatingMethodAccessorImpl.invoke(DelegatingMethodAccessorImpl.java:43) ~[na:na]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java.base/java.lang.reflect.Method.invoke(Method.java:566) ~[na:na]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org.junit.platform.commons.util.ReflectionUtils.invokeMethod(ReflectionUtils.java:725) ~[junit-platform-commons-1.8.2.jar:1.8.2]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org.junit.jupiter.engine.execution.MethodInvocation.proceed(MethodInvocation.java:60)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org.junit.jupiter.engine.execution.InvocationInterceptorChain$ValidatingInvocation.proceed(InvocationInterceptorChain.java:131)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org.junit.jupiter.engine.extension.TimeoutExtension.intercept(TimeoutExtension.java:149)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org.junit.jupiter.engine.extension.TimeoutExtension.interceptTestableMethod(TimeoutExtension.java:140)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org.junit.jupiter.engine.extension.TimeoutExtension.interceptTestMethod(TimeoutExtension.java:84)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org.junit.jupiter.engine.execution.ExecutableInvoker$ReflectiveInterceptorCall.lambda$ofVoidMethod$0(ExecutableInvoker.java:115)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org.junit.jupiter.engine.execution.ExecutableInvoker.lambda$invoke$0(ExecutableInvoker.java:105)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org.junit.jupiter.engine.execution.InvocationInterceptorChain$InterceptedInvocation.proceed(InvocationInterceptorChain.java:106)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org.junit.jupiter.engine.execution.InvocationInterceptorChain.proceed(InvocationInterceptorChain.java:64)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org.junit.jupiter.engine.execution.InvocationInterceptorChain.chainAndInvoke(InvocationInterceptorChain.java:45) ~[junit-jupiter-engine-5.8.2.jar:5.8.2]  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KR"/>
              </a:rPr>
              <a:t>at org.junit.jupiter.engine.execution.InvocationInterceptorChain.invoke(InvocationInterceptorChain.java:37) ~[j…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185502-88D8-A68A-86E6-7E15A957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4817"/>
            <a:ext cx="13003213" cy="731430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8FFA78-EA4D-A56B-A0CF-6CD87AA3DB8E}"/>
              </a:ext>
            </a:extLst>
          </p:cNvPr>
          <p:cNvGrpSpPr/>
          <p:nvPr/>
        </p:nvGrpSpPr>
        <p:grpSpPr>
          <a:xfrm>
            <a:off x="435162" y="476264"/>
            <a:ext cx="6488189" cy="1383283"/>
            <a:chOff x="435162" y="476264"/>
            <a:chExt cx="6488189" cy="1383283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DB83BCA-C8C2-1DB0-FA35-082638DF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162" y="476264"/>
              <a:ext cx="1823129" cy="138328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17E015-68EC-7AB3-7901-2C3B2B6E3A0F}"/>
                </a:ext>
              </a:extLst>
            </p:cNvPr>
            <p:cNvSpPr/>
            <p:nvPr/>
          </p:nvSpPr>
          <p:spPr>
            <a:xfrm rot="875469">
              <a:off x="974235" y="904932"/>
              <a:ext cx="977486" cy="350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45042B-0792-2FAD-A9DC-CB73B05F8C35}"/>
                </a:ext>
              </a:extLst>
            </p:cNvPr>
            <p:cNvSpPr txBox="1"/>
            <p:nvPr/>
          </p:nvSpPr>
          <p:spPr>
            <a:xfrm>
              <a:off x="3228109" y="752406"/>
              <a:ext cx="3695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rgbClr val="C00000"/>
                  </a:solidFill>
                </a:rPr>
                <a:t>바퀴벌레 잡는 트랩</a:t>
              </a:r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C55E57A6-C2EA-3FBF-BC74-E76E2EF18D34}"/>
                </a:ext>
              </a:extLst>
            </p:cNvPr>
            <p:cNvSpPr/>
            <p:nvPr/>
          </p:nvSpPr>
          <p:spPr>
            <a:xfrm>
              <a:off x="2490794" y="891965"/>
              <a:ext cx="557206" cy="29283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5921BD-DD1F-A7EE-CA98-5ABA1BF3E969}"/>
              </a:ext>
            </a:extLst>
          </p:cNvPr>
          <p:cNvGrpSpPr/>
          <p:nvPr/>
        </p:nvGrpSpPr>
        <p:grpSpPr>
          <a:xfrm>
            <a:off x="193963" y="2849561"/>
            <a:ext cx="9411061" cy="6639563"/>
            <a:chOff x="193963" y="2849561"/>
            <a:chExt cx="9411061" cy="663956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0396CE-2563-0D0C-06F0-7DC1957A1D51}"/>
                </a:ext>
              </a:extLst>
            </p:cNvPr>
            <p:cNvSpPr/>
            <p:nvPr/>
          </p:nvSpPr>
          <p:spPr>
            <a:xfrm>
              <a:off x="193963" y="2849561"/>
              <a:ext cx="969818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2A5032-2215-A072-AFA5-69A87C3E8D3F}"/>
                </a:ext>
              </a:extLst>
            </p:cNvPr>
            <p:cNvSpPr/>
            <p:nvPr/>
          </p:nvSpPr>
          <p:spPr>
            <a:xfrm>
              <a:off x="1495229" y="8319786"/>
              <a:ext cx="969818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5226FDE-C62F-0273-2056-364C2239F2A5}"/>
                </a:ext>
              </a:extLst>
            </p:cNvPr>
            <p:cNvSpPr/>
            <p:nvPr/>
          </p:nvSpPr>
          <p:spPr>
            <a:xfrm>
              <a:off x="6501606" y="4398024"/>
              <a:ext cx="969818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F185095-581E-1F13-EE05-E0C060DE80C0}"/>
                </a:ext>
              </a:extLst>
            </p:cNvPr>
            <p:cNvSpPr/>
            <p:nvPr/>
          </p:nvSpPr>
          <p:spPr>
            <a:xfrm>
              <a:off x="8635206" y="8533161"/>
              <a:ext cx="969818" cy="9559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10B8F0CD-5588-0029-A0B1-8B9151FB9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885" y="3063510"/>
              <a:ext cx="695974" cy="528064"/>
            </a:xfrm>
            <a:prstGeom prst="rect">
              <a:avLst/>
            </a:prstGeom>
          </p:spPr>
        </p:pic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B6790D14-9191-6663-9954-A8941776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2151" y="8551228"/>
              <a:ext cx="695974" cy="528064"/>
            </a:xfrm>
            <a:prstGeom prst="rect">
              <a:avLst/>
            </a:prstGeom>
          </p:spPr>
        </p:pic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9C958F-2A52-F8DC-BDCC-95E57C386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528" y="4611973"/>
              <a:ext cx="695974" cy="528064"/>
            </a:xfrm>
            <a:prstGeom prst="rect">
              <a:avLst/>
            </a:prstGeom>
          </p:spPr>
        </p:pic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0E47A5A-1ABD-AD46-E90C-99C989C8C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128" y="8747685"/>
              <a:ext cx="695974" cy="528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3523319-BA72-EADC-FA36-4138F91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46" y="1231467"/>
            <a:ext cx="9838922" cy="72890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28B3F5-3977-7DCE-9379-91E4C7425FB5}"/>
              </a:ext>
            </a:extLst>
          </p:cNvPr>
          <p:cNvSpPr/>
          <p:nvPr/>
        </p:nvSpPr>
        <p:spPr>
          <a:xfrm flipV="1">
            <a:off x="3144984" y="4433455"/>
            <a:ext cx="2438398" cy="374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3C648-E194-0328-F529-381A45F9CC20}"/>
              </a:ext>
            </a:extLst>
          </p:cNvPr>
          <p:cNvSpPr/>
          <p:nvPr/>
        </p:nvSpPr>
        <p:spPr>
          <a:xfrm flipV="1">
            <a:off x="3144984" y="5915891"/>
            <a:ext cx="2438398" cy="374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4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검색할 때 주의해야할 사항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검색 결과 중에서 공식 사이트와 관련있는 내용을 먼저 확인한다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4387843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사용하는 라이브러리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프레임워크와 버전이 동일 또는 유사한지 확인한다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46D34F24-1382-3E5B-6E34-E0918E2CABF3}"/>
              </a:ext>
            </a:extLst>
          </p:cNvPr>
          <p:cNvSpPr txBox="1"/>
          <p:nvPr/>
        </p:nvSpPr>
        <p:spPr>
          <a:xfrm>
            <a:off x="831271" y="535071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자료의 포스팅이 업데이트 된 연도를 확인한다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12781029-5B03-F190-A69E-C7F0384214EF}"/>
              </a:ext>
            </a:extLst>
          </p:cNvPr>
          <p:cNvSpPr txBox="1"/>
          <p:nvPr/>
        </p:nvSpPr>
        <p:spPr>
          <a:xfrm>
            <a:off x="1524000" y="2647572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공식 문서의 트러블 슈팅 관련 내용</a:t>
            </a:r>
            <a:endParaRPr sz="2400"/>
          </a:p>
        </p:txBody>
      </p:sp>
      <p:sp>
        <p:nvSpPr>
          <p:cNvPr id="6" name="Google Shape;120;p2">
            <a:extLst>
              <a:ext uri="{FF2B5EF4-FFF2-40B4-BE49-F238E27FC236}">
                <a16:creationId xmlns:a16="http://schemas.microsoft.com/office/drawing/2014/main" id="{047EABFE-2C39-2175-C9EF-22358845FE9A}"/>
              </a:ext>
            </a:extLst>
          </p:cNvPr>
          <p:cNvSpPr txBox="1"/>
          <p:nvPr/>
        </p:nvSpPr>
        <p:spPr>
          <a:xfrm>
            <a:off x="1524000" y="3220645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Github discussion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또는 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Github issue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리포트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39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노력을 해도 해도 해결이 안되면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커뮤니티 같은 오픈된 공간에 질문을 남기세요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5488188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오픈 소스 내부를 들여다보세요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12781029-5B03-F190-A69E-C7F0384214EF}"/>
              </a:ext>
            </a:extLst>
          </p:cNvPr>
          <p:cNvSpPr txBox="1"/>
          <p:nvPr/>
        </p:nvSpPr>
        <p:spPr>
          <a:xfrm>
            <a:off x="1524000" y="2647572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페이스북의 프로그래밍 그룹</a:t>
            </a:r>
            <a:endParaRPr sz="2400"/>
          </a:p>
        </p:txBody>
      </p:sp>
      <p:sp>
        <p:nvSpPr>
          <p:cNvPr id="6" name="Google Shape;120;p2">
            <a:extLst>
              <a:ext uri="{FF2B5EF4-FFF2-40B4-BE49-F238E27FC236}">
                <a16:creationId xmlns:a16="http://schemas.microsoft.com/office/drawing/2014/main" id="{047EABFE-2C39-2175-C9EF-22358845FE9A}"/>
              </a:ext>
            </a:extLst>
          </p:cNvPr>
          <p:cNvSpPr txBox="1"/>
          <p:nvPr/>
        </p:nvSpPr>
        <p:spPr>
          <a:xfrm>
            <a:off x="1524000" y="3220645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Github disscion</a:t>
            </a:r>
            <a:endParaRPr sz="2400"/>
          </a:p>
        </p:txBody>
      </p:sp>
      <p:sp>
        <p:nvSpPr>
          <p:cNvPr id="7" name="Google Shape;120;p2">
            <a:extLst>
              <a:ext uri="{FF2B5EF4-FFF2-40B4-BE49-F238E27FC236}">
                <a16:creationId xmlns:a16="http://schemas.microsoft.com/office/drawing/2014/main" id="{ADA8EF17-CAC0-1B29-80EB-8914691500C4}"/>
              </a:ext>
            </a:extLst>
          </p:cNvPr>
          <p:cNvSpPr txBox="1"/>
          <p:nvPr/>
        </p:nvSpPr>
        <p:spPr>
          <a:xfrm>
            <a:off x="1524000" y="3885248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스택 오버플로우</a:t>
            </a:r>
            <a:endParaRPr sz="2400"/>
          </a:p>
        </p:txBody>
      </p:sp>
      <p:sp>
        <p:nvSpPr>
          <p:cNvPr id="8" name="Google Shape;120;p2">
            <a:extLst>
              <a:ext uri="{FF2B5EF4-FFF2-40B4-BE49-F238E27FC236}">
                <a16:creationId xmlns:a16="http://schemas.microsoft.com/office/drawing/2014/main" id="{3AFA0148-AC2A-8398-2923-E68F4397C165}"/>
              </a:ext>
            </a:extLst>
          </p:cNvPr>
          <p:cNvSpPr txBox="1"/>
          <p:nvPr/>
        </p:nvSpPr>
        <p:spPr>
          <a:xfrm>
            <a:off x="1524000" y="4537583"/>
            <a:ext cx="11479212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OKKY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38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그래도 해결이 안되면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혼자 해결하는 건 일단은 과감하게 포기하세요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4724772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해결책이든 대안이든 반드시 나오게 됩니다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DD6ACDA6-0B54-BB1A-8F7C-41C24CC80ED6}"/>
              </a:ext>
            </a:extLst>
          </p:cNvPr>
          <p:cNvSpPr txBox="1"/>
          <p:nvPr/>
        </p:nvSpPr>
        <p:spPr>
          <a:xfrm>
            <a:off x="831271" y="3293298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그리고 동료와 문제를 공유하세요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61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393570"/>
            <a:ext cx="13003213" cy="184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rgbClr val="FF0000"/>
                </a:solidFill>
              </a:rPr>
              <a:t>잊지마세요</a:t>
            </a:r>
            <a:r>
              <a:rPr lang="en-US" altLang="ko-KR" sz="4800" b="1">
                <a:solidFill>
                  <a:srgbClr val="FF0000"/>
                </a:solidFill>
              </a:rPr>
              <a:t>!!</a:t>
            </a:r>
            <a:br>
              <a:rPr lang="en-US" altLang="ko-KR" sz="4800" b="1">
                <a:solidFill>
                  <a:srgbClr val="FF0000"/>
                </a:solidFill>
              </a:rPr>
            </a:br>
            <a:endParaRPr lang="en-US" altLang="ko-KR" sz="4800" b="1">
              <a:solidFill>
                <a:srgbClr val="FF0000"/>
              </a:solidFill>
            </a:endParaRPr>
          </a:p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개발자는 평생 문제와 함께 살아갑니다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066623"/>
            <a:ext cx="13003213" cy="77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벌레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4800" b="1">
                <a:solidFill>
                  <a:srgbClr val="FF0000"/>
                </a:solidFill>
              </a:rPr>
              <a:t>에러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 잡는 법에 관하여</a:t>
            </a:r>
            <a:endParaRPr lang="en-US" altLang="ko-KR" sz="4800" b="1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Clr>
                <a:schemeClr val="dk2"/>
              </a:buClr>
              <a:buSzPts val="8000"/>
            </a:pP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(Trouble shooting)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663CDD-82D9-DD58-49B5-6B9570A4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74" y="4986048"/>
            <a:ext cx="7798594" cy="4726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53B87-1901-1A23-7C7D-85E40D93FD53}"/>
              </a:ext>
            </a:extLst>
          </p:cNvPr>
          <p:cNvSpPr/>
          <p:nvPr/>
        </p:nvSpPr>
        <p:spPr>
          <a:xfrm>
            <a:off x="7744692" y="4849090"/>
            <a:ext cx="471054" cy="77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903E29B-72C8-5C93-E879-18E3A7AAC3C7}"/>
              </a:ext>
            </a:extLst>
          </p:cNvPr>
          <p:cNvSpPr/>
          <p:nvPr/>
        </p:nvSpPr>
        <p:spPr>
          <a:xfrm rot="13063993">
            <a:off x="8209944" y="5883955"/>
            <a:ext cx="955965" cy="3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575B7-1683-0C8E-8FC7-BAC2667A3BD8}"/>
              </a:ext>
            </a:extLst>
          </p:cNvPr>
          <p:cNvSpPr txBox="1"/>
          <p:nvPr/>
        </p:nvSpPr>
        <p:spPr>
          <a:xfrm>
            <a:off x="9160109" y="629812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Bug Hunter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574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 캠프 수강생 단계에서 트러블 슈팅이 오래 걸리는 이유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2123036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오래 걸리는게 당연합니다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9778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지식층이 두껍지 않으니까요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84CFC0CD-82D2-336F-FB7E-D2EEBC940B9C}"/>
              </a:ext>
            </a:extLst>
          </p:cNvPr>
          <p:cNvSpPr txBox="1"/>
          <p:nvPr/>
        </p:nvSpPr>
        <p:spPr>
          <a:xfrm>
            <a:off x="831271" y="3975402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트러블 슈팅에 대한 연습도 안되어 있구요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45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ko-KR" altLang="en-US" sz="3200">
                <a:solidFill>
                  <a:srgbClr val="C00000"/>
                </a:solidFill>
              </a:rPr>
              <a:t>트러블 슈팅을 잘하려면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당연히 지식층이 두꺼워질때 까지 학습에 학습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759914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문제를 만날때 마다 트러블 슈팅 연습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91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해도 해도 해결이 안되면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체크해 놓고 그냥 쿨하게 넘어가세요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쿨하기 쉽지 않지만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759914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더 많이 공부하고 경험해서 다시 돌아오겠다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en-US" altLang="ko-KR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I will be back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41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실무에서도 해결이 매번 늦으면 어떡하지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개발자는 항상 문제에 부딪칩니다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운명이라고 생각하고 받아들이세요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759914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실무에서도 마찬가지로 문제를 해결하기 위해 노력하면 노하우가 쌓인다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39D63573-5C4F-92BF-DD73-BDED3D54F729}"/>
              </a:ext>
            </a:extLst>
          </p:cNvPr>
          <p:cNvSpPr txBox="1"/>
          <p:nvPr/>
        </p:nvSpPr>
        <p:spPr>
          <a:xfrm>
            <a:off x="831271" y="3722898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여러분 혼자 일하지 않습니다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여러분 동료와 팀원에게 문제를 공유하세요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22C67582-0CDC-20DB-329E-B5B2A2483822}"/>
              </a:ext>
            </a:extLst>
          </p:cNvPr>
          <p:cNvSpPr txBox="1"/>
          <p:nvPr/>
        </p:nvSpPr>
        <p:spPr>
          <a:xfrm>
            <a:off x="831271" y="4577737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혼자 끙끙 앓지말고 해결이 도저히 안되면 얼릉 함께 공유하세요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70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실무에서 문제를 해결하는 비법이 있나요</a:t>
            </a:r>
            <a:r>
              <a:rPr lang="en-US" altLang="ko-KR" sz="3200">
                <a:solidFill>
                  <a:srgbClr val="C00000"/>
                </a:solidFill>
              </a:rPr>
              <a:t>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특별한 비법은 없습니다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759914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대신에 알려진 효과적인 방법들은 있을거에요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15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개발자가 문제를 해결하는 일반적인 방법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잘 알려진 구글 검색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759914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문제의 바다 스택오버플로우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296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2213" y="619200"/>
            <a:ext cx="12097521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sz="3200">
                <a:solidFill>
                  <a:srgbClr val="C00000"/>
                </a:solidFill>
              </a:rPr>
              <a:t>문제를 검색하기 전에 해볼 수 있는 방법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A4215E7D-2B0B-6C23-91F5-0F2AC81FF9DA}"/>
              </a:ext>
            </a:extLst>
          </p:cNvPr>
          <p:cNvSpPr txBox="1"/>
          <p:nvPr/>
        </p:nvSpPr>
        <p:spPr>
          <a:xfrm>
            <a:off x="831271" y="1905075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내가 만든 테스트케이스를 </a:t>
            </a: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먼저 돌려보고 문제가 있는지 확인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한다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EA20C9B3-0F5E-F556-9830-1152C86DBFC7}"/>
              </a:ext>
            </a:extLst>
          </p:cNvPr>
          <p:cNvSpPr txBox="1"/>
          <p:nvPr/>
        </p:nvSpPr>
        <p:spPr>
          <a:xfrm>
            <a:off x="831271" y="2849988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디버그 포인트를 활용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해 문제 발생 범위를 좁힌다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46D34F24-1382-3E5B-6E34-E0918E2CABF3}"/>
              </a:ext>
            </a:extLst>
          </p:cNvPr>
          <p:cNvSpPr txBox="1"/>
          <p:nvPr/>
        </p:nvSpPr>
        <p:spPr>
          <a:xfrm>
            <a:off x="831271" y="3812860"/>
            <a:ext cx="12171941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에러 메시지의 핵심 내용을 잘 캐치한다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5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1829</Words>
  <Application>Microsoft Office PowerPoint</Application>
  <PresentationFormat>사용자 지정</PresentationFormat>
  <Paragraphs>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 Unicode MS</vt:lpstr>
      <vt:lpstr>Noto Sans Symbols</vt:lpstr>
      <vt:lpstr>Malgun Gothic</vt:lpstr>
      <vt:lpstr>Arial</vt:lpstr>
      <vt:lpstr>Calibri</vt:lpstr>
      <vt:lpstr>Wingdings</vt:lpstr>
      <vt:lpstr>Office 테마</vt:lpstr>
      <vt:lpstr>[트러블 슈팅 가이드]</vt:lpstr>
      <vt:lpstr>PowerPoint 프레젠테이션</vt:lpstr>
      <vt:lpstr>부트 캠프 수강생 단계에서 트러블 슈팅이 오래 걸리는 이유</vt:lpstr>
      <vt:lpstr>트러블 슈팅을 잘하려면?</vt:lpstr>
      <vt:lpstr>해도 해도 해결이 안되면?</vt:lpstr>
      <vt:lpstr>실무에서도 해결이 매번 늦으면 어떡하지?</vt:lpstr>
      <vt:lpstr>실무에서 문제를 해결하는 비법이 있나요?</vt:lpstr>
      <vt:lpstr>개발자가 문제를 해결하는 일반적인 방법</vt:lpstr>
      <vt:lpstr>문제를 검색하기 전에 해볼 수 있는 방법</vt:lpstr>
      <vt:lpstr>2022-09-15 10:59:23.788 ERROR 9044 --- [ main] c.c.advice.GlobalExceptionAdvice : # handle Exceptionorg.springframework.http.converter.HttpMessageConversionException: Type definition error: [simple type, class com.codestates.member.dto.MemberDto$Post]; nested exception is com.fasterxml.jackson.databind.exc.InvalidDefinitionException: Cannot construct instance of com.codestates.member.dto.MemberDto$Post (no Creators, like default constructor, exist): cannot deserialize from Object value (no delegate- or property-based Creator)   at [Source: (org.springframework.util.StreamUtils$NonClosingInputStream); line: 1, column: 2]   at org.springframework.http.converter.json.AbstractJackson2HttpMessageConverter.readJavaType(AbstractJackson2HttpMessageConverter.java:388) ~[spring-web-5.3.21.jar:5.3.21]   at org.springframework.http.converter.json.AbstractJackson2HttpMessageConverter.read(AbstractJackson2HttpMessageConverter.java:343) ~[spring-web-5.3.21.jar:5.3.21]   at org.springframework.web.servlet.mvc.method.annotation.AbstractMessageConverterMethodArgumentResolver.readWithMessageConverters(AbstractMessageConverterMethodArgumentResolver.java:185) ~[spring-webmvc-5.3.21.jar:5.3.21]   at org.springframework.web.servlet.mvc.method.annotation.RequestResponseBodyMethodProcessor.readWithMessageConverters(RequestResponseBodyMethodProcessor.java:160) ~[spring-webmvc-5.3.21.jar:5.3.21]   at org.springframework.web.servlet.mvc.method.annotation.RequestResponseBodyMethodProcessor.resolveArgument(RequestResponseBodyMethodProcessor.java:133) ~[spring-webmvc-5.3.21.jar:5.3.21]   at org.springframework.web.method.support.HandlerMethodArgumentResolverComposite.resolveArgument(HandlerMethodArgumentResolverComposite.java:122) ~[spring-web-5.3.21.jar:5.3.21]   at org.springframework.web.method.support.InvocableHandlerMethod.getMethodArgumentValues(InvocableHandlerMethod.java:179) ~[spring-web-5.3.21.jar:5.3.21]   at org.springframework.web.method.support.InvocableHandlerMethod.invokeForRequest(InvocableHandlerMethod.java:146) ~[spring-web-5.3.21.jar:5.3.21]   at org.springframework.web.servlet.mvc.method.annotation.ServletInvocableHandlerMethod.invokeAndHandle(ServletInvocableHandlerMethod.java:117) ~[spring-webmvc-5.3.21.jar:5.3.21]   at org.springframework.web.servlet.mvc.method.annotation.RequestMappingHandlerAdapter.invokeHandlerMethod(RequestMappingHandlerAdapter.java:895) ~[spring-webmvc-5.3.21.jar:5.3.21]   at org.springframework.web.servlet.mvc.method.annotation.RequestMappingHandlerAdapter.handleInternal(RequestMappingHandlerAdapter.java:808) ~[spring-webmvc-5.3.21.jar:5.3.21]   at org.springframework.web.servlet.mvc.method.AbstractHandlerMethodAdapter.handle(AbstractHandlerMethodAdapter.java:87) ~[spring-webmvc-5.3.21.jar:5.3.21]   at org.springframework.web.servlet.DispatcherServlet.doDispatch(DispatcherServlet.java:1067) ~[spring-webmvc-5.3.21.jar:5.3.21]   at org.springframework.web.servlet.DispatcherServlet.doService(DispatcherServlet.java:963) ~[spring-webmvc-5.3.21.jar:5.3.21]   at org.springframework.web.servlet.FrameworkServlet.processRequest(FrameworkServlet.java:1006) ~[spring-webmvc-5.3.21.jar:5.3.21]   at org.springframework.web.servlet.FrameworkServlet.doPost(FrameworkServlet.java:909) ~[spring-webmvc-5.3.21.jar:5.3.21]   at javax.servlet.http.HttpServlet.service(HttpServlet.java:681) ~[tomcat-embed-core-9.0.64.jar:4.0.FR]   at org.springframework.web.servlet.FrameworkServlet.service(FrameworkServlet.java:883) ~[spring-webmvc-5.3.21.jar:5.3.21]   at org.springframework.test.web.servlet.TestDispatcherServlet.service(TestDispatcherServlet.java:72) ~[spring-test-5.3.21.jar:5.3.21]   at javax.servlet.http.HttpServlet.service(HttpServlet.java:764) ~[tomcat-embed-core-9.0.64.jar:4.0.FR]   at org.springframework.mock.web.MockFilterChain$ServletFilterProxy.doFilter(MockFilterChain.java:167) ~[spring-test-5.3.21.jar:5.3.21]   at org.springframework.mock.web.MockFilterChain.doFilter(MockFilterChain.java:134) ~[spring-test-5.3.21.jar:5.3.21]   at org.springframework.web.filter.RequestContextFilter.doFilterInternal(RequestContextFilter.java:100) ~[spring-web-5.3.21.jar:5.3.21]   at org.springframework.web.filter.OncePerRequestFilter.doFilter(OncePerRequestFilter.java:117) ~[spring-web-5.3.21.jar:5.3.21]   at org.springframework.mock.web.MockFilterChain.doFilter(MockFilterChain.java:134) ~[spring-test-5.3.21.jar:5.3.21]   at org.springframework.web.filter.FormContentFilter.doFilterInternal(FormContentFilter.java:93) ~[spring-web-5.3.21.jar:5.3.21]   at org.springframework.web.filter.OncePerRequestFilter.doFilter(OncePerRequestFilter.java:117) ~[spring-web-5.3.21.jar:5.3.21]   at org.springframework.mock.web.MockFilterChain.doFilter(MockFilterChain.java:134) ~[spring-test-5.3.21.jar:5.3.21]   at org.springframework.web.filter.CharacterEncodingFilter.doFilterInternal(CharacterEncodingFilter.java:201) ~[spring-web-5.3.21.jar:5.3.21]   at org.springframework.web.filter.OncePerRequestFilter.doFilter(OncePerRequestFilter.java:117) ~[spring-web-5.3.21.jar:5.3.21]   at org.springframework.mock.web.MockFilterChain.doFilter(MockFilterChain.java:134) ~[spring-test-5.3.21.jar:5.3.21]   at org.springframework.test.web.servlet.MockMvc.perform(MockMvc.java:199) ~[spring-test-5.3.21.jar:5.3.21]   at com.codestates.restdocs.member.MemberControllerRestDocsTest.postMemberTest(MemberControllerRestDocsTest.java:80) ~[classes/:na]   at java.base/jdk.internal.reflect.NativeMethodAccessorImpl.invoke0(Native Method) ~[na:na]   at java.base/jdk.internal.reflect.NativeMethodAccessorImpl.invoke(NativeMethodAccessorImpl.java:62) ~[na:na]   at java.base/jdk.internal.reflect.DelegatingMethodAccessorImpl.invoke(DelegatingMethodAccessorImpl.java:43) ~[na:na]   at java.base/java.lang.reflect.Method.invoke(Method.java:566) ~[na:na]   at org.junit.platform.commons.util.ReflectionUtils.invokeMethod(ReflectionUtils.java:725) ~[junit-platform-commons-1.8.2.jar:1.8.2]   at org.junit.jupiter.engine.execution.MethodInvocation.proceed(MethodInvocation.java:60) ~[junit-jupiter-engine-5.8.2.jar:5.8.2]   at org.junit.jupiter.engine.execution.InvocationInterceptorChain$ValidatingInvocation.proceed(InvocationInterceptorChain.java:131) ~[junit-jupiter-engine-5.8.2.jar:5.8.2]   at org.junit.jupiter.engine.extension.TimeoutExtension.intercept(TimeoutExtension.java:149) ~[junit-jupiter-engine-5.8.2.jar:5.8.2]   at org.junit.jupiter.engine.extension.TimeoutExtension.interceptTestableMethod(TimeoutExtension.java:140) ~[junit-jupiter-engine-5.8.2.jar:5.8.2]   at org.junit.jupiter.engine.extension.TimeoutExtension.interceptTestMethod(TimeoutExtension.java:84) ~[junit-jupiter-engine-5.8.2.jar:5.8.2]   at org.junit.jupiter.engine.execution.ExecutableInvoker$ReflectiveInterceptorCall.lambda$ofVoidMethod$0(ExecutableInvoker.java:115) ~[junit-jupiter-engine-5.8.2.jar:5.8.2]   at org.junit.jupiter.engine.execution.ExecutableInvoker.lambda$invoke$0(ExecutableInvoker.java:105) ~[junit-jupiter-engine-5.8.2.jar:5.8.2]   at org.junit.jupiter.engine.execution.InvocationInterceptorChain$InterceptedInvocation.proceed(InvocationInterceptorChain.java:106) ~[junit-jupiter-engine-5.8.2.jar:5.8.2]   at org.junit.jupiter.engine.execution.InvocationInterceptorChain.proceed(InvocationInterceptorChain.java:64) ~[junit-jupiter-engine-5.8.2.jar:5.8.2]   at org.junit.jupiter.engine.execution.InvocationInterceptorChain.chainAndInvoke(InvocationInterceptorChain.java:45) ~[junit-jupiter-engine-5.8.2.jar:5.8.2]   at org.junit.jupiter.engine.execution.InvocationInterceptorChain.invoke(InvocationInterceptorChain.java:37) ~[j… </vt:lpstr>
      <vt:lpstr>PowerPoint 프레젠테이션</vt:lpstr>
      <vt:lpstr>PowerPoint 프레젠테이션</vt:lpstr>
      <vt:lpstr>검색할 때 주의해야할 사항</vt:lpstr>
      <vt:lpstr>노력을 해도 해도 해결이 안되면?</vt:lpstr>
      <vt:lpstr>그래도 해결이 안되면?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[Java Stream 강의 자료]</dc:title>
  <cp:lastModifiedBy>황정식</cp:lastModifiedBy>
  <cp:revision>23</cp:revision>
  <dcterms:modified xsi:type="dcterms:W3CDTF">2022-12-19T06:40:23Z</dcterms:modified>
</cp:coreProperties>
</file>