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853" r:id="rId5"/>
    <p:sldId id="876" r:id="rId6"/>
    <p:sldId id="885" r:id="rId7"/>
    <p:sldId id="3357" r:id="rId8"/>
    <p:sldId id="887" r:id="rId9"/>
    <p:sldId id="3352" r:id="rId10"/>
    <p:sldId id="279" r:id="rId11"/>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B4B1"/>
    <a:srgbClr val="DFB065"/>
    <a:srgbClr val="E4BC7C"/>
    <a:srgbClr val="EDD3A9"/>
    <a:srgbClr val="F0DDA6"/>
    <a:srgbClr val="EAD086"/>
    <a:srgbClr val="F4E3C8"/>
    <a:srgbClr val="E0E0E0"/>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6" autoAdjust="0"/>
    <p:restoredTop sz="94660"/>
  </p:normalViewPr>
  <p:slideViewPr>
    <p:cSldViewPr snapToGrid="0" showGuides="1">
      <p:cViewPr varScale="1">
        <p:scale>
          <a:sx n="65" d="100"/>
          <a:sy n="65" d="100"/>
        </p:scale>
        <p:origin x="808" y="48"/>
      </p:cViewPr>
      <p:guideLst>
        <p:guide orient="horz" pos="3237"/>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42.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C249B-933B-4204-9E8E-84459106D9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BFDDE-6AE0-4FFD-B7F4-2849C91219C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8BFDDE-6AE0-4FFD-B7F4-2849C91219C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8BFDDE-6AE0-4FFD-B7F4-2849C91219C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直角三角形 2"/>
          <p:cNvSpPr>
            <a:spLocks noChangeAspect="1"/>
          </p:cNvSpPr>
          <p:nvPr userDrawn="1"/>
        </p:nvSpPr>
        <p:spPr>
          <a:xfrm flipV="1">
            <a:off x="0" y="0"/>
            <a:ext cx="5905500" cy="3086100"/>
          </a:xfrm>
          <a:prstGeom prst="r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userDrawn="1"/>
        </p:nvSpPr>
        <p:spPr>
          <a:xfrm rot="5400000">
            <a:off x="3901009" y="283157"/>
            <a:ext cx="1054583" cy="96990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a:spLocks noChangeAspect="1"/>
          </p:cNvSpPr>
          <p:nvPr userDrawn="1"/>
        </p:nvSpPr>
        <p:spPr>
          <a:xfrm flipH="1">
            <a:off x="9886950" y="5662754"/>
            <a:ext cx="2305050" cy="1195246"/>
          </a:xfrm>
          <a:prstGeom prst="rtTriangle">
            <a:avLst/>
          </a:prstGeom>
          <a:solidFill>
            <a:srgbClr val="DFB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9B8A5-F01F-41B8-906A-22C1D1A67E0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246832-3524-4A6C-A256-1BC3BE71C8A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9" Type="http://schemas.openxmlformats.org/officeDocument/2006/relationships/notesSlide" Target="../notesSlides/notesSlide2.xml"/><Relationship Id="rId28" Type="http://schemas.openxmlformats.org/officeDocument/2006/relationships/slideLayout" Target="../slideLayouts/slideLayout3.xml"/><Relationship Id="rId27" Type="http://schemas.openxmlformats.org/officeDocument/2006/relationships/tags" Target="../tags/tag29.xml"/><Relationship Id="rId26" Type="http://schemas.openxmlformats.org/officeDocument/2006/relationships/tags" Target="../tags/tag28.xml"/><Relationship Id="rId25" Type="http://schemas.openxmlformats.org/officeDocument/2006/relationships/image" Target="../media/image1.png"/><Relationship Id="rId24" Type="http://schemas.openxmlformats.org/officeDocument/2006/relationships/tags" Target="../tags/tag27.xml"/><Relationship Id="rId23" Type="http://schemas.openxmlformats.org/officeDocument/2006/relationships/tags" Target="../tags/tag26.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5.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31.xml"/><Relationship Id="rId2" Type="http://schemas.openxmlformats.org/officeDocument/2006/relationships/image" Target="../media/image1.png"/><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0" Type="http://schemas.openxmlformats.org/officeDocument/2006/relationships/notesSlide" Target="../notesSlides/notesSlide4.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image" Target="../media/image1.png"/><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1" Type="http://schemas.openxmlformats.org/officeDocument/2006/relationships/notesSlide" Target="../notesSlides/notesSlide5.xml"/><Relationship Id="rId10" Type="http://schemas.openxmlformats.org/officeDocument/2006/relationships/slideLayout" Target="../slideLayouts/slideLayout5.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V="1">
            <a:off x="0" y="0"/>
            <a:ext cx="3294743" cy="1509485"/>
          </a:xfrm>
          <a:prstGeom prst="r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 name="直角三角形 4"/>
          <p:cNvSpPr/>
          <p:nvPr/>
        </p:nvSpPr>
        <p:spPr>
          <a:xfrm flipH="1">
            <a:off x="4151088" y="3236685"/>
            <a:ext cx="8040912" cy="3621315"/>
          </a:xfrm>
          <a:prstGeom prst="r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7" name="组合 6"/>
          <p:cNvGrpSpPr/>
          <p:nvPr/>
        </p:nvGrpSpPr>
        <p:grpSpPr>
          <a:xfrm>
            <a:off x="1780901" y="323133"/>
            <a:ext cx="6258199" cy="5391867"/>
            <a:chOff x="1450701" y="608883"/>
            <a:chExt cx="5204099" cy="4884779"/>
          </a:xfrm>
        </p:grpSpPr>
        <p:sp>
          <p:nvSpPr>
            <p:cNvPr id="6" name="等腰三角形 5"/>
            <p:cNvSpPr/>
            <p:nvPr/>
          </p:nvSpPr>
          <p:spPr>
            <a:xfrm rot="5400000">
              <a:off x="1719218" y="558080"/>
              <a:ext cx="4877523" cy="4993641"/>
            </a:xfrm>
            <a:prstGeom prst="triangle">
              <a:avLst/>
            </a:prstGeom>
            <a:noFill/>
            <a:ln>
              <a:solidFill>
                <a:srgbClr val="DFB0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 name="等腰三角形 2"/>
            <p:cNvSpPr/>
            <p:nvPr/>
          </p:nvSpPr>
          <p:spPr>
            <a:xfrm rot="5400000">
              <a:off x="1508761" y="550823"/>
              <a:ext cx="4877522" cy="4993641"/>
            </a:xfrm>
            <a:prstGeom prst="triangle">
              <a:avLst/>
            </a:prstGeom>
            <a:solidFill>
              <a:srgbClr val="DFB065"/>
            </a:solidFill>
            <a:ln>
              <a:noFill/>
            </a:ln>
            <a:effectLst>
              <a:outerShdw blurRad="101600" dist="101600" dir="7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11" name="组合 10"/>
          <p:cNvGrpSpPr/>
          <p:nvPr/>
        </p:nvGrpSpPr>
        <p:grpSpPr>
          <a:xfrm rot="2981597">
            <a:off x="10915650" y="-228596"/>
            <a:ext cx="1009650" cy="990596"/>
            <a:chOff x="1913999" y="1205738"/>
            <a:chExt cx="4171899" cy="3483944"/>
          </a:xfrm>
        </p:grpSpPr>
        <p:sp>
          <p:nvSpPr>
            <p:cNvPr id="12" name="等腰三角形 11"/>
            <p:cNvSpPr/>
            <p:nvPr/>
          </p:nvSpPr>
          <p:spPr>
            <a:xfrm rot="5400000">
              <a:off x="2257977" y="861760"/>
              <a:ext cx="3483944" cy="4171899"/>
            </a:xfrm>
            <a:prstGeom prst="triangle">
              <a:avLst/>
            </a:prstGeom>
            <a:noFill/>
            <a:ln>
              <a:solidFill>
                <a:srgbClr val="7BB4B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3" name="等腰三角形 12"/>
            <p:cNvSpPr/>
            <p:nvPr/>
          </p:nvSpPr>
          <p:spPr>
            <a:xfrm rot="5400000">
              <a:off x="2496603" y="1348222"/>
              <a:ext cx="2777926" cy="3184598"/>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14" name="组合 13"/>
          <p:cNvGrpSpPr/>
          <p:nvPr/>
        </p:nvGrpSpPr>
        <p:grpSpPr>
          <a:xfrm rot="8643619">
            <a:off x="10987745" y="6362701"/>
            <a:ext cx="1009650" cy="990596"/>
            <a:chOff x="1913999" y="1205738"/>
            <a:chExt cx="4171899" cy="3483944"/>
          </a:xfrm>
        </p:grpSpPr>
        <p:sp>
          <p:nvSpPr>
            <p:cNvPr id="15" name="等腰三角形 14"/>
            <p:cNvSpPr/>
            <p:nvPr/>
          </p:nvSpPr>
          <p:spPr>
            <a:xfrm rot="5400000">
              <a:off x="2257977" y="861760"/>
              <a:ext cx="3483944" cy="4171899"/>
            </a:xfrm>
            <a:prstGeom prst="triangle">
              <a:avLst/>
            </a:prstGeom>
            <a:noFill/>
            <a:ln>
              <a:solidFill>
                <a:srgbClr val="DFB0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6" name="等腰三角形 15"/>
            <p:cNvSpPr/>
            <p:nvPr/>
          </p:nvSpPr>
          <p:spPr>
            <a:xfrm rot="5400000">
              <a:off x="2496603" y="1348222"/>
              <a:ext cx="2777926" cy="3184598"/>
            </a:xfrm>
            <a:prstGeom prst="triangle">
              <a:avLst/>
            </a:prstGeom>
            <a:solidFill>
              <a:srgbClr val="DFB065"/>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17" name="组合 16"/>
          <p:cNvGrpSpPr/>
          <p:nvPr/>
        </p:nvGrpSpPr>
        <p:grpSpPr>
          <a:xfrm rot="6914127">
            <a:off x="8588441" y="2046262"/>
            <a:ext cx="663053" cy="639415"/>
            <a:chOff x="1913999" y="1205738"/>
            <a:chExt cx="4171899" cy="3483944"/>
          </a:xfrm>
        </p:grpSpPr>
        <p:sp>
          <p:nvSpPr>
            <p:cNvPr id="18" name="等腰三角形 17"/>
            <p:cNvSpPr/>
            <p:nvPr/>
          </p:nvSpPr>
          <p:spPr>
            <a:xfrm rot="5400000">
              <a:off x="2257977" y="861760"/>
              <a:ext cx="3483944" cy="4171899"/>
            </a:xfrm>
            <a:prstGeom prst="triangle">
              <a:avLst/>
            </a:prstGeom>
            <a:noFill/>
            <a:ln>
              <a:solidFill>
                <a:srgbClr val="DFB0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9" name="等腰三角形 18"/>
            <p:cNvSpPr/>
            <p:nvPr/>
          </p:nvSpPr>
          <p:spPr>
            <a:xfrm rot="5400000">
              <a:off x="2496603" y="1348222"/>
              <a:ext cx="2777926" cy="3184598"/>
            </a:xfrm>
            <a:prstGeom prst="triangle">
              <a:avLst/>
            </a:prstGeom>
            <a:solidFill>
              <a:srgbClr val="DFB065"/>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20" name="文本框 19"/>
          <p:cNvSpPr txBox="1"/>
          <p:nvPr/>
        </p:nvSpPr>
        <p:spPr>
          <a:xfrm>
            <a:off x="1891665" y="1929925"/>
            <a:ext cx="5238750" cy="1706880"/>
          </a:xfrm>
          <a:prstGeom prst="rect">
            <a:avLst/>
          </a:prstGeom>
          <a:noFill/>
        </p:spPr>
        <p:txBody>
          <a:bodyPr wrap="square" rtlCol="0">
            <a:spAutoFit/>
          </a:bodyPr>
          <a:lstStyle/>
          <a:p>
            <a:pPr>
              <a:lnSpc>
                <a:spcPct val="125000"/>
              </a:lnSpc>
            </a:pPr>
            <a:r>
              <a:rPr lang="zh-CN" altLang="en-US" sz="28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Genetic Algorithms </a:t>
            </a:r>
            <a:endParaRPr lang="zh-CN" altLang="en-US" sz="28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a:lnSpc>
                <a:spcPct val="125000"/>
              </a:lnSpc>
            </a:pPr>
            <a:r>
              <a:rPr lang="zh-CN" altLang="en-US" sz="28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for Portfolio Strategy Optimization</a:t>
            </a:r>
            <a:endParaRPr lang="zh-CN" altLang="en-US" sz="28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1" name="文本框 20"/>
          <p:cNvSpPr txBox="1"/>
          <p:nvPr/>
        </p:nvSpPr>
        <p:spPr>
          <a:xfrm>
            <a:off x="1891665" y="4057015"/>
            <a:ext cx="2419350" cy="321945"/>
          </a:xfrm>
          <a:prstGeom prst="rect">
            <a:avLst/>
          </a:prstGeom>
          <a:noFill/>
        </p:spPr>
        <p:txBody>
          <a:bodyPr wrap="square" rtlCol="0">
            <a:spAutoFit/>
          </a:bodyPr>
          <a:lstStyle/>
          <a:p>
            <a:pPr>
              <a:lnSpc>
                <a:spcPct val="125000"/>
              </a:lnSpc>
            </a:pPr>
            <a:r>
              <a:rPr lang="zh-CN" altLang="en-US" sz="12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SCS 3547: Intelligent Agents</a:t>
            </a:r>
            <a:endParaRPr lang="zh-CN" altLang="en-US" sz="12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23" name="组合 22"/>
          <p:cNvGrpSpPr/>
          <p:nvPr/>
        </p:nvGrpSpPr>
        <p:grpSpPr>
          <a:xfrm>
            <a:off x="8164830" y="3497130"/>
            <a:ext cx="1915884" cy="1886860"/>
            <a:chOff x="8343900" y="4168325"/>
            <a:chExt cx="1915884" cy="1886860"/>
          </a:xfrm>
        </p:grpSpPr>
        <p:grpSp>
          <p:nvGrpSpPr>
            <p:cNvPr id="8" name="组合 7"/>
            <p:cNvGrpSpPr/>
            <p:nvPr/>
          </p:nvGrpSpPr>
          <p:grpSpPr>
            <a:xfrm>
              <a:off x="8343900" y="4168325"/>
              <a:ext cx="1915884" cy="1886860"/>
              <a:chOff x="1913999" y="1205738"/>
              <a:chExt cx="4171899" cy="3483944"/>
            </a:xfrm>
          </p:grpSpPr>
          <p:sp>
            <p:nvSpPr>
              <p:cNvPr id="9" name="等腰三角形 8"/>
              <p:cNvSpPr/>
              <p:nvPr/>
            </p:nvSpPr>
            <p:spPr>
              <a:xfrm rot="5400000">
                <a:off x="2257977" y="861760"/>
                <a:ext cx="3483944" cy="4171899"/>
              </a:xfrm>
              <a:prstGeom prst="triangle">
                <a:avLst/>
              </a:prstGeom>
              <a:noFill/>
              <a:ln>
                <a:solidFill>
                  <a:srgbClr val="7BB4B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0" name="等腰三角形 9"/>
              <p:cNvSpPr/>
              <p:nvPr/>
            </p:nvSpPr>
            <p:spPr>
              <a:xfrm rot="5400000">
                <a:off x="2496603" y="1348222"/>
                <a:ext cx="2777926" cy="3184598"/>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22" name="文本框 21"/>
            <p:cNvSpPr txBox="1"/>
            <p:nvPr/>
          </p:nvSpPr>
          <p:spPr>
            <a:xfrm>
              <a:off x="8517890" y="4796975"/>
              <a:ext cx="1141730" cy="629920"/>
            </a:xfrm>
            <a:prstGeom prst="rect">
              <a:avLst/>
            </a:prstGeom>
            <a:noFill/>
          </p:spPr>
          <p:txBody>
            <a:bodyPr wrap="square" rtlCol="0">
              <a:spAutoFit/>
            </a:bodyPr>
            <a:lstStyle/>
            <a:p>
              <a:pPr>
                <a:lnSpc>
                  <a:spcPct val="125000"/>
                </a:lnSpc>
              </a:pPr>
              <a:r>
                <a:rPr lang="zh-CN" altLang="en-US" sz="14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Presenter:</a:t>
              </a:r>
              <a:endParaRPr lang="zh-CN" altLang="en-US" sz="14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a:lnSpc>
                  <a:spcPct val="125000"/>
                </a:lnSpc>
              </a:pPr>
              <a:r>
                <a:rPr lang="en-US" altLang="zh-CN" sz="14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Sigao Li</a:t>
              </a:r>
              <a:endParaRPr lang="en-US" altLang="zh-CN" sz="14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26" name="TextBox 23"/>
          <p:cNvSpPr txBox="1"/>
          <p:nvPr/>
        </p:nvSpPr>
        <p:spPr>
          <a:xfrm>
            <a:off x="7243378" y="6514371"/>
            <a:ext cx="4816702" cy="191770"/>
          </a:xfrm>
          <a:prstGeom prst="rect">
            <a:avLst/>
          </a:prstGeom>
          <a:noFill/>
        </p:spPr>
        <p:txBody>
          <a:bodyPr wrap="square" lIns="0" tIns="0" rIns="0" bIns="0" rtlCol="0">
            <a:spAutoFit/>
          </a:bodyPr>
          <a:p>
            <a:pPr algn="r">
              <a:lnSpc>
                <a:spcPts val="1500"/>
              </a:lnSpc>
            </a:pPr>
            <a:r>
              <a:rPr lang="en-US" altLang="zh-CN" sz="1200" dirty="0" smtClean="0">
                <a:solidFill>
                  <a:schemeClr val="tx1"/>
                </a:solidFill>
                <a:ea typeface="思源黑体 CN ExtraLight" panose="020B0200000000000000" pitchFamily="34" charset="-122"/>
              </a:rPr>
              <a:t>April 2nd, 2024</a:t>
            </a:r>
            <a:endParaRPr lang="en-US" altLang="zh-CN" sz="1200" dirty="0" smtClean="0">
              <a:solidFill>
                <a:schemeClr val="tx1"/>
              </a:solidFill>
              <a:ea typeface="思源黑体 CN ExtraLight" panose="020B0200000000000000" pitchFamily="34" charset="-122"/>
            </a:endParaRPr>
          </a:p>
        </p:txBody>
      </p:sp>
      <p:sp>
        <p:nvSpPr>
          <p:cNvPr id="67" name="文本框 66"/>
          <p:cNvSpPr txBox="1"/>
          <p:nvPr/>
        </p:nvSpPr>
        <p:spPr>
          <a:xfrm>
            <a:off x="9267190" y="4885055"/>
            <a:ext cx="2432050" cy="368935"/>
          </a:xfrm>
          <a:prstGeom prst="rect">
            <a:avLst/>
          </a:prstGeom>
          <a:noFill/>
        </p:spPr>
        <p:txBody>
          <a:bodyPr wrap="square" lIns="0" tIns="0" rIns="0" bIns="0" rtlCol="0">
            <a:spAutoFit/>
          </a:bodyPr>
          <a:p>
            <a:pPr algn="l"/>
            <a:r>
              <a:rPr lang="en-US" sz="1200" spc="500" dirty="0" smtClean="0">
                <a:latin typeface="Corbel" panose="020B0503020204020204" charset="0"/>
                <a:cs typeface="Corbel" panose="020B0503020204020204" charset="0"/>
              </a:rPr>
              <a:t>Instructors: </a:t>
            </a:r>
            <a:endParaRPr lang="en-US" sz="1200" spc="500" dirty="0" smtClean="0">
              <a:latin typeface="Corbel" panose="020B0503020204020204" charset="0"/>
              <a:cs typeface="Corbel" panose="020B0503020204020204" charset="0"/>
            </a:endParaRPr>
          </a:p>
          <a:p>
            <a:pPr indent="457200" algn="l"/>
            <a:r>
              <a:rPr lang="en-US" sz="1200" spc="500" dirty="0" smtClean="0">
                <a:latin typeface="Corbel" panose="020B0503020204020204" charset="0"/>
                <a:cs typeface="Corbel" panose="020B0503020204020204" charset="0"/>
              </a:rPr>
              <a:t>Simon, Larry</a:t>
            </a:r>
            <a:endParaRPr lang="en-US" sz="1200" spc="500" dirty="0" smtClean="0">
              <a:latin typeface="Corbel" panose="020B0503020204020204" charset="0"/>
              <a:cs typeface="Corbel" panose="020B0503020204020204" charset="0"/>
            </a:endParaRPr>
          </a:p>
        </p:txBody>
      </p:sp>
      <p:pic>
        <p:nvPicPr>
          <p:cNvPr id="2" name="图片 1" descr="Sig_School_ContStudies_655"/>
          <p:cNvPicPr>
            <a:picLocks noChangeAspect="1"/>
          </p:cNvPicPr>
          <p:nvPr>
            <p:custDataLst>
              <p:tags r:id="rId1"/>
            </p:custDataLst>
          </p:nvPr>
        </p:nvPicPr>
        <p:blipFill>
          <a:blip r:embed="rId2"/>
          <a:stretch>
            <a:fillRect/>
          </a:stretch>
        </p:blipFill>
        <p:spPr>
          <a:xfrm>
            <a:off x="8800465" y="314325"/>
            <a:ext cx="2887980" cy="6426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par>
                          <p:cTn id="11" fill="hold">
                            <p:stCondLst>
                              <p:cond delay="500"/>
                            </p:stCondLst>
                            <p:childTnLst>
                              <p:par>
                                <p:cTn id="12" presetID="16" presetClass="entr" presetSubtype="2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Horizontal)">
                                      <p:cBhvr>
                                        <p:cTn id="14" dur="500"/>
                                        <p:tgtEl>
                                          <p:spTgt spid="7"/>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3500"/>
                            </p:stCondLst>
                            <p:childTnLst>
                              <p:par>
                                <p:cTn id="38" presetID="2" presetClass="entr" presetSubtype="8"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right)">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p:bldP spid="21"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759292" y="1412776"/>
            <a:ext cx="3500633" cy="4462553"/>
            <a:chOff x="569468" y="1059581"/>
            <a:chExt cx="2625475" cy="3346915"/>
          </a:xfrm>
        </p:grpSpPr>
        <p:grpSp>
          <p:nvGrpSpPr>
            <p:cNvPr id="6" name="Group 5"/>
            <p:cNvGrpSpPr/>
            <p:nvPr/>
          </p:nvGrpSpPr>
          <p:grpSpPr>
            <a:xfrm>
              <a:off x="2574677" y="1552283"/>
              <a:ext cx="620266" cy="620266"/>
              <a:chOff x="5038726" y="1838325"/>
              <a:chExt cx="625475" cy="625475"/>
            </a:xfrm>
            <a:solidFill>
              <a:schemeClr val="accent4"/>
            </a:solidFill>
          </p:grpSpPr>
          <p:sp>
            <p:nvSpPr>
              <p:cNvPr id="58" name="Freeform: Shape 6"/>
              <p:cNvSpPr/>
              <p:nvPr/>
            </p:nvSpPr>
            <p:spPr bwMode="auto">
              <a:xfrm>
                <a:off x="5038726" y="1838325"/>
                <a:ext cx="625475" cy="625475"/>
              </a:xfrm>
              <a:custGeom>
                <a:avLst/>
                <a:gdLst/>
                <a:ahLst/>
                <a:cxnLst>
                  <a:cxn ang="0">
                    <a:pos x="147" y="0"/>
                  </a:cxn>
                  <a:cxn ang="0">
                    <a:pos x="0" y="147"/>
                  </a:cxn>
                  <a:cxn ang="0">
                    <a:pos x="147" y="294"/>
                  </a:cxn>
                  <a:cxn ang="0">
                    <a:pos x="294" y="147"/>
                  </a:cxn>
                  <a:cxn ang="0">
                    <a:pos x="147" y="0"/>
                  </a:cxn>
                  <a:cxn ang="0">
                    <a:pos x="147" y="261"/>
                  </a:cxn>
                  <a:cxn ang="0">
                    <a:pos x="33" y="147"/>
                  </a:cxn>
                  <a:cxn ang="0">
                    <a:pos x="147" y="32"/>
                  </a:cxn>
                  <a:cxn ang="0">
                    <a:pos x="262" y="147"/>
                  </a:cxn>
                  <a:cxn ang="0">
                    <a:pos x="147" y="261"/>
                  </a:cxn>
                  <a:cxn ang="0">
                    <a:pos x="147" y="261"/>
                  </a:cxn>
                  <a:cxn ang="0">
                    <a:pos x="147" y="261"/>
                  </a:cxn>
                </a:cxnLst>
                <a:rect l="0" t="0" r="r" b="b"/>
                <a:pathLst>
                  <a:path w="294" h="294">
                    <a:moveTo>
                      <a:pt x="147" y="0"/>
                    </a:moveTo>
                    <a:cubicBezTo>
                      <a:pt x="66" y="0"/>
                      <a:pt x="0" y="66"/>
                      <a:pt x="0" y="147"/>
                    </a:cubicBezTo>
                    <a:cubicBezTo>
                      <a:pt x="0" y="228"/>
                      <a:pt x="66" y="294"/>
                      <a:pt x="147" y="294"/>
                    </a:cubicBezTo>
                    <a:cubicBezTo>
                      <a:pt x="228" y="294"/>
                      <a:pt x="294" y="228"/>
                      <a:pt x="294" y="147"/>
                    </a:cubicBezTo>
                    <a:cubicBezTo>
                      <a:pt x="294" y="66"/>
                      <a:pt x="228" y="0"/>
                      <a:pt x="147" y="0"/>
                    </a:cubicBezTo>
                    <a:close/>
                    <a:moveTo>
                      <a:pt x="147" y="261"/>
                    </a:moveTo>
                    <a:cubicBezTo>
                      <a:pt x="84" y="261"/>
                      <a:pt x="33" y="210"/>
                      <a:pt x="33" y="147"/>
                    </a:cubicBezTo>
                    <a:cubicBezTo>
                      <a:pt x="33" y="83"/>
                      <a:pt x="84" y="32"/>
                      <a:pt x="147" y="32"/>
                    </a:cubicBezTo>
                    <a:cubicBezTo>
                      <a:pt x="210" y="32"/>
                      <a:pt x="262" y="83"/>
                      <a:pt x="262" y="147"/>
                    </a:cubicBezTo>
                    <a:cubicBezTo>
                      <a:pt x="262" y="210"/>
                      <a:pt x="210" y="261"/>
                      <a:pt x="147" y="261"/>
                    </a:cubicBezTo>
                    <a:close/>
                    <a:moveTo>
                      <a:pt x="147" y="261"/>
                    </a:moveTo>
                    <a:cubicBezTo>
                      <a:pt x="147" y="261"/>
                      <a:pt x="147" y="261"/>
                      <a:pt x="147" y="261"/>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9" name="Freeform: Shape 7"/>
              <p:cNvSpPr/>
              <p:nvPr/>
            </p:nvSpPr>
            <p:spPr bwMode="auto">
              <a:xfrm>
                <a:off x="5143501" y="2078038"/>
                <a:ext cx="417513" cy="161925"/>
              </a:xfrm>
              <a:custGeom>
                <a:avLst/>
                <a:gdLst/>
                <a:ahLst/>
                <a:cxnLst>
                  <a:cxn ang="0">
                    <a:pos x="192" y="11"/>
                  </a:cxn>
                  <a:cxn ang="0">
                    <a:pos x="170" y="4"/>
                  </a:cxn>
                  <a:cxn ang="0">
                    <a:pos x="102" y="41"/>
                  </a:cxn>
                  <a:cxn ang="0">
                    <a:pos x="25" y="4"/>
                  </a:cxn>
                  <a:cxn ang="0">
                    <a:pos x="4" y="11"/>
                  </a:cxn>
                  <a:cxn ang="0">
                    <a:pos x="11" y="33"/>
                  </a:cxn>
                  <a:cxn ang="0">
                    <a:pos x="95" y="74"/>
                  </a:cxn>
                  <a:cxn ang="0">
                    <a:pos x="102" y="76"/>
                  </a:cxn>
                  <a:cxn ang="0">
                    <a:pos x="110" y="74"/>
                  </a:cxn>
                  <a:cxn ang="0">
                    <a:pos x="186" y="33"/>
                  </a:cxn>
                  <a:cxn ang="0">
                    <a:pos x="192" y="11"/>
                  </a:cxn>
                  <a:cxn ang="0">
                    <a:pos x="192" y="11"/>
                  </a:cxn>
                  <a:cxn ang="0">
                    <a:pos x="192" y="11"/>
                  </a:cxn>
                </a:cxnLst>
                <a:rect l="0" t="0" r="r" b="b"/>
                <a:pathLst>
                  <a:path w="197" h="76">
                    <a:moveTo>
                      <a:pt x="192" y="11"/>
                    </a:moveTo>
                    <a:cubicBezTo>
                      <a:pt x="188" y="3"/>
                      <a:pt x="178" y="0"/>
                      <a:pt x="170" y="4"/>
                    </a:cubicBezTo>
                    <a:cubicBezTo>
                      <a:pt x="102" y="41"/>
                      <a:pt x="102" y="41"/>
                      <a:pt x="102" y="41"/>
                    </a:cubicBezTo>
                    <a:cubicBezTo>
                      <a:pt x="25" y="4"/>
                      <a:pt x="25" y="4"/>
                      <a:pt x="25" y="4"/>
                    </a:cubicBezTo>
                    <a:cubicBezTo>
                      <a:pt x="17" y="0"/>
                      <a:pt x="7" y="3"/>
                      <a:pt x="4" y="11"/>
                    </a:cubicBezTo>
                    <a:cubicBezTo>
                      <a:pt x="0" y="20"/>
                      <a:pt x="3" y="29"/>
                      <a:pt x="11" y="33"/>
                    </a:cubicBezTo>
                    <a:cubicBezTo>
                      <a:pt x="95" y="74"/>
                      <a:pt x="95" y="74"/>
                      <a:pt x="95" y="74"/>
                    </a:cubicBezTo>
                    <a:cubicBezTo>
                      <a:pt x="97" y="76"/>
                      <a:pt x="100" y="76"/>
                      <a:pt x="102" y="76"/>
                    </a:cubicBezTo>
                    <a:cubicBezTo>
                      <a:pt x="105" y="76"/>
                      <a:pt x="108" y="75"/>
                      <a:pt x="110" y="74"/>
                    </a:cubicBezTo>
                    <a:cubicBezTo>
                      <a:pt x="186" y="33"/>
                      <a:pt x="186" y="33"/>
                      <a:pt x="186" y="33"/>
                    </a:cubicBezTo>
                    <a:cubicBezTo>
                      <a:pt x="194" y="29"/>
                      <a:pt x="197" y="19"/>
                      <a:pt x="192" y="11"/>
                    </a:cubicBezTo>
                    <a:close/>
                    <a:moveTo>
                      <a:pt x="192" y="11"/>
                    </a:moveTo>
                    <a:cubicBezTo>
                      <a:pt x="192" y="11"/>
                      <a:pt x="192" y="11"/>
                      <a:pt x="192" y="11"/>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7" name="Group 8"/>
            <p:cNvGrpSpPr/>
            <p:nvPr/>
          </p:nvGrpSpPr>
          <p:grpSpPr>
            <a:xfrm>
              <a:off x="988096" y="1059581"/>
              <a:ext cx="2033967" cy="3346915"/>
              <a:chOff x="3478213" y="1268413"/>
              <a:chExt cx="2051050" cy="3375025"/>
            </a:xfrm>
            <a:solidFill>
              <a:schemeClr val="bg1">
                <a:lumMod val="65000"/>
              </a:schemeClr>
            </a:solidFill>
          </p:grpSpPr>
          <p:sp>
            <p:nvSpPr>
              <p:cNvPr id="56" name="Freeform: Shape 9"/>
              <p:cNvSpPr/>
              <p:nvPr/>
            </p:nvSpPr>
            <p:spPr bwMode="auto">
              <a:xfrm>
                <a:off x="4160838" y="1268413"/>
                <a:ext cx="685800" cy="696913"/>
              </a:xfrm>
              <a:custGeom>
                <a:avLst/>
                <a:gdLst/>
                <a:ahLst/>
                <a:cxnLst>
                  <a:cxn ang="0">
                    <a:pos x="161" y="328"/>
                  </a:cxn>
                  <a:cxn ang="0">
                    <a:pos x="323" y="164"/>
                  </a:cxn>
                  <a:cxn ang="0">
                    <a:pos x="161" y="0"/>
                  </a:cxn>
                  <a:cxn ang="0">
                    <a:pos x="0" y="164"/>
                  </a:cxn>
                  <a:cxn ang="0">
                    <a:pos x="161" y="328"/>
                  </a:cxn>
                  <a:cxn ang="0">
                    <a:pos x="161" y="328"/>
                  </a:cxn>
                  <a:cxn ang="0">
                    <a:pos x="161" y="328"/>
                  </a:cxn>
                </a:cxnLst>
                <a:rect l="0" t="0" r="r" b="b"/>
                <a:pathLst>
                  <a:path w="323" h="328">
                    <a:moveTo>
                      <a:pt x="161" y="328"/>
                    </a:moveTo>
                    <a:cubicBezTo>
                      <a:pt x="251" y="327"/>
                      <a:pt x="323" y="254"/>
                      <a:pt x="323" y="164"/>
                    </a:cubicBezTo>
                    <a:cubicBezTo>
                      <a:pt x="323" y="75"/>
                      <a:pt x="251" y="2"/>
                      <a:pt x="161" y="0"/>
                    </a:cubicBezTo>
                    <a:cubicBezTo>
                      <a:pt x="72" y="2"/>
                      <a:pt x="0" y="75"/>
                      <a:pt x="0" y="164"/>
                    </a:cubicBezTo>
                    <a:cubicBezTo>
                      <a:pt x="0" y="254"/>
                      <a:pt x="72" y="327"/>
                      <a:pt x="161" y="328"/>
                    </a:cubicBezTo>
                    <a:close/>
                    <a:moveTo>
                      <a:pt x="161" y="328"/>
                    </a:moveTo>
                    <a:cubicBezTo>
                      <a:pt x="161" y="328"/>
                      <a:pt x="161" y="328"/>
                      <a:pt x="161" y="328"/>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7" name="Freeform: Shape 10"/>
              <p:cNvSpPr/>
              <p:nvPr/>
            </p:nvSpPr>
            <p:spPr bwMode="auto">
              <a:xfrm>
                <a:off x="3478213" y="1987550"/>
                <a:ext cx="2051050" cy="2655888"/>
              </a:xfrm>
              <a:custGeom>
                <a:avLst/>
                <a:gdLst/>
                <a:ahLst/>
                <a:cxnLst>
                  <a:cxn ang="0">
                    <a:pos x="901" y="261"/>
                  </a:cxn>
                  <a:cxn ang="0">
                    <a:pos x="769" y="256"/>
                  </a:cxn>
                  <a:cxn ang="0">
                    <a:pos x="740" y="213"/>
                  </a:cxn>
                  <a:cxn ang="0">
                    <a:pos x="623" y="62"/>
                  </a:cxn>
                  <a:cxn ang="0">
                    <a:pos x="524" y="0"/>
                  </a:cxn>
                  <a:cxn ang="0">
                    <a:pos x="524" y="0"/>
                  </a:cxn>
                  <a:cxn ang="0">
                    <a:pos x="484" y="41"/>
                  </a:cxn>
                  <a:cxn ang="0">
                    <a:pos x="482" y="40"/>
                  </a:cxn>
                  <a:cxn ang="0">
                    <a:pos x="524" y="312"/>
                  </a:cxn>
                  <a:cxn ang="0">
                    <a:pos x="484" y="366"/>
                  </a:cxn>
                  <a:cxn ang="0">
                    <a:pos x="484" y="366"/>
                  </a:cxn>
                  <a:cxn ang="0">
                    <a:pos x="482" y="365"/>
                  </a:cxn>
                  <a:cxn ang="0">
                    <a:pos x="481" y="366"/>
                  </a:cxn>
                  <a:cxn ang="0">
                    <a:pos x="481" y="366"/>
                  </a:cxn>
                  <a:cxn ang="0">
                    <a:pos x="441" y="312"/>
                  </a:cxn>
                  <a:cxn ang="0">
                    <a:pos x="482" y="40"/>
                  </a:cxn>
                  <a:cxn ang="0">
                    <a:pos x="481" y="41"/>
                  </a:cxn>
                  <a:cxn ang="0">
                    <a:pos x="441" y="0"/>
                  </a:cxn>
                  <a:cxn ang="0">
                    <a:pos x="441" y="0"/>
                  </a:cxn>
                  <a:cxn ang="0">
                    <a:pos x="342" y="62"/>
                  </a:cxn>
                  <a:cxn ang="0">
                    <a:pos x="225" y="213"/>
                  </a:cxn>
                  <a:cxn ang="0">
                    <a:pos x="196" y="256"/>
                  </a:cxn>
                  <a:cxn ang="0">
                    <a:pos x="64" y="261"/>
                  </a:cxn>
                  <a:cxn ang="0">
                    <a:pos x="0" y="325"/>
                  </a:cxn>
                  <a:cxn ang="0">
                    <a:pos x="64" y="389"/>
                  </a:cxn>
                  <a:cxn ang="0">
                    <a:pos x="64" y="389"/>
                  </a:cxn>
                  <a:cxn ang="0">
                    <a:pos x="256" y="371"/>
                  </a:cxn>
                  <a:cxn ang="0">
                    <a:pos x="313" y="311"/>
                  </a:cxn>
                  <a:cxn ang="0">
                    <a:pos x="313" y="500"/>
                  </a:cxn>
                  <a:cxn ang="0">
                    <a:pos x="312" y="564"/>
                  </a:cxn>
                  <a:cxn ang="0">
                    <a:pos x="311" y="1174"/>
                  </a:cxn>
                  <a:cxn ang="0">
                    <a:pos x="398" y="1250"/>
                  </a:cxn>
                  <a:cxn ang="0">
                    <a:pos x="474" y="1174"/>
                  </a:cxn>
                  <a:cxn ang="0">
                    <a:pos x="474" y="650"/>
                  </a:cxn>
                  <a:cxn ang="0">
                    <a:pos x="482" y="650"/>
                  </a:cxn>
                  <a:cxn ang="0">
                    <a:pos x="491" y="650"/>
                  </a:cxn>
                  <a:cxn ang="0">
                    <a:pos x="491" y="1174"/>
                  </a:cxn>
                  <a:cxn ang="0">
                    <a:pos x="566" y="1250"/>
                  </a:cxn>
                  <a:cxn ang="0">
                    <a:pos x="654" y="1174"/>
                  </a:cxn>
                  <a:cxn ang="0">
                    <a:pos x="653" y="564"/>
                  </a:cxn>
                  <a:cxn ang="0">
                    <a:pos x="652" y="500"/>
                  </a:cxn>
                  <a:cxn ang="0">
                    <a:pos x="652" y="311"/>
                  </a:cxn>
                  <a:cxn ang="0">
                    <a:pos x="709" y="371"/>
                  </a:cxn>
                  <a:cxn ang="0">
                    <a:pos x="901" y="389"/>
                  </a:cxn>
                  <a:cxn ang="0">
                    <a:pos x="901" y="389"/>
                  </a:cxn>
                  <a:cxn ang="0">
                    <a:pos x="965" y="325"/>
                  </a:cxn>
                  <a:cxn ang="0">
                    <a:pos x="901" y="261"/>
                  </a:cxn>
                </a:cxnLst>
                <a:rect l="0" t="0" r="r" b="b"/>
                <a:pathLst>
                  <a:path w="965" h="1250">
                    <a:moveTo>
                      <a:pt x="901" y="261"/>
                    </a:moveTo>
                    <a:cubicBezTo>
                      <a:pt x="854" y="261"/>
                      <a:pt x="795" y="259"/>
                      <a:pt x="769" y="256"/>
                    </a:cubicBezTo>
                    <a:cubicBezTo>
                      <a:pt x="761" y="245"/>
                      <a:pt x="749" y="227"/>
                      <a:pt x="740" y="213"/>
                    </a:cubicBezTo>
                    <a:cubicBezTo>
                      <a:pt x="706" y="162"/>
                      <a:pt x="667" y="103"/>
                      <a:pt x="623" y="62"/>
                    </a:cubicBezTo>
                    <a:cubicBezTo>
                      <a:pt x="591" y="31"/>
                      <a:pt x="562" y="10"/>
                      <a:pt x="524" y="0"/>
                    </a:cubicBezTo>
                    <a:cubicBezTo>
                      <a:pt x="524" y="0"/>
                      <a:pt x="524" y="0"/>
                      <a:pt x="524" y="0"/>
                    </a:cubicBezTo>
                    <a:cubicBezTo>
                      <a:pt x="484" y="41"/>
                      <a:pt x="484" y="41"/>
                      <a:pt x="484" y="41"/>
                    </a:cubicBezTo>
                    <a:cubicBezTo>
                      <a:pt x="482" y="40"/>
                      <a:pt x="482" y="40"/>
                      <a:pt x="482" y="40"/>
                    </a:cubicBezTo>
                    <a:cubicBezTo>
                      <a:pt x="524" y="312"/>
                      <a:pt x="524" y="312"/>
                      <a:pt x="524" y="312"/>
                    </a:cubicBezTo>
                    <a:cubicBezTo>
                      <a:pt x="484" y="366"/>
                      <a:pt x="484" y="366"/>
                      <a:pt x="484" y="366"/>
                    </a:cubicBezTo>
                    <a:cubicBezTo>
                      <a:pt x="484" y="366"/>
                      <a:pt x="484" y="366"/>
                      <a:pt x="484" y="366"/>
                    </a:cubicBezTo>
                    <a:cubicBezTo>
                      <a:pt x="482" y="365"/>
                      <a:pt x="482" y="365"/>
                      <a:pt x="482" y="365"/>
                    </a:cubicBezTo>
                    <a:cubicBezTo>
                      <a:pt x="481" y="366"/>
                      <a:pt x="481" y="366"/>
                      <a:pt x="481" y="366"/>
                    </a:cubicBezTo>
                    <a:cubicBezTo>
                      <a:pt x="481" y="366"/>
                      <a:pt x="481" y="366"/>
                      <a:pt x="481" y="366"/>
                    </a:cubicBezTo>
                    <a:cubicBezTo>
                      <a:pt x="441" y="312"/>
                      <a:pt x="441" y="312"/>
                      <a:pt x="441" y="312"/>
                    </a:cubicBezTo>
                    <a:cubicBezTo>
                      <a:pt x="482" y="40"/>
                      <a:pt x="482" y="40"/>
                      <a:pt x="482" y="40"/>
                    </a:cubicBezTo>
                    <a:cubicBezTo>
                      <a:pt x="481" y="41"/>
                      <a:pt x="481" y="41"/>
                      <a:pt x="481" y="41"/>
                    </a:cubicBezTo>
                    <a:cubicBezTo>
                      <a:pt x="441" y="0"/>
                      <a:pt x="441" y="0"/>
                      <a:pt x="441" y="0"/>
                    </a:cubicBezTo>
                    <a:cubicBezTo>
                      <a:pt x="441" y="0"/>
                      <a:pt x="441" y="0"/>
                      <a:pt x="441" y="0"/>
                    </a:cubicBezTo>
                    <a:cubicBezTo>
                      <a:pt x="403" y="10"/>
                      <a:pt x="374" y="31"/>
                      <a:pt x="342" y="62"/>
                    </a:cubicBezTo>
                    <a:cubicBezTo>
                      <a:pt x="298" y="103"/>
                      <a:pt x="259" y="162"/>
                      <a:pt x="225" y="213"/>
                    </a:cubicBezTo>
                    <a:cubicBezTo>
                      <a:pt x="216" y="227"/>
                      <a:pt x="204" y="245"/>
                      <a:pt x="196" y="256"/>
                    </a:cubicBezTo>
                    <a:cubicBezTo>
                      <a:pt x="170" y="259"/>
                      <a:pt x="111" y="261"/>
                      <a:pt x="64" y="261"/>
                    </a:cubicBezTo>
                    <a:cubicBezTo>
                      <a:pt x="29" y="261"/>
                      <a:pt x="0" y="290"/>
                      <a:pt x="0" y="325"/>
                    </a:cubicBezTo>
                    <a:cubicBezTo>
                      <a:pt x="0" y="360"/>
                      <a:pt x="29" y="389"/>
                      <a:pt x="64" y="389"/>
                    </a:cubicBezTo>
                    <a:cubicBezTo>
                      <a:pt x="64" y="389"/>
                      <a:pt x="64" y="389"/>
                      <a:pt x="64" y="389"/>
                    </a:cubicBezTo>
                    <a:cubicBezTo>
                      <a:pt x="219" y="389"/>
                      <a:pt x="246" y="376"/>
                      <a:pt x="256" y="371"/>
                    </a:cubicBezTo>
                    <a:cubicBezTo>
                      <a:pt x="276" y="362"/>
                      <a:pt x="290" y="344"/>
                      <a:pt x="313" y="311"/>
                    </a:cubicBezTo>
                    <a:cubicBezTo>
                      <a:pt x="313" y="500"/>
                      <a:pt x="313" y="500"/>
                      <a:pt x="313" y="500"/>
                    </a:cubicBezTo>
                    <a:cubicBezTo>
                      <a:pt x="313" y="528"/>
                      <a:pt x="309" y="560"/>
                      <a:pt x="312" y="564"/>
                    </a:cubicBezTo>
                    <a:cubicBezTo>
                      <a:pt x="311" y="567"/>
                      <a:pt x="311" y="1174"/>
                      <a:pt x="311" y="1174"/>
                    </a:cubicBezTo>
                    <a:cubicBezTo>
                      <a:pt x="311" y="1216"/>
                      <a:pt x="357" y="1250"/>
                      <a:pt x="398" y="1250"/>
                    </a:cubicBezTo>
                    <a:cubicBezTo>
                      <a:pt x="440" y="1250"/>
                      <a:pt x="474" y="1216"/>
                      <a:pt x="474" y="1174"/>
                    </a:cubicBezTo>
                    <a:cubicBezTo>
                      <a:pt x="474" y="650"/>
                      <a:pt x="474" y="650"/>
                      <a:pt x="474" y="650"/>
                    </a:cubicBezTo>
                    <a:cubicBezTo>
                      <a:pt x="482" y="650"/>
                      <a:pt x="482" y="650"/>
                      <a:pt x="482" y="650"/>
                    </a:cubicBezTo>
                    <a:cubicBezTo>
                      <a:pt x="491" y="650"/>
                      <a:pt x="491" y="650"/>
                      <a:pt x="491" y="650"/>
                    </a:cubicBezTo>
                    <a:cubicBezTo>
                      <a:pt x="491" y="1174"/>
                      <a:pt x="491" y="1174"/>
                      <a:pt x="491" y="1174"/>
                    </a:cubicBezTo>
                    <a:cubicBezTo>
                      <a:pt x="491" y="1216"/>
                      <a:pt x="525" y="1250"/>
                      <a:pt x="566" y="1250"/>
                    </a:cubicBezTo>
                    <a:cubicBezTo>
                      <a:pt x="608" y="1250"/>
                      <a:pt x="654" y="1216"/>
                      <a:pt x="654" y="1174"/>
                    </a:cubicBezTo>
                    <a:cubicBezTo>
                      <a:pt x="654" y="1174"/>
                      <a:pt x="654" y="567"/>
                      <a:pt x="653" y="564"/>
                    </a:cubicBezTo>
                    <a:cubicBezTo>
                      <a:pt x="656" y="560"/>
                      <a:pt x="652" y="528"/>
                      <a:pt x="652" y="500"/>
                    </a:cubicBezTo>
                    <a:cubicBezTo>
                      <a:pt x="652" y="311"/>
                      <a:pt x="652" y="311"/>
                      <a:pt x="652" y="311"/>
                    </a:cubicBezTo>
                    <a:cubicBezTo>
                      <a:pt x="675" y="344"/>
                      <a:pt x="689" y="362"/>
                      <a:pt x="709" y="371"/>
                    </a:cubicBezTo>
                    <a:cubicBezTo>
                      <a:pt x="719" y="376"/>
                      <a:pt x="746" y="389"/>
                      <a:pt x="901" y="389"/>
                    </a:cubicBezTo>
                    <a:cubicBezTo>
                      <a:pt x="901" y="389"/>
                      <a:pt x="901" y="389"/>
                      <a:pt x="901" y="389"/>
                    </a:cubicBezTo>
                    <a:cubicBezTo>
                      <a:pt x="936" y="389"/>
                      <a:pt x="965" y="360"/>
                      <a:pt x="965" y="325"/>
                    </a:cubicBezTo>
                    <a:cubicBezTo>
                      <a:pt x="965" y="290"/>
                      <a:pt x="936" y="261"/>
                      <a:pt x="901" y="261"/>
                    </a:cubicBezTo>
                    <a:close/>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8" name="Straight Connector 11"/>
            <p:cNvSpPr/>
            <p:nvPr/>
          </p:nvSpPr>
          <p:spPr bwMode="auto">
            <a:xfrm>
              <a:off x="2888253" y="2322154"/>
              <a:ext cx="1575" cy="1575"/>
            </a:xfrm>
            <a:prstGeom prst="line">
              <a:avLst/>
            </a:prstGeom>
            <a:no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9" name="Straight Connector 12"/>
            <p:cNvSpPr/>
            <p:nvPr/>
          </p:nvSpPr>
          <p:spPr bwMode="auto">
            <a:xfrm>
              <a:off x="2888253" y="2322154"/>
              <a:ext cx="1575" cy="1575"/>
            </a:xfrm>
            <a:prstGeom prst="line">
              <a:avLst/>
            </a:prstGeom>
            <a:no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10" name="Group 13"/>
            <p:cNvGrpSpPr/>
            <p:nvPr/>
          </p:nvGrpSpPr>
          <p:grpSpPr>
            <a:xfrm>
              <a:off x="569468" y="1492771"/>
              <a:ext cx="989155" cy="745043"/>
              <a:chOff x="550863" y="1190626"/>
              <a:chExt cx="3840163" cy="2892424"/>
            </a:xfrm>
            <a:solidFill>
              <a:schemeClr val="accent1"/>
            </a:solidFill>
          </p:grpSpPr>
          <p:sp>
            <p:nvSpPr>
              <p:cNvPr id="50" name="Freeform: Shape 14"/>
              <p:cNvSpPr/>
              <p:nvPr/>
            </p:nvSpPr>
            <p:spPr bwMode="auto">
              <a:xfrm>
                <a:off x="2425701" y="2978150"/>
                <a:ext cx="149225" cy="239712"/>
              </a:xfrm>
              <a:custGeom>
                <a:avLst/>
                <a:gdLst/>
                <a:ahLst/>
                <a:cxnLst>
                  <a:cxn ang="0">
                    <a:pos x="65" y="30"/>
                  </a:cxn>
                  <a:cxn ang="0">
                    <a:pos x="46" y="17"/>
                  </a:cxn>
                  <a:cxn ang="0">
                    <a:pos x="0" y="0"/>
                  </a:cxn>
                  <a:cxn ang="0">
                    <a:pos x="0" y="122"/>
                  </a:cxn>
                  <a:cxn ang="0">
                    <a:pos x="69" y="86"/>
                  </a:cxn>
                  <a:cxn ang="0">
                    <a:pos x="74" y="48"/>
                  </a:cxn>
                  <a:cxn ang="0">
                    <a:pos x="65" y="30"/>
                  </a:cxn>
                  <a:cxn ang="0">
                    <a:pos x="65" y="30"/>
                  </a:cxn>
                  <a:cxn ang="0">
                    <a:pos x="65" y="30"/>
                  </a:cxn>
                </a:cxnLst>
                <a:rect l="0" t="0" r="r" b="b"/>
                <a:pathLst>
                  <a:path w="76" h="122">
                    <a:moveTo>
                      <a:pt x="65" y="30"/>
                    </a:moveTo>
                    <a:cubicBezTo>
                      <a:pt x="59" y="24"/>
                      <a:pt x="53" y="20"/>
                      <a:pt x="46" y="17"/>
                    </a:cubicBezTo>
                    <a:cubicBezTo>
                      <a:pt x="32" y="9"/>
                      <a:pt x="16" y="4"/>
                      <a:pt x="0" y="0"/>
                    </a:cubicBezTo>
                    <a:cubicBezTo>
                      <a:pt x="0" y="122"/>
                      <a:pt x="0" y="122"/>
                      <a:pt x="0" y="122"/>
                    </a:cubicBezTo>
                    <a:cubicBezTo>
                      <a:pt x="26" y="119"/>
                      <a:pt x="55" y="110"/>
                      <a:pt x="69" y="86"/>
                    </a:cubicBezTo>
                    <a:cubicBezTo>
                      <a:pt x="75" y="75"/>
                      <a:pt x="76" y="61"/>
                      <a:pt x="74" y="48"/>
                    </a:cubicBezTo>
                    <a:cubicBezTo>
                      <a:pt x="72" y="41"/>
                      <a:pt x="69" y="35"/>
                      <a:pt x="65" y="30"/>
                    </a:cubicBezTo>
                    <a:close/>
                    <a:moveTo>
                      <a:pt x="65" y="30"/>
                    </a:moveTo>
                    <a:cubicBezTo>
                      <a:pt x="65" y="30"/>
                      <a:pt x="65" y="30"/>
                      <a:pt x="65" y="30"/>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1" name="Freeform: Shape 15"/>
              <p:cNvSpPr/>
              <p:nvPr/>
            </p:nvSpPr>
            <p:spPr bwMode="auto">
              <a:xfrm>
                <a:off x="2559051" y="3148013"/>
                <a:ext cx="1588" cy="1587"/>
              </a:xfrm>
              <a:custGeom>
                <a:avLst/>
                <a:gdLst/>
                <a:ahLst/>
                <a:cxnLst>
                  <a:cxn ang="0">
                    <a:pos x="0" y="0"/>
                  </a:cxn>
                  <a:cxn ang="0">
                    <a:pos x="1" y="0"/>
                  </a:cxn>
                  <a:cxn ang="0">
                    <a:pos x="0" y="0"/>
                  </a:cxn>
                  <a:cxn ang="0">
                    <a:pos x="0" y="0"/>
                  </a:cxn>
                  <a:cxn ang="0">
                    <a:pos x="0" y="0"/>
                  </a:cxn>
                </a:cxnLst>
                <a:rect l="0" t="0" r="r" b="b"/>
                <a:pathLst>
                  <a:path w="1">
                    <a:moveTo>
                      <a:pt x="0" y="0"/>
                    </a:moveTo>
                    <a:cubicBezTo>
                      <a:pt x="0" y="0"/>
                      <a:pt x="0" y="0"/>
                      <a:pt x="1" y="0"/>
                    </a:cubicBezTo>
                    <a:cubicBezTo>
                      <a:pt x="0" y="0"/>
                      <a:pt x="0" y="0"/>
                      <a:pt x="0" y="0"/>
                    </a:cubicBezTo>
                    <a:close/>
                    <a:moveTo>
                      <a:pt x="0" y="0"/>
                    </a:moveTo>
                    <a:cubicBezTo>
                      <a:pt x="0" y="0"/>
                      <a:pt x="0" y="0"/>
                      <a:pt x="0" y="0"/>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2" name="Freeform: Shape 16"/>
              <p:cNvSpPr/>
              <p:nvPr/>
            </p:nvSpPr>
            <p:spPr bwMode="auto">
              <a:xfrm>
                <a:off x="2174876" y="2597150"/>
                <a:ext cx="120650" cy="214312"/>
              </a:xfrm>
              <a:custGeom>
                <a:avLst/>
                <a:gdLst/>
                <a:ahLst/>
                <a:cxnLst>
                  <a:cxn ang="0">
                    <a:pos x="9" y="30"/>
                  </a:cxn>
                  <a:cxn ang="0">
                    <a:pos x="1" y="52"/>
                  </a:cxn>
                  <a:cxn ang="0">
                    <a:pos x="4" y="75"/>
                  </a:cxn>
                  <a:cxn ang="0">
                    <a:pos x="18" y="92"/>
                  </a:cxn>
                  <a:cxn ang="0">
                    <a:pos x="40" y="103"/>
                  </a:cxn>
                  <a:cxn ang="0">
                    <a:pos x="61" y="110"/>
                  </a:cxn>
                  <a:cxn ang="0">
                    <a:pos x="61" y="0"/>
                  </a:cxn>
                  <a:cxn ang="0">
                    <a:pos x="9" y="30"/>
                  </a:cxn>
                  <a:cxn ang="0">
                    <a:pos x="9" y="30"/>
                  </a:cxn>
                  <a:cxn ang="0">
                    <a:pos x="9" y="30"/>
                  </a:cxn>
                </a:cxnLst>
                <a:rect l="0" t="0" r="r" b="b"/>
                <a:pathLst>
                  <a:path w="61" h="110">
                    <a:moveTo>
                      <a:pt x="9" y="30"/>
                    </a:moveTo>
                    <a:cubicBezTo>
                      <a:pt x="4" y="37"/>
                      <a:pt x="2" y="44"/>
                      <a:pt x="1" y="52"/>
                    </a:cubicBezTo>
                    <a:cubicBezTo>
                      <a:pt x="0" y="59"/>
                      <a:pt x="1" y="68"/>
                      <a:pt x="4" y="75"/>
                    </a:cubicBezTo>
                    <a:cubicBezTo>
                      <a:pt x="6" y="82"/>
                      <a:pt x="12" y="87"/>
                      <a:pt x="18" y="92"/>
                    </a:cubicBezTo>
                    <a:cubicBezTo>
                      <a:pt x="25" y="96"/>
                      <a:pt x="33" y="100"/>
                      <a:pt x="40" y="103"/>
                    </a:cubicBezTo>
                    <a:cubicBezTo>
                      <a:pt x="47" y="105"/>
                      <a:pt x="54" y="108"/>
                      <a:pt x="61" y="110"/>
                    </a:cubicBezTo>
                    <a:cubicBezTo>
                      <a:pt x="61" y="0"/>
                      <a:pt x="61" y="0"/>
                      <a:pt x="61" y="0"/>
                    </a:cubicBezTo>
                    <a:cubicBezTo>
                      <a:pt x="42" y="4"/>
                      <a:pt x="21" y="13"/>
                      <a:pt x="9" y="30"/>
                    </a:cubicBezTo>
                    <a:close/>
                    <a:moveTo>
                      <a:pt x="9" y="30"/>
                    </a:moveTo>
                    <a:cubicBezTo>
                      <a:pt x="9" y="30"/>
                      <a:pt x="9" y="30"/>
                      <a:pt x="9" y="30"/>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3" name="Freeform: Shape 17"/>
              <p:cNvSpPr/>
              <p:nvPr/>
            </p:nvSpPr>
            <p:spPr bwMode="auto">
              <a:xfrm>
                <a:off x="2560638" y="3144838"/>
                <a:ext cx="1588" cy="3175"/>
              </a:xfrm>
              <a:custGeom>
                <a:avLst/>
                <a:gdLst/>
                <a:ahLst/>
                <a:cxnLst>
                  <a:cxn ang="0">
                    <a:pos x="0" y="0"/>
                  </a:cxn>
                  <a:cxn ang="0">
                    <a:pos x="0" y="1"/>
                  </a:cxn>
                  <a:cxn ang="0">
                    <a:pos x="0" y="0"/>
                  </a:cxn>
                  <a:cxn ang="0">
                    <a:pos x="0" y="0"/>
                  </a:cxn>
                  <a:cxn ang="0">
                    <a:pos x="0" y="0"/>
                  </a:cxn>
                </a:cxnLst>
                <a:rect l="0" t="0" r="r" b="b"/>
                <a:pathLst>
                  <a:path h="1">
                    <a:moveTo>
                      <a:pt x="0" y="0"/>
                    </a:moveTo>
                    <a:cubicBezTo>
                      <a:pt x="0" y="0"/>
                      <a:pt x="0" y="1"/>
                      <a:pt x="0" y="1"/>
                    </a:cubicBezTo>
                    <a:cubicBezTo>
                      <a:pt x="0" y="1"/>
                      <a:pt x="0" y="0"/>
                      <a:pt x="0" y="0"/>
                    </a:cubicBezTo>
                    <a:close/>
                    <a:moveTo>
                      <a:pt x="0" y="0"/>
                    </a:moveTo>
                    <a:cubicBezTo>
                      <a:pt x="0" y="0"/>
                      <a:pt x="0" y="0"/>
                      <a:pt x="0" y="0"/>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4" name="Freeform: Shape 18"/>
              <p:cNvSpPr/>
              <p:nvPr/>
            </p:nvSpPr>
            <p:spPr bwMode="auto">
              <a:xfrm>
                <a:off x="550863" y="1190626"/>
                <a:ext cx="3840163" cy="2892424"/>
              </a:xfrm>
              <a:custGeom>
                <a:avLst/>
                <a:gdLst/>
                <a:ahLst/>
                <a:cxnLst>
                  <a:cxn ang="0">
                    <a:pos x="1000" y="335"/>
                  </a:cxn>
                  <a:cxn ang="0">
                    <a:pos x="1130" y="44"/>
                  </a:cxn>
                  <a:cxn ang="0">
                    <a:pos x="892" y="91"/>
                  </a:cxn>
                  <a:cxn ang="0">
                    <a:pos x="664" y="57"/>
                  </a:cxn>
                  <a:cxn ang="0">
                    <a:pos x="807" y="343"/>
                  </a:cxn>
                  <a:cxn ang="0">
                    <a:pos x="822" y="1394"/>
                  </a:cxn>
                  <a:cxn ang="0">
                    <a:pos x="1000" y="335"/>
                  </a:cxn>
                  <a:cxn ang="0">
                    <a:pos x="1098" y="988"/>
                  </a:cxn>
                  <a:cxn ang="0">
                    <a:pos x="1052" y="1069"/>
                  </a:cxn>
                  <a:cxn ang="0">
                    <a:pos x="957" y="1102"/>
                  </a:cxn>
                  <a:cxn ang="0">
                    <a:pos x="957" y="1138"/>
                  </a:cxn>
                  <a:cxn ang="0">
                    <a:pos x="946" y="1163"/>
                  </a:cxn>
                  <a:cxn ang="0">
                    <a:pos x="910" y="1168"/>
                  </a:cxn>
                  <a:cxn ang="0">
                    <a:pos x="890" y="1138"/>
                  </a:cxn>
                  <a:cxn ang="0">
                    <a:pos x="890" y="1099"/>
                  </a:cxn>
                  <a:cxn ang="0">
                    <a:pos x="873" y="1095"/>
                  </a:cxn>
                  <a:cxn ang="0">
                    <a:pos x="792" y="1045"/>
                  </a:cxn>
                  <a:cxn ang="0">
                    <a:pos x="766" y="1003"/>
                  </a:cxn>
                  <a:cxn ang="0">
                    <a:pos x="762" y="991"/>
                  </a:cxn>
                  <a:cxn ang="0">
                    <a:pos x="759" y="979"/>
                  </a:cxn>
                  <a:cxn ang="0">
                    <a:pos x="763" y="961"/>
                  </a:cxn>
                  <a:cxn ang="0">
                    <a:pos x="796" y="943"/>
                  </a:cxn>
                  <a:cxn ang="0">
                    <a:pos x="825" y="966"/>
                  </a:cxn>
                  <a:cxn ang="0">
                    <a:pos x="828" y="977"/>
                  </a:cxn>
                  <a:cxn ang="0">
                    <a:pos x="833" y="988"/>
                  </a:cxn>
                  <a:cxn ang="0">
                    <a:pos x="848" y="1007"/>
                  </a:cxn>
                  <a:cxn ang="0">
                    <a:pos x="890" y="1030"/>
                  </a:cxn>
                  <a:cxn ang="0">
                    <a:pos x="890" y="898"/>
                  </a:cxn>
                  <a:cxn ang="0">
                    <a:pos x="803" y="860"/>
                  </a:cxn>
                  <a:cxn ang="0">
                    <a:pos x="773" y="824"/>
                  </a:cxn>
                  <a:cxn ang="0">
                    <a:pos x="763" y="776"/>
                  </a:cxn>
                  <a:cxn ang="0">
                    <a:pos x="773" y="728"/>
                  </a:cxn>
                  <a:cxn ang="0">
                    <a:pos x="800" y="690"/>
                  </a:cxn>
                  <a:cxn ang="0">
                    <a:pos x="890" y="650"/>
                  </a:cxn>
                  <a:cxn ang="0">
                    <a:pos x="890" y="613"/>
                  </a:cxn>
                  <a:cxn ang="0">
                    <a:pos x="902" y="588"/>
                  </a:cxn>
                  <a:cxn ang="0">
                    <a:pos x="938" y="583"/>
                  </a:cxn>
                  <a:cxn ang="0">
                    <a:pos x="957" y="613"/>
                  </a:cxn>
                  <a:cxn ang="0">
                    <a:pos x="957" y="650"/>
                  </a:cxn>
                  <a:cxn ang="0">
                    <a:pos x="970" y="652"/>
                  </a:cxn>
                  <a:cxn ang="0">
                    <a:pos x="1058" y="694"/>
                  </a:cxn>
                  <a:cxn ang="0">
                    <a:pos x="1085" y="733"/>
                  </a:cxn>
                  <a:cxn ang="0">
                    <a:pos x="1089" y="745"/>
                  </a:cxn>
                  <a:cxn ang="0">
                    <a:pos x="1092" y="757"/>
                  </a:cxn>
                  <a:cxn ang="0">
                    <a:pos x="1090" y="776"/>
                  </a:cxn>
                  <a:cxn ang="0">
                    <a:pos x="1058" y="795"/>
                  </a:cxn>
                  <a:cxn ang="0">
                    <a:pos x="1028" y="774"/>
                  </a:cxn>
                  <a:cxn ang="0">
                    <a:pos x="1025" y="763"/>
                  </a:cxn>
                  <a:cxn ang="0">
                    <a:pos x="1019" y="752"/>
                  </a:cxn>
                  <a:cxn ang="0">
                    <a:pos x="1003" y="736"/>
                  </a:cxn>
                  <a:cxn ang="0">
                    <a:pos x="957" y="718"/>
                  </a:cxn>
                  <a:cxn ang="0">
                    <a:pos x="957" y="844"/>
                  </a:cxn>
                  <a:cxn ang="0">
                    <a:pos x="1015" y="861"/>
                  </a:cxn>
                  <a:cxn ang="0">
                    <a:pos x="1084" y="916"/>
                  </a:cxn>
                  <a:cxn ang="0">
                    <a:pos x="1084" y="916"/>
                  </a:cxn>
                  <a:cxn ang="0">
                    <a:pos x="1084" y="916"/>
                  </a:cxn>
                  <a:cxn ang="0">
                    <a:pos x="1098" y="988"/>
                  </a:cxn>
                  <a:cxn ang="0">
                    <a:pos x="1098" y="988"/>
                  </a:cxn>
                  <a:cxn ang="0">
                    <a:pos x="1098" y="988"/>
                  </a:cxn>
                </a:cxnLst>
                <a:rect l="0" t="0" r="r" b="b"/>
                <a:pathLst>
                  <a:path w="1960" h="1477">
                    <a:moveTo>
                      <a:pt x="1000" y="335"/>
                    </a:moveTo>
                    <a:cubicBezTo>
                      <a:pt x="1104" y="248"/>
                      <a:pt x="1173" y="53"/>
                      <a:pt x="1130" y="44"/>
                    </a:cubicBezTo>
                    <a:cubicBezTo>
                      <a:pt x="1074" y="33"/>
                      <a:pt x="951" y="83"/>
                      <a:pt x="892" y="91"/>
                    </a:cubicBezTo>
                    <a:cubicBezTo>
                      <a:pt x="808" y="102"/>
                      <a:pt x="716" y="0"/>
                      <a:pt x="664" y="57"/>
                    </a:cubicBezTo>
                    <a:cubicBezTo>
                      <a:pt x="623" y="103"/>
                      <a:pt x="694" y="270"/>
                      <a:pt x="807" y="343"/>
                    </a:cubicBezTo>
                    <a:cubicBezTo>
                      <a:pt x="472" y="507"/>
                      <a:pt x="0" y="1334"/>
                      <a:pt x="822" y="1394"/>
                    </a:cubicBezTo>
                    <a:cubicBezTo>
                      <a:pt x="1960" y="1477"/>
                      <a:pt x="1390" y="496"/>
                      <a:pt x="1000" y="335"/>
                    </a:cubicBezTo>
                    <a:close/>
                    <a:moveTo>
                      <a:pt x="1098" y="988"/>
                    </a:moveTo>
                    <a:cubicBezTo>
                      <a:pt x="1094" y="1020"/>
                      <a:pt x="1077" y="1049"/>
                      <a:pt x="1052" y="1069"/>
                    </a:cubicBezTo>
                    <a:cubicBezTo>
                      <a:pt x="1025" y="1090"/>
                      <a:pt x="991" y="1099"/>
                      <a:pt x="957" y="1102"/>
                    </a:cubicBezTo>
                    <a:cubicBezTo>
                      <a:pt x="957" y="1138"/>
                      <a:pt x="957" y="1138"/>
                      <a:pt x="957" y="1138"/>
                    </a:cubicBezTo>
                    <a:cubicBezTo>
                      <a:pt x="957" y="1147"/>
                      <a:pt x="953" y="1156"/>
                      <a:pt x="946" y="1163"/>
                    </a:cubicBezTo>
                    <a:cubicBezTo>
                      <a:pt x="936" y="1171"/>
                      <a:pt x="922" y="1174"/>
                      <a:pt x="910" y="1168"/>
                    </a:cubicBezTo>
                    <a:cubicBezTo>
                      <a:pt x="898" y="1163"/>
                      <a:pt x="890" y="1151"/>
                      <a:pt x="890" y="1138"/>
                    </a:cubicBezTo>
                    <a:cubicBezTo>
                      <a:pt x="890" y="1099"/>
                      <a:pt x="890" y="1099"/>
                      <a:pt x="890" y="1099"/>
                    </a:cubicBezTo>
                    <a:cubicBezTo>
                      <a:pt x="885" y="1098"/>
                      <a:pt x="879" y="1096"/>
                      <a:pt x="873" y="1095"/>
                    </a:cubicBezTo>
                    <a:cubicBezTo>
                      <a:pt x="842" y="1086"/>
                      <a:pt x="813" y="1069"/>
                      <a:pt x="792" y="1045"/>
                    </a:cubicBezTo>
                    <a:cubicBezTo>
                      <a:pt x="781" y="1032"/>
                      <a:pt x="772" y="1018"/>
                      <a:pt x="766" y="1003"/>
                    </a:cubicBezTo>
                    <a:cubicBezTo>
                      <a:pt x="765" y="999"/>
                      <a:pt x="763" y="995"/>
                      <a:pt x="762" y="991"/>
                    </a:cubicBezTo>
                    <a:cubicBezTo>
                      <a:pt x="761" y="987"/>
                      <a:pt x="760" y="983"/>
                      <a:pt x="759" y="979"/>
                    </a:cubicBezTo>
                    <a:cubicBezTo>
                      <a:pt x="759" y="973"/>
                      <a:pt x="760" y="966"/>
                      <a:pt x="763" y="961"/>
                    </a:cubicBezTo>
                    <a:cubicBezTo>
                      <a:pt x="769" y="949"/>
                      <a:pt x="782" y="942"/>
                      <a:pt x="796" y="943"/>
                    </a:cubicBezTo>
                    <a:cubicBezTo>
                      <a:pt x="809" y="944"/>
                      <a:pt x="820" y="953"/>
                      <a:pt x="825" y="966"/>
                    </a:cubicBezTo>
                    <a:cubicBezTo>
                      <a:pt x="826" y="969"/>
                      <a:pt x="827" y="973"/>
                      <a:pt x="828" y="977"/>
                    </a:cubicBezTo>
                    <a:cubicBezTo>
                      <a:pt x="830" y="981"/>
                      <a:pt x="831" y="985"/>
                      <a:pt x="833" y="988"/>
                    </a:cubicBezTo>
                    <a:cubicBezTo>
                      <a:pt x="837" y="995"/>
                      <a:pt x="842" y="1001"/>
                      <a:pt x="848" y="1007"/>
                    </a:cubicBezTo>
                    <a:cubicBezTo>
                      <a:pt x="860" y="1018"/>
                      <a:pt x="875" y="1026"/>
                      <a:pt x="890" y="1030"/>
                    </a:cubicBezTo>
                    <a:cubicBezTo>
                      <a:pt x="890" y="898"/>
                      <a:pt x="890" y="898"/>
                      <a:pt x="890" y="898"/>
                    </a:cubicBezTo>
                    <a:cubicBezTo>
                      <a:pt x="860" y="890"/>
                      <a:pt x="828" y="880"/>
                      <a:pt x="803" y="860"/>
                    </a:cubicBezTo>
                    <a:cubicBezTo>
                      <a:pt x="790" y="850"/>
                      <a:pt x="780" y="838"/>
                      <a:pt x="773" y="824"/>
                    </a:cubicBezTo>
                    <a:cubicBezTo>
                      <a:pt x="766" y="809"/>
                      <a:pt x="763" y="793"/>
                      <a:pt x="763" y="776"/>
                    </a:cubicBezTo>
                    <a:cubicBezTo>
                      <a:pt x="763" y="760"/>
                      <a:pt x="766" y="743"/>
                      <a:pt x="773" y="728"/>
                    </a:cubicBezTo>
                    <a:cubicBezTo>
                      <a:pt x="779" y="714"/>
                      <a:pt x="789" y="701"/>
                      <a:pt x="800" y="690"/>
                    </a:cubicBezTo>
                    <a:cubicBezTo>
                      <a:pt x="825" y="668"/>
                      <a:pt x="858" y="655"/>
                      <a:pt x="890" y="650"/>
                    </a:cubicBezTo>
                    <a:cubicBezTo>
                      <a:pt x="890" y="613"/>
                      <a:pt x="890" y="613"/>
                      <a:pt x="890" y="613"/>
                    </a:cubicBezTo>
                    <a:cubicBezTo>
                      <a:pt x="890" y="604"/>
                      <a:pt x="895" y="595"/>
                      <a:pt x="902" y="588"/>
                    </a:cubicBezTo>
                    <a:cubicBezTo>
                      <a:pt x="912" y="580"/>
                      <a:pt x="926" y="577"/>
                      <a:pt x="938" y="583"/>
                    </a:cubicBezTo>
                    <a:cubicBezTo>
                      <a:pt x="950" y="588"/>
                      <a:pt x="957" y="600"/>
                      <a:pt x="957" y="613"/>
                    </a:cubicBezTo>
                    <a:cubicBezTo>
                      <a:pt x="957" y="650"/>
                      <a:pt x="957" y="650"/>
                      <a:pt x="957" y="650"/>
                    </a:cubicBezTo>
                    <a:cubicBezTo>
                      <a:pt x="962" y="651"/>
                      <a:pt x="966" y="651"/>
                      <a:pt x="970" y="652"/>
                    </a:cubicBezTo>
                    <a:cubicBezTo>
                      <a:pt x="1003" y="658"/>
                      <a:pt x="1034" y="671"/>
                      <a:pt x="1058" y="694"/>
                    </a:cubicBezTo>
                    <a:cubicBezTo>
                      <a:pt x="1069" y="705"/>
                      <a:pt x="1078" y="719"/>
                      <a:pt x="1085" y="733"/>
                    </a:cubicBezTo>
                    <a:cubicBezTo>
                      <a:pt x="1086" y="737"/>
                      <a:pt x="1088" y="741"/>
                      <a:pt x="1089" y="745"/>
                    </a:cubicBezTo>
                    <a:cubicBezTo>
                      <a:pt x="1091" y="749"/>
                      <a:pt x="1092" y="753"/>
                      <a:pt x="1092" y="757"/>
                    </a:cubicBezTo>
                    <a:cubicBezTo>
                      <a:pt x="1093" y="763"/>
                      <a:pt x="1092" y="770"/>
                      <a:pt x="1090" y="776"/>
                    </a:cubicBezTo>
                    <a:cubicBezTo>
                      <a:pt x="1084" y="788"/>
                      <a:pt x="1071" y="796"/>
                      <a:pt x="1058" y="795"/>
                    </a:cubicBezTo>
                    <a:cubicBezTo>
                      <a:pt x="1045" y="795"/>
                      <a:pt x="1033" y="786"/>
                      <a:pt x="1028" y="774"/>
                    </a:cubicBezTo>
                    <a:cubicBezTo>
                      <a:pt x="1027" y="770"/>
                      <a:pt x="1026" y="766"/>
                      <a:pt x="1025" y="763"/>
                    </a:cubicBezTo>
                    <a:cubicBezTo>
                      <a:pt x="1023" y="759"/>
                      <a:pt x="1021" y="756"/>
                      <a:pt x="1019" y="752"/>
                    </a:cubicBezTo>
                    <a:cubicBezTo>
                      <a:pt x="1015" y="746"/>
                      <a:pt x="1010" y="740"/>
                      <a:pt x="1003" y="736"/>
                    </a:cubicBezTo>
                    <a:cubicBezTo>
                      <a:pt x="990" y="726"/>
                      <a:pt x="974" y="721"/>
                      <a:pt x="957" y="718"/>
                    </a:cubicBezTo>
                    <a:cubicBezTo>
                      <a:pt x="957" y="844"/>
                      <a:pt x="957" y="844"/>
                      <a:pt x="957" y="844"/>
                    </a:cubicBezTo>
                    <a:cubicBezTo>
                      <a:pt x="977" y="849"/>
                      <a:pt x="996" y="854"/>
                      <a:pt x="1015" y="861"/>
                    </a:cubicBezTo>
                    <a:cubicBezTo>
                      <a:pt x="1043" y="872"/>
                      <a:pt x="1069" y="889"/>
                      <a:pt x="1084" y="916"/>
                    </a:cubicBezTo>
                    <a:cubicBezTo>
                      <a:pt x="1082" y="912"/>
                      <a:pt x="1080" y="908"/>
                      <a:pt x="1084" y="916"/>
                    </a:cubicBezTo>
                    <a:cubicBezTo>
                      <a:pt x="1089" y="924"/>
                      <a:pt x="1087" y="920"/>
                      <a:pt x="1084" y="916"/>
                    </a:cubicBezTo>
                    <a:cubicBezTo>
                      <a:pt x="1097" y="938"/>
                      <a:pt x="1101" y="963"/>
                      <a:pt x="1098" y="988"/>
                    </a:cubicBezTo>
                    <a:close/>
                    <a:moveTo>
                      <a:pt x="1098" y="988"/>
                    </a:moveTo>
                    <a:cubicBezTo>
                      <a:pt x="1098" y="988"/>
                      <a:pt x="1098" y="988"/>
                      <a:pt x="1098" y="988"/>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5" name="Freeform: Shape 19"/>
              <p:cNvSpPr/>
              <p:nvPr/>
            </p:nvSpPr>
            <p:spPr bwMode="auto">
              <a:xfrm>
                <a:off x="2559051" y="3149600"/>
                <a:ext cx="1588" cy="1587"/>
              </a:xfrm>
              <a:custGeom>
                <a:avLst/>
                <a:gdLst/>
                <a:ahLst/>
                <a:cxnLst>
                  <a:cxn ang="0">
                    <a:pos x="0" y="0"/>
                  </a:cxn>
                  <a:cxn ang="0">
                    <a:pos x="0" y="1"/>
                  </a:cxn>
                  <a:cxn ang="0">
                    <a:pos x="0" y="0"/>
                  </a:cxn>
                  <a:cxn ang="0">
                    <a:pos x="0" y="0"/>
                  </a:cxn>
                  <a:cxn ang="0">
                    <a:pos x="0" y="0"/>
                  </a:cxn>
                </a:cxnLst>
                <a:rect l="0" t="0" r="r" b="b"/>
                <a:pathLst>
                  <a:path h="1">
                    <a:moveTo>
                      <a:pt x="0" y="0"/>
                    </a:moveTo>
                    <a:cubicBezTo>
                      <a:pt x="0" y="0"/>
                      <a:pt x="0" y="1"/>
                      <a:pt x="0" y="1"/>
                    </a:cubicBezTo>
                    <a:cubicBezTo>
                      <a:pt x="0" y="1"/>
                      <a:pt x="0" y="0"/>
                      <a:pt x="0" y="0"/>
                    </a:cubicBezTo>
                    <a:close/>
                    <a:moveTo>
                      <a:pt x="0" y="0"/>
                    </a:moveTo>
                    <a:cubicBezTo>
                      <a:pt x="0" y="0"/>
                      <a:pt x="0" y="0"/>
                      <a:pt x="0" y="0"/>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cxnSp>
        <p:nvCxnSpPr>
          <p:cNvPr id="15" name="Straight Connector 48"/>
          <p:cNvCxnSpPr/>
          <p:nvPr/>
        </p:nvCxnSpPr>
        <p:spPr>
          <a:xfrm>
            <a:off x="4520048" y="1412776"/>
            <a:ext cx="0" cy="4462555"/>
          </a:xfrm>
          <a:prstGeom prst="line">
            <a:avLst/>
          </a:prstGeom>
          <a:ln w="19050">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1" name="Group 57"/>
          <p:cNvGrpSpPr/>
          <p:nvPr/>
        </p:nvGrpSpPr>
        <p:grpSpPr>
          <a:xfrm>
            <a:off x="5010150" y="1594485"/>
            <a:ext cx="6532245" cy="1741170"/>
            <a:chOff x="7821836" y="4301191"/>
            <a:chExt cx="4446051" cy="994435"/>
          </a:xfrm>
        </p:grpSpPr>
        <p:sp>
          <p:nvSpPr>
            <p:cNvPr id="22" name="TextBox 55"/>
            <p:cNvSpPr txBox="1"/>
            <p:nvPr/>
          </p:nvSpPr>
          <p:spPr>
            <a:xfrm>
              <a:off x="7821836" y="4573192"/>
              <a:ext cx="4446051" cy="722434"/>
            </a:xfrm>
            <a:prstGeom prst="rect">
              <a:avLst/>
            </a:prstGeom>
            <a:noFill/>
          </p:spPr>
          <p:txBody>
            <a:bodyPr wrap="square" lIns="0" tIns="0" rIns="0" bIns="0" anchor="t" anchorCtr="0"/>
            <a:lstStyle/>
            <a:p>
              <a:pPr indent="457200" algn="just">
                <a:lnSpc>
                  <a:spcPct val="120000"/>
                </a:lnSpc>
              </a:pPr>
              <a:r>
                <a:rPr lang="zh-CN" altLang="en-US" sz="12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In the dynamic and complex world of financial markets, predicting stock prices with high accuracy remains a challenging task due to the volatile nature of market data and the myriad of factors influencing stock movements. Traditional time series forecasting methods often fall short in capturing the intricate temporal dependencies and patterns within stock market data.</a:t>
              </a:r>
              <a:endParaRPr lang="zh-CN" altLang="en-US" sz="12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3" name="Rectangle 1"/>
            <p:cNvSpPr/>
            <p:nvPr/>
          </p:nvSpPr>
          <p:spPr>
            <a:xfrm>
              <a:off x="7821836" y="4301191"/>
              <a:ext cx="2232318" cy="272001"/>
            </a:xfrm>
            <a:prstGeom prst="rect">
              <a:avLst/>
            </a:prstGeom>
          </p:spPr>
          <p:txBody>
            <a:bodyPr wrap="none" lIns="0" tIns="0" rIns="0" bIns="0" anchor="ctr" anchorCtr="0">
              <a:normAutofit/>
            </a:bodyPr>
            <a:lstStyle/>
            <a:p>
              <a:pPr algn="l"/>
              <a:r>
                <a:rPr lang="zh-CN" altLang="en-US" sz="2000" b="1"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Background:</a:t>
              </a:r>
              <a:endParaRPr lang="zh-CN" altLang="en-US" sz="2000" b="1"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3" name="组合 2"/>
          <p:cNvGrpSpPr/>
          <p:nvPr/>
        </p:nvGrpSpPr>
        <p:grpSpPr>
          <a:xfrm>
            <a:off x="-34032" y="-1"/>
            <a:ext cx="4123264" cy="1053144"/>
            <a:chOff x="-34032" y="-1"/>
            <a:chExt cx="4123264" cy="1053144"/>
          </a:xfrm>
        </p:grpSpPr>
        <p:sp>
          <p:nvSpPr>
            <p:cNvPr id="60" name="等腰三角形 59"/>
            <p:cNvSpPr/>
            <p:nvPr/>
          </p:nvSpPr>
          <p:spPr>
            <a:xfrm rot="16200000" flipH="1">
              <a:off x="-57709" y="338002"/>
              <a:ext cx="738818" cy="69146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2" name="等腰三角形 61"/>
            <p:cNvSpPr/>
            <p:nvPr/>
          </p:nvSpPr>
          <p:spPr>
            <a:xfrm rot="16200000">
              <a:off x="626755" y="30676"/>
              <a:ext cx="628650" cy="567296"/>
            </a:xfrm>
            <a:prstGeom prst="triangle">
              <a:avLst/>
            </a:prstGeom>
            <a:gradFill>
              <a:gsLst>
                <a:gs pos="0">
                  <a:srgbClr val="F4E3C8"/>
                </a:gs>
                <a:gs pos="16000">
                  <a:srgbClr val="EDD3A9"/>
                </a:gs>
                <a:gs pos="50000">
                  <a:srgbClr val="E4BC7C"/>
                </a:gs>
                <a:gs pos="100000">
                  <a:srgbClr val="DFB065"/>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 name="矩形 1"/>
            <p:cNvSpPr/>
            <p:nvPr/>
          </p:nvSpPr>
          <p:spPr>
            <a:xfrm>
              <a:off x="759292" y="656230"/>
              <a:ext cx="3329940" cy="368300"/>
            </a:xfrm>
            <a:prstGeom prst="rect">
              <a:avLst/>
            </a:prstGeom>
          </p:spPr>
          <p:txBody>
            <a:bodyPr wrap="none">
              <a:spAutoFit/>
            </a:bodyPr>
            <a:lstStyle/>
            <a:p>
              <a:pPr algn="l"/>
              <a:r>
                <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Introduction to the Project</a:t>
              </a:r>
              <a:endPar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pic>
        <p:nvPicPr>
          <p:cNvPr id="63" name="图片 62" descr="Sig_School_ContStudies_655"/>
          <p:cNvPicPr>
            <a:picLocks noChangeAspect="1"/>
          </p:cNvPicPr>
          <p:nvPr>
            <p:custDataLst>
              <p:tags r:id="rId1"/>
            </p:custDataLst>
          </p:nvPr>
        </p:nvPicPr>
        <p:blipFill>
          <a:blip r:embed="rId2"/>
          <a:stretch>
            <a:fillRect/>
          </a:stretch>
        </p:blipFill>
        <p:spPr>
          <a:xfrm>
            <a:off x="8800465" y="314325"/>
            <a:ext cx="2887980" cy="642620"/>
          </a:xfrm>
          <a:prstGeom prst="rect">
            <a:avLst/>
          </a:prstGeom>
        </p:spPr>
      </p:pic>
      <p:grpSp>
        <p:nvGrpSpPr>
          <p:cNvPr id="64" name="Group 57"/>
          <p:cNvGrpSpPr/>
          <p:nvPr/>
        </p:nvGrpSpPr>
        <p:grpSpPr>
          <a:xfrm>
            <a:off x="5010151" y="3623310"/>
            <a:ext cx="6534785" cy="2251709"/>
            <a:chOff x="7619138" y="4301191"/>
            <a:chExt cx="4708739" cy="1286019"/>
          </a:xfrm>
        </p:grpSpPr>
        <p:sp>
          <p:nvSpPr>
            <p:cNvPr id="65" name="TextBox 55"/>
            <p:cNvSpPr txBox="1"/>
            <p:nvPr/>
          </p:nvSpPr>
          <p:spPr>
            <a:xfrm>
              <a:off x="7619138" y="4562674"/>
              <a:ext cx="4708739" cy="1024536"/>
            </a:xfrm>
            <a:prstGeom prst="rect">
              <a:avLst/>
            </a:prstGeom>
            <a:noFill/>
          </p:spPr>
          <p:txBody>
            <a:bodyPr wrap="square" lIns="0" tIns="0" rIns="0" bIns="0" anchor="t" anchorCtr="0"/>
            <a:p>
              <a:pPr indent="457200" algn="just">
                <a:lnSpc>
                  <a:spcPct val="120000"/>
                </a:lnSpc>
              </a:pPr>
              <a:r>
                <a:rPr lang="zh-CN" altLang="en-US" sz="12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This study aims to exploit the advanced sequential data processing capabilities of Transformer models to enhance the accuracy and efficiency of stock price predictions. By integrating genetic algorithms for hyperparameter optimization, facilitating the rapid identification of superior model configurations.</a:t>
              </a:r>
              <a:r>
                <a:rPr lang="en-US" altLang="zh-CN" sz="12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r>
                <a:rPr lang="zh-CN" altLang="en-US" sz="12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Ultimately, the project endeavours to establish a more effective and computationally efficient framework for financial market forecasting.</a:t>
              </a:r>
              <a:endParaRPr lang="zh-CN" altLang="en-US" sz="12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6" name="Rectangle 1"/>
            <p:cNvSpPr/>
            <p:nvPr/>
          </p:nvSpPr>
          <p:spPr>
            <a:xfrm>
              <a:off x="7619138" y="4301191"/>
              <a:ext cx="2231972" cy="261483"/>
            </a:xfrm>
            <a:prstGeom prst="rect">
              <a:avLst/>
            </a:prstGeom>
          </p:spPr>
          <p:txBody>
            <a:bodyPr wrap="none" lIns="0" tIns="0" rIns="0" bIns="0" anchor="ctr" anchorCtr="0">
              <a:normAutofit/>
            </a:bodyPr>
            <a:p>
              <a:pPr algn="l"/>
              <a:r>
                <a:rPr lang="zh-CN" altLang="en-US" sz="2000" b="1"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Objectives:</a:t>
              </a:r>
              <a:endParaRPr lang="zh-CN" altLang="en-US" sz="2000" b="1"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par>
                                <p:cTn id="16" presetID="22" presetClass="entr" presetSubtype="8"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left)">
                                      <p:cBhvr>
                                        <p:cTn id="1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4032" y="-1"/>
            <a:ext cx="4860499" cy="1053144"/>
            <a:chOff x="-34032" y="-1"/>
            <a:chExt cx="4860499" cy="1053144"/>
          </a:xfrm>
        </p:grpSpPr>
        <p:sp>
          <p:nvSpPr>
            <p:cNvPr id="28" name="等腰三角形 27"/>
            <p:cNvSpPr/>
            <p:nvPr/>
          </p:nvSpPr>
          <p:spPr>
            <a:xfrm rot="16200000" flipH="1">
              <a:off x="-57709" y="338002"/>
              <a:ext cx="738818" cy="69146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1" name="等腰三角形 30"/>
            <p:cNvSpPr/>
            <p:nvPr/>
          </p:nvSpPr>
          <p:spPr>
            <a:xfrm rot="16200000">
              <a:off x="626755" y="30676"/>
              <a:ext cx="628650" cy="567296"/>
            </a:xfrm>
            <a:prstGeom prst="triangle">
              <a:avLst/>
            </a:prstGeom>
            <a:gradFill>
              <a:gsLst>
                <a:gs pos="0">
                  <a:srgbClr val="F4E3C8"/>
                </a:gs>
                <a:gs pos="16000">
                  <a:srgbClr val="EDD3A9"/>
                </a:gs>
                <a:gs pos="50000">
                  <a:srgbClr val="E4BC7C"/>
                </a:gs>
                <a:gs pos="100000">
                  <a:srgbClr val="DFB065"/>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2" name="矩形 31"/>
            <p:cNvSpPr/>
            <p:nvPr/>
          </p:nvSpPr>
          <p:spPr>
            <a:xfrm>
              <a:off x="759292" y="656230"/>
              <a:ext cx="4067175" cy="368300"/>
            </a:xfrm>
            <a:prstGeom prst="rect">
              <a:avLst/>
            </a:prstGeom>
          </p:spPr>
          <p:txBody>
            <a:bodyPr wrap="none">
              <a:spAutoFit/>
            </a:bodyPr>
            <a:lstStyle/>
            <a:p>
              <a:pPr algn="l"/>
              <a:r>
                <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Data Overview and Preprocessing</a:t>
              </a:r>
              <a:endPar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103" name="Text Box 10"/>
          <p:cNvSpPr txBox="1">
            <a:spLocks noChangeArrowheads="1"/>
          </p:cNvSpPr>
          <p:nvPr/>
        </p:nvSpPr>
        <p:spPr bwMode="auto">
          <a:xfrm>
            <a:off x="657225" y="1310005"/>
            <a:ext cx="3674745" cy="2381250"/>
          </a:xfrm>
          <a:prstGeom prst="rect">
            <a:avLst/>
          </a:prstGeom>
          <a:noFill/>
          <a:ln w="9525">
            <a:noFill/>
            <a:miter lim="800000"/>
          </a:ln>
        </p:spPr>
        <p:txBody>
          <a:bodyPr wrap="square" lIns="60904" tIns="30452" rIns="60904" bIns="30452">
            <a:noAutofit/>
          </a:bodyPr>
          <a:p>
            <a:pPr defTabSz="913130">
              <a:lnSpc>
                <a:spcPct val="120000"/>
              </a:lnSpc>
              <a:defRPr/>
            </a:pPr>
            <a:r>
              <a:rPr lang="en-US" sz="1600" dirty="0">
                <a:solidFill>
                  <a:schemeClr val="tx1">
                    <a:lumMod val="75000"/>
                    <a:lumOff val="25000"/>
                  </a:schemeClr>
                </a:solidFill>
                <a:latin typeface="方正黑体简体" panose="02010601030101010101" pitchFamily="2" charset="-122"/>
                <a:ea typeface="方正黑体简体" panose="02010601030101010101" pitchFamily="2" charset="-122"/>
                <a:cs typeface="Open Sans" panose="020B0606030504020204" pitchFamily="34" charset="0"/>
                <a:sym typeface="方正黑体简体" panose="02010601030101010101" pitchFamily="2" charset="-122"/>
              </a:rPr>
              <a:t>Data Source</a:t>
            </a:r>
            <a:br>
              <a:rPr lang="en-US" sz="1600" dirty="0">
                <a:solidFill>
                  <a:schemeClr val="tx1">
                    <a:lumMod val="75000"/>
                    <a:lumOff val="25000"/>
                  </a:schemeClr>
                </a:solidFill>
                <a:latin typeface="方正黑体简体" panose="02010601030101010101" pitchFamily="2" charset="-122"/>
                <a:ea typeface="方正黑体简体" panose="02010601030101010101" pitchFamily="2" charset="-122"/>
                <a:cs typeface="Open Sans" panose="020B0606030504020204" pitchFamily="34" charset="0"/>
                <a:sym typeface="方正黑体简体" panose="02010601030101010101" pitchFamily="2" charset="-122"/>
              </a:rPr>
            </a:b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 </a:t>
            </a:r>
            <a:r>
              <a:rPr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The </a:t>
            </a: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stock </a:t>
            </a:r>
            <a:r>
              <a:rPr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data set is obtained from IBKR API and collects daily data for 2 years.</a:t>
            </a: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endPar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highest price, lowest price, opening price, closing price, average, trading volume and number of transactions</a:t>
            </a: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endParaRPr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endPar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 The risk-free interest rate refers to the Canadian Overnight Repo Rate Average provided by the Bank of Canada.</a:t>
            </a:r>
            <a:endPar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pic>
        <p:nvPicPr>
          <p:cNvPr id="4" name="图片 3" descr="Sig_School_ContStudies_655"/>
          <p:cNvPicPr>
            <a:picLocks noChangeAspect="1"/>
          </p:cNvPicPr>
          <p:nvPr>
            <p:custDataLst>
              <p:tags r:id="rId1"/>
            </p:custDataLst>
          </p:nvPr>
        </p:nvPicPr>
        <p:blipFill>
          <a:blip r:embed="rId2"/>
          <a:stretch>
            <a:fillRect/>
          </a:stretch>
        </p:blipFill>
        <p:spPr>
          <a:xfrm>
            <a:off x="8800465" y="314325"/>
            <a:ext cx="2887980" cy="642620"/>
          </a:xfrm>
          <a:prstGeom prst="rect">
            <a:avLst/>
          </a:prstGeom>
        </p:spPr>
      </p:pic>
      <p:sp>
        <p:nvSpPr>
          <p:cNvPr id="7" name="文本框 6"/>
          <p:cNvSpPr txBox="1"/>
          <p:nvPr/>
        </p:nvSpPr>
        <p:spPr>
          <a:xfrm>
            <a:off x="4649470" y="5986780"/>
            <a:ext cx="6863080" cy="368300"/>
          </a:xfrm>
          <a:prstGeom prst="rect">
            <a:avLst/>
          </a:prstGeom>
          <a:noFill/>
        </p:spPr>
        <p:txBody>
          <a:bodyPr wrap="square" rtlCol="0">
            <a:spAutoFit/>
          </a:bodyPr>
          <a:p>
            <a:r>
              <a:rPr lang="zh-CN" altLang="en-US" sz="900" i="1"/>
              <a:t>Note:</a:t>
            </a:r>
            <a:r>
              <a:rPr lang="zh-CN" altLang="en-US" sz="900"/>
              <a:t> Stock trends over the past two years among the S&amp;P/TSX 60 (60 large companies listed on the Toronto Stock Exchange) - the 6 stocks with the biggest gainers/fallers</a:t>
            </a:r>
            <a:r>
              <a:rPr lang="en-US" altLang="zh-CN" sz="900"/>
              <a:t>, and </a:t>
            </a:r>
            <a:r>
              <a:rPr lang="zh-CN" altLang="en-US" sz="900"/>
              <a:t>smallest spreads.</a:t>
            </a:r>
            <a:endParaRPr lang="zh-CN" altLang="en-US" sz="900"/>
          </a:p>
        </p:txBody>
      </p:sp>
      <p:sp>
        <p:nvSpPr>
          <p:cNvPr id="13" name="Text Box 10"/>
          <p:cNvSpPr txBox="1">
            <a:spLocks noChangeArrowheads="1"/>
          </p:cNvSpPr>
          <p:nvPr/>
        </p:nvSpPr>
        <p:spPr bwMode="auto">
          <a:xfrm>
            <a:off x="657225" y="3977005"/>
            <a:ext cx="3674745" cy="2566670"/>
          </a:xfrm>
          <a:prstGeom prst="rect">
            <a:avLst/>
          </a:prstGeom>
          <a:noFill/>
          <a:ln w="9525">
            <a:noFill/>
            <a:miter lim="800000"/>
          </a:ln>
        </p:spPr>
        <p:txBody>
          <a:bodyPr wrap="square" lIns="60904" tIns="30452" rIns="60904" bIns="30452">
            <a:spAutoFit/>
          </a:bodyPr>
          <a:p>
            <a:pPr defTabSz="913130">
              <a:lnSpc>
                <a:spcPct val="120000"/>
              </a:lnSpc>
              <a:defRPr/>
            </a:pPr>
            <a:r>
              <a:rPr lang="en-US" sz="1600" dirty="0">
                <a:solidFill>
                  <a:schemeClr val="tx1">
                    <a:lumMod val="75000"/>
                    <a:lumOff val="25000"/>
                  </a:schemeClr>
                </a:solidFill>
                <a:latin typeface="方正黑体简体" panose="02010601030101010101" pitchFamily="2" charset="-122"/>
                <a:ea typeface="方正黑体简体" panose="02010601030101010101" pitchFamily="2" charset="-122"/>
                <a:cs typeface="Open Sans" panose="020B0606030504020204" pitchFamily="34" charset="0"/>
                <a:sym typeface="方正黑体简体" panose="02010601030101010101" pitchFamily="2" charset="-122"/>
              </a:rPr>
              <a:t>Data Preprocessing</a:t>
            </a:r>
            <a:br>
              <a:rPr lang="en-US" sz="1600" dirty="0">
                <a:solidFill>
                  <a:schemeClr val="tx1">
                    <a:lumMod val="75000"/>
                    <a:lumOff val="25000"/>
                  </a:schemeClr>
                </a:solidFill>
                <a:latin typeface="方正黑体简体" panose="02010601030101010101" pitchFamily="2" charset="-122"/>
                <a:ea typeface="方正黑体简体" panose="02010601030101010101" pitchFamily="2" charset="-122"/>
                <a:cs typeface="Open Sans" panose="020B0606030504020204" pitchFamily="34" charset="0"/>
                <a:sym typeface="方正黑体简体" panose="02010601030101010101" pitchFamily="2" charset="-122"/>
              </a:rPr>
            </a:b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 </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Technical </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I</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ndicators</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endPar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EMA, RSI, BB, VWAP, ATRP, MFI, VPT, TMI</a:t>
            </a:r>
            <a:endPar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endPar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 </a:t>
            </a:r>
            <a:r>
              <a:rPr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Use Z-Score normalization and choose 20 as the Sequence</a:t>
            </a: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L</a:t>
            </a:r>
            <a:r>
              <a:rPr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ength (approximately the number of trading days in a month).</a:t>
            </a:r>
            <a:endParaRPr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endPar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3. </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Split the dataset</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endPar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Train:</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386 Days</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8</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0%</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Test:</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97 Days</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20</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endPar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endPar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pic>
        <p:nvPicPr>
          <p:cNvPr id="104" name="图片 103"/>
          <p:cNvPicPr>
            <a:picLocks noChangeAspect="1"/>
          </p:cNvPicPr>
          <p:nvPr/>
        </p:nvPicPr>
        <p:blipFill>
          <a:blip r:embed="rId3"/>
          <a:stretch>
            <a:fillRect/>
          </a:stretch>
        </p:blipFill>
        <p:spPr>
          <a:xfrm>
            <a:off x="4649470" y="1310005"/>
            <a:ext cx="7038975" cy="467677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right)">
                                      <p:cBhvr>
                                        <p:cTn id="7" dur="500"/>
                                        <p:tgtEl>
                                          <p:spTgt spid="10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righ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rot="0">
            <a:off x="913134" y="1354454"/>
            <a:ext cx="9310366" cy="4763770"/>
            <a:chOff x="684958" y="1015611"/>
            <a:chExt cx="6982801" cy="3572793"/>
          </a:xfrm>
        </p:grpSpPr>
        <p:sp>
          <p:nvSpPr>
            <p:cNvPr id="6" name="Freeform: Shape 7"/>
            <p:cNvSpPr/>
            <p:nvPr>
              <p:custDataLst>
                <p:tags r:id="rId2"/>
              </p:custDataLst>
            </p:nvPr>
          </p:nvSpPr>
          <p:spPr bwMode="auto">
            <a:xfrm>
              <a:off x="6967715" y="1391369"/>
              <a:ext cx="700044" cy="2646643"/>
            </a:xfrm>
            <a:custGeom>
              <a:avLst/>
              <a:gdLst>
                <a:gd name="T0" fmla="*/ 22 w 497"/>
                <a:gd name="T1" fmla="*/ 991 h 1879"/>
                <a:gd name="T2" fmla="*/ 81 w 497"/>
                <a:gd name="T3" fmla="*/ 1012 h 1879"/>
                <a:gd name="T4" fmla="*/ 113 w 497"/>
                <a:gd name="T5" fmla="*/ 1092 h 1879"/>
                <a:gd name="T6" fmla="*/ 118 w 497"/>
                <a:gd name="T7" fmla="*/ 1238 h 1879"/>
                <a:gd name="T8" fmla="*/ 97 w 497"/>
                <a:gd name="T9" fmla="*/ 1333 h 1879"/>
                <a:gd name="T10" fmla="*/ 71 w 497"/>
                <a:gd name="T11" fmla="*/ 1513 h 1879"/>
                <a:gd name="T12" fmla="*/ 50 w 497"/>
                <a:gd name="T13" fmla="*/ 1659 h 1879"/>
                <a:gd name="T14" fmla="*/ 57 w 497"/>
                <a:gd name="T15" fmla="*/ 1745 h 1879"/>
                <a:gd name="T16" fmla="*/ 72 w 497"/>
                <a:gd name="T17" fmla="*/ 1870 h 1879"/>
                <a:gd name="T18" fmla="*/ 162 w 497"/>
                <a:gd name="T19" fmla="*/ 1859 h 1879"/>
                <a:gd name="T20" fmla="*/ 158 w 497"/>
                <a:gd name="T21" fmla="*/ 1721 h 1879"/>
                <a:gd name="T22" fmla="*/ 184 w 497"/>
                <a:gd name="T23" fmla="*/ 1600 h 1879"/>
                <a:gd name="T24" fmla="*/ 231 w 497"/>
                <a:gd name="T25" fmla="*/ 1327 h 1879"/>
                <a:gd name="T26" fmla="*/ 262 w 497"/>
                <a:gd name="T27" fmla="*/ 1211 h 1879"/>
                <a:gd name="T28" fmla="*/ 249 w 497"/>
                <a:gd name="T29" fmla="*/ 1379 h 1879"/>
                <a:gd name="T30" fmla="*/ 247 w 497"/>
                <a:gd name="T31" fmla="*/ 1506 h 1879"/>
                <a:gd name="T32" fmla="*/ 247 w 497"/>
                <a:gd name="T33" fmla="*/ 1619 h 1879"/>
                <a:gd name="T34" fmla="*/ 242 w 497"/>
                <a:gd name="T35" fmla="*/ 1725 h 1879"/>
                <a:gd name="T36" fmla="*/ 352 w 497"/>
                <a:gd name="T37" fmla="*/ 1759 h 1879"/>
                <a:gd name="T38" fmla="*/ 493 w 497"/>
                <a:gd name="T39" fmla="*/ 1756 h 1879"/>
                <a:gd name="T40" fmla="*/ 439 w 497"/>
                <a:gd name="T41" fmla="*/ 1718 h 1879"/>
                <a:gd name="T42" fmla="*/ 358 w 497"/>
                <a:gd name="T43" fmla="*/ 1642 h 1879"/>
                <a:gd name="T44" fmla="*/ 346 w 497"/>
                <a:gd name="T45" fmla="*/ 1564 h 1879"/>
                <a:gd name="T46" fmla="*/ 384 w 497"/>
                <a:gd name="T47" fmla="*/ 1415 h 1879"/>
                <a:gd name="T48" fmla="*/ 419 w 497"/>
                <a:gd name="T49" fmla="*/ 1170 h 1879"/>
                <a:gd name="T50" fmla="*/ 459 w 497"/>
                <a:gd name="T51" fmla="*/ 999 h 1879"/>
                <a:gd name="T52" fmla="*/ 485 w 497"/>
                <a:gd name="T53" fmla="*/ 913 h 1879"/>
                <a:gd name="T54" fmla="*/ 454 w 497"/>
                <a:gd name="T55" fmla="*/ 699 h 1879"/>
                <a:gd name="T56" fmla="*/ 450 w 497"/>
                <a:gd name="T57" fmla="*/ 447 h 1879"/>
                <a:gd name="T58" fmla="*/ 382 w 497"/>
                <a:gd name="T59" fmla="*/ 354 h 1879"/>
                <a:gd name="T60" fmla="*/ 398 w 497"/>
                <a:gd name="T61" fmla="*/ 461 h 1879"/>
                <a:gd name="T62" fmla="*/ 428 w 497"/>
                <a:gd name="T63" fmla="*/ 798 h 1879"/>
                <a:gd name="T64" fmla="*/ 386 w 497"/>
                <a:gd name="T65" fmla="*/ 760 h 1879"/>
                <a:gd name="T66" fmla="*/ 382 w 497"/>
                <a:gd name="T67" fmla="*/ 456 h 1879"/>
                <a:gd name="T68" fmla="*/ 331 w 497"/>
                <a:gd name="T69" fmla="*/ 315 h 1879"/>
                <a:gd name="T70" fmla="*/ 372 w 497"/>
                <a:gd name="T71" fmla="*/ 217 h 1879"/>
                <a:gd name="T72" fmla="*/ 390 w 497"/>
                <a:gd name="T73" fmla="*/ 129 h 1879"/>
                <a:gd name="T74" fmla="*/ 392 w 497"/>
                <a:gd name="T75" fmla="*/ 86 h 1879"/>
                <a:gd name="T76" fmla="*/ 392 w 497"/>
                <a:gd name="T77" fmla="*/ 63 h 1879"/>
                <a:gd name="T78" fmla="*/ 373 w 497"/>
                <a:gd name="T79" fmla="*/ 34 h 1879"/>
                <a:gd name="T80" fmla="*/ 350 w 497"/>
                <a:gd name="T81" fmla="*/ 21 h 1879"/>
                <a:gd name="T82" fmla="*/ 329 w 497"/>
                <a:gd name="T83" fmla="*/ 5 h 1879"/>
                <a:gd name="T84" fmla="*/ 320 w 497"/>
                <a:gd name="T85" fmla="*/ 6 h 1879"/>
                <a:gd name="T86" fmla="*/ 310 w 497"/>
                <a:gd name="T87" fmla="*/ 1 h 1879"/>
                <a:gd name="T88" fmla="*/ 289 w 497"/>
                <a:gd name="T89" fmla="*/ 10 h 1879"/>
                <a:gd name="T90" fmla="*/ 268 w 497"/>
                <a:gd name="T91" fmla="*/ 28 h 1879"/>
                <a:gd name="T92" fmla="*/ 228 w 497"/>
                <a:gd name="T93" fmla="*/ 57 h 1879"/>
                <a:gd name="T94" fmla="*/ 206 w 497"/>
                <a:gd name="T95" fmla="*/ 99 h 1879"/>
                <a:gd name="T96" fmla="*/ 208 w 497"/>
                <a:gd name="T97" fmla="*/ 136 h 1879"/>
                <a:gd name="T98" fmla="*/ 233 w 497"/>
                <a:gd name="T99" fmla="*/ 210 h 1879"/>
                <a:gd name="T100" fmla="*/ 314 w 497"/>
                <a:gd name="T101" fmla="*/ 318 h 1879"/>
                <a:gd name="T102" fmla="*/ 335 w 497"/>
                <a:gd name="T103" fmla="*/ 527 h 1879"/>
                <a:gd name="T104" fmla="*/ 210 w 497"/>
                <a:gd name="T105" fmla="*/ 287 h 1879"/>
                <a:gd name="T106" fmla="*/ 73 w 497"/>
                <a:gd name="T107" fmla="*/ 341 h 1879"/>
                <a:gd name="T108" fmla="*/ 42 w 497"/>
                <a:gd name="T109" fmla="*/ 479 h 1879"/>
                <a:gd name="T110" fmla="*/ 32 w 497"/>
                <a:gd name="T111" fmla="*/ 598 h 1879"/>
                <a:gd name="T112" fmla="*/ 21 w 497"/>
                <a:gd name="T113" fmla="*/ 704 h 1879"/>
                <a:gd name="T114" fmla="*/ 298 w 497"/>
                <a:gd name="T115" fmla="*/ 12 h 1879"/>
                <a:gd name="T116" fmla="*/ 104 w 497"/>
                <a:gd name="T117" fmla="*/ 985 h 1879"/>
                <a:gd name="T118" fmla="*/ 113 w 497"/>
                <a:gd name="T119" fmla="*/ 772 h 1879"/>
                <a:gd name="T120" fmla="*/ 252 w 497"/>
                <a:gd name="T121" fmla="*/ 1005 h 1879"/>
                <a:gd name="T122" fmla="*/ 124 w 497"/>
                <a:gd name="T123" fmla="*/ 958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7" h="1879">
                  <a:moveTo>
                    <a:pt x="0" y="933"/>
                  </a:moveTo>
                  <a:lnTo>
                    <a:pt x="0" y="933"/>
                  </a:lnTo>
                  <a:lnTo>
                    <a:pt x="10" y="931"/>
                  </a:lnTo>
                  <a:lnTo>
                    <a:pt x="10" y="931"/>
                  </a:lnTo>
                  <a:lnTo>
                    <a:pt x="10" y="933"/>
                  </a:lnTo>
                  <a:lnTo>
                    <a:pt x="11" y="936"/>
                  </a:lnTo>
                  <a:lnTo>
                    <a:pt x="16" y="938"/>
                  </a:lnTo>
                  <a:lnTo>
                    <a:pt x="16" y="938"/>
                  </a:lnTo>
                  <a:lnTo>
                    <a:pt x="19" y="941"/>
                  </a:lnTo>
                  <a:lnTo>
                    <a:pt x="20" y="944"/>
                  </a:lnTo>
                  <a:lnTo>
                    <a:pt x="20" y="944"/>
                  </a:lnTo>
                  <a:lnTo>
                    <a:pt x="20" y="973"/>
                  </a:lnTo>
                  <a:lnTo>
                    <a:pt x="20" y="973"/>
                  </a:lnTo>
                  <a:lnTo>
                    <a:pt x="20" y="983"/>
                  </a:lnTo>
                  <a:lnTo>
                    <a:pt x="22" y="991"/>
                  </a:lnTo>
                  <a:lnTo>
                    <a:pt x="22" y="991"/>
                  </a:lnTo>
                  <a:lnTo>
                    <a:pt x="25" y="995"/>
                  </a:lnTo>
                  <a:lnTo>
                    <a:pt x="29" y="999"/>
                  </a:lnTo>
                  <a:lnTo>
                    <a:pt x="29" y="999"/>
                  </a:lnTo>
                  <a:lnTo>
                    <a:pt x="39" y="1006"/>
                  </a:lnTo>
                  <a:lnTo>
                    <a:pt x="50" y="1011"/>
                  </a:lnTo>
                  <a:lnTo>
                    <a:pt x="50" y="1011"/>
                  </a:lnTo>
                  <a:lnTo>
                    <a:pt x="53" y="1012"/>
                  </a:lnTo>
                  <a:lnTo>
                    <a:pt x="57" y="1011"/>
                  </a:lnTo>
                  <a:lnTo>
                    <a:pt x="57" y="1011"/>
                  </a:lnTo>
                  <a:lnTo>
                    <a:pt x="61" y="1011"/>
                  </a:lnTo>
                  <a:lnTo>
                    <a:pt x="63" y="1011"/>
                  </a:lnTo>
                  <a:lnTo>
                    <a:pt x="63" y="1011"/>
                  </a:lnTo>
                  <a:lnTo>
                    <a:pt x="72" y="1014"/>
                  </a:lnTo>
                  <a:lnTo>
                    <a:pt x="77" y="1014"/>
                  </a:lnTo>
                  <a:lnTo>
                    <a:pt x="81" y="1012"/>
                  </a:lnTo>
                  <a:lnTo>
                    <a:pt x="81" y="1012"/>
                  </a:lnTo>
                  <a:lnTo>
                    <a:pt x="84" y="1012"/>
                  </a:lnTo>
                  <a:lnTo>
                    <a:pt x="84" y="1012"/>
                  </a:lnTo>
                  <a:lnTo>
                    <a:pt x="91" y="1014"/>
                  </a:lnTo>
                  <a:lnTo>
                    <a:pt x="91" y="1014"/>
                  </a:lnTo>
                  <a:lnTo>
                    <a:pt x="99" y="1012"/>
                  </a:lnTo>
                  <a:lnTo>
                    <a:pt x="107" y="1014"/>
                  </a:lnTo>
                  <a:lnTo>
                    <a:pt x="107" y="1014"/>
                  </a:lnTo>
                  <a:lnTo>
                    <a:pt x="110" y="1014"/>
                  </a:lnTo>
                  <a:lnTo>
                    <a:pt x="114" y="1012"/>
                  </a:lnTo>
                  <a:lnTo>
                    <a:pt x="114" y="1012"/>
                  </a:lnTo>
                  <a:lnTo>
                    <a:pt x="113" y="1022"/>
                  </a:lnTo>
                  <a:lnTo>
                    <a:pt x="113" y="1022"/>
                  </a:lnTo>
                  <a:lnTo>
                    <a:pt x="112" y="1052"/>
                  </a:lnTo>
                  <a:lnTo>
                    <a:pt x="112" y="1052"/>
                  </a:lnTo>
                  <a:lnTo>
                    <a:pt x="113" y="1092"/>
                  </a:lnTo>
                  <a:lnTo>
                    <a:pt x="113" y="1092"/>
                  </a:lnTo>
                  <a:lnTo>
                    <a:pt x="114" y="1125"/>
                  </a:lnTo>
                  <a:lnTo>
                    <a:pt x="114" y="1125"/>
                  </a:lnTo>
                  <a:lnTo>
                    <a:pt x="118" y="1169"/>
                  </a:lnTo>
                  <a:lnTo>
                    <a:pt x="118" y="1169"/>
                  </a:lnTo>
                  <a:lnTo>
                    <a:pt x="119" y="1191"/>
                  </a:lnTo>
                  <a:lnTo>
                    <a:pt x="119" y="1191"/>
                  </a:lnTo>
                  <a:lnTo>
                    <a:pt x="119" y="1200"/>
                  </a:lnTo>
                  <a:lnTo>
                    <a:pt x="118" y="1208"/>
                  </a:lnTo>
                  <a:lnTo>
                    <a:pt x="118" y="1208"/>
                  </a:lnTo>
                  <a:lnTo>
                    <a:pt x="119" y="1216"/>
                  </a:lnTo>
                  <a:lnTo>
                    <a:pt x="120" y="1223"/>
                  </a:lnTo>
                  <a:lnTo>
                    <a:pt x="120" y="1223"/>
                  </a:lnTo>
                  <a:lnTo>
                    <a:pt x="120" y="1227"/>
                  </a:lnTo>
                  <a:lnTo>
                    <a:pt x="119" y="1231"/>
                  </a:lnTo>
                  <a:lnTo>
                    <a:pt x="118" y="1238"/>
                  </a:lnTo>
                  <a:lnTo>
                    <a:pt x="118" y="1238"/>
                  </a:lnTo>
                  <a:lnTo>
                    <a:pt x="118" y="1260"/>
                  </a:lnTo>
                  <a:lnTo>
                    <a:pt x="118" y="1260"/>
                  </a:lnTo>
                  <a:lnTo>
                    <a:pt x="118" y="1268"/>
                  </a:lnTo>
                  <a:lnTo>
                    <a:pt x="118" y="1268"/>
                  </a:lnTo>
                  <a:lnTo>
                    <a:pt x="117" y="1271"/>
                  </a:lnTo>
                  <a:lnTo>
                    <a:pt x="115" y="1276"/>
                  </a:lnTo>
                  <a:lnTo>
                    <a:pt x="115" y="1276"/>
                  </a:lnTo>
                  <a:lnTo>
                    <a:pt x="115" y="1285"/>
                  </a:lnTo>
                  <a:lnTo>
                    <a:pt x="115" y="1294"/>
                  </a:lnTo>
                  <a:lnTo>
                    <a:pt x="112" y="1312"/>
                  </a:lnTo>
                  <a:lnTo>
                    <a:pt x="112" y="1312"/>
                  </a:lnTo>
                  <a:lnTo>
                    <a:pt x="109" y="1317"/>
                  </a:lnTo>
                  <a:lnTo>
                    <a:pt x="105" y="1321"/>
                  </a:lnTo>
                  <a:lnTo>
                    <a:pt x="105" y="1321"/>
                  </a:lnTo>
                  <a:lnTo>
                    <a:pt x="101" y="1327"/>
                  </a:lnTo>
                  <a:lnTo>
                    <a:pt x="97" y="1333"/>
                  </a:lnTo>
                  <a:lnTo>
                    <a:pt x="94" y="1340"/>
                  </a:lnTo>
                  <a:lnTo>
                    <a:pt x="93" y="1347"/>
                  </a:lnTo>
                  <a:lnTo>
                    <a:pt x="93" y="1347"/>
                  </a:lnTo>
                  <a:lnTo>
                    <a:pt x="91" y="1366"/>
                  </a:lnTo>
                  <a:lnTo>
                    <a:pt x="88" y="1384"/>
                  </a:lnTo>
                  <a:lnTo>
                    <a:pt x="88" y="1384"/>
                  </a:lnTo>
                  <a:lnTo>
                    <a:pt x="86" y="1395"/>
                  </a:lnTo>
                  <a:lnTo>
                    <a:pt x="82" y="1407"/>
                  </a:lnTo>
                  <a:lnTo>
                    <a:pt x="82" y="1407"/>
                  </a:lnTo>
                  <a:lnTo>
                    <a:pt x="78" y="1421"/>
                  </a:lnTo>
                  <a:lnTo>
                    <a:pt x="76" y="1438"/>
                  </a:lnTo>
                  <a:lnTo>
                    <a:pt x="76" y="1438"/>
                  </a:lnTo>
                  <a:lnTo>
                    <a:pt x="73" y="1459"/>
                  </a:lnTo>
                  <a:lnTo>
                    <a:pt x="72" y="1481"/>
                  </a:lnTo>
                  <a:lnTo>
                    <a:pt x="72" y="1481"/>
                  </a:lnTo>
                  <a:lnTo>
                    <a:pt x="71" y="1513"/>
                  </a:lnTo>
                  <a:lnTo>
                    <a:pt x="71" y="1513"/>
                  </a:lnTo>
                  <a:lnTo>
                    <a:pt x="71" y="1542"/>
                  </a:lnTo>
                  <a:lnTo>
                    <a:pt x="71" y="1542"/>
                  </a:lnTo>
                  <a:lnTo>
                    <a:pt x="73" y="1554"/>
                  </a:lnTo>
                  <a:lnTo>
                    <a:pt x="73" y="1554"/>
                  </a:lnTo>
                  <a:lnTo>
                    <a:pt x="73" y="1563"/>
                  </a:lnTo>
                  <a:lnTo>
                    <a:pt x="71" y="1571"/>
                  </a:lnTo>
                  <a:lnTo>
                    <a:pt x="66" y="1586"/>
                  </a:lnTo>
                  <a:lnTo>
                    <a:pt x="66" y="1586"/>
                  </a:lnTo>
                  <a:lnTo>
                    <a:pt x="61" y="1599"/>
                  </a:lnTo>
                  <a:lnTo>
                    <a:pt x="57" y="1611"/>
                  </a:lnTo>
                  <a:lnTo>
                    <a:pt x="52" y="1637"/>
                  </a:lnTo>
                  <a:lnTo>
                    <a:pt x="52" y="1637"/>
                  </a:lnTo>
                  <a:lnTo>
                    <a:pt x="50" y="1648"/>
                  </a:lnTo>
                  <a:lnTo>
                    <a:pt x="50" y="1659"/>
                  </a:lnTo>
                  <a:lnTo>
                    <a:pt x="50" y="1659"/>
                  </a:lnTo>
                  <a:lnTo>
                    <a:pt x="47" y="1678"/>
                  </a:lnTo>
                  <a:lnTo>
                    <a:pt x="47" y="1678"/>
                  </a:lnTo>
                  <a:lnTo>
                    <a:pt x="47" y="1687"/>
                  </a:lnTo>
                  <a:lnTo>
                    <a:pt x="48" y="1694"/>
                  </a:lnTo>
                  <a:lnTo>
                    <a:pt x="53" y="1710"/>
                  </a:lnTo>
                  <a:lnTo>
                    <a:pt x="53" y="1710"/>
                  </a:lnTo>
                  <a:lnTo>
                    <a:pt x="58" y="1725"/>
                  </a:lnTo>
                  <a:lnTo>
                    <a:pt x="58" y="1725"/>
                  </a:lnTo>
                  <a:lnTo>
                    <a:pt x="58" y="1725"/>
                  </a:lnTo>
                  <a:lnTo>
                    <a:pt x="58" y="1725"/>
                  </a:lnTo>
                  <a:lnTo>
                    <a:pt x="62" y="1729"/>
                  </a:lnTo>
                  <a:lnTo>
                    <a:pt x="62" y="1730"/>
                  </a:lnTo>
                  <a:lnTo>
                    <a:pt x="61" y="1733"/>
                  </a:lnTo>
                  <a:lnTo>
                    <a:pt x="61" y="1733"/>
                  </a:lnTo>
                  <a:lnTo>
                    <a:pt x="58" y="1739"/>
                  </a:lnTo>
                  <a:lnTo>
                    <a:pt x="57" y="1745"/>
                  </a:lnTo>
                  <a:lnTo>
                    <a:pt x="57" y="1756"/>
                  </a:lnTo>
                  <a:lnTo>
                    <a:pt x="57" y="1756"/>
                  </a:lnTo>
                  <a:lnTo>
                    <a:pt x="55" y="1775"/>
                  </a:lnTo>
                  <a:lnTo>
                    <a:pt x="55" y="1775"/>
                  </a:lnTo>
                  <a:lnTo>
                    <a:pt x="52" y="1795"/>
                  </a:lnTo>
                  <a:lnTo>
                    <a:pt x="52" y="1795"/>
                  </a:lnTo>
                  <a:lnTo>
                    <a:pt x="50" y="1812"/>
                  </a:lnTo>
                  <a:lnTo>
                    <a:pt x="47" y="1828"/>
                  </a:lnTo>
                  <a:lnTo>
                    <a:pt x="47" y="1828"/>
                  </a:lnTo>
                  <a:lnTo>
                    <a:pt x="46" y="1833"/>
                  </a:lnTo>
                  <a:lnTo>
                    <a:pt x="47" y="1838"/>
                  </a:lnTo>
                  <a:lnTo>
                    <a:pt x="50" y="1848"/>
                  </a:lnTo>
                  <a:lnTo>
                    <a:pt x="50" y="1848"/>
                  </a:lnTo>
                  <a:lnTo>
                    <a:pt x="56" y="1857"/>
                  </a:lnTo>
                  <a:lnTo>
                    <a:pt x="63" y="1864"/>
                  </a:lnTo>
                  <a:lnTo>
                    <a:pt x="72" y="1870"/>
                  </a:lnTo>
                  <a:lnTo>
                    <a:pt x="82" y="1875"/>
                  </a:lnTo>
                  <a:lnTo>
                    <a:pt x="82" y="1875"/>
                  </a:lnTo>
                  <a:lnTo>
                    <a:pt x="89" y="1878"/>
                  </a:lnTo>
                  <a:lnTo>
                    <a:pt x="97" y="1878"/>
                  </a:lnTo>
                  <a:lnTo>
                    <a:pt x="97" y="1878"/>
                  </a:lnTo>
                  <a:lnTo>
                    <a:pt x="112" y="1879"/>
                  </a:lnTo>
                  <a:lnTo>
                    <a:pt x="128" y="1879"/>
                  </a:lnTo>
                  <a:lnTo>
                    <a:pt x="128" y="1879"/>
                  </a:lnTo>
                  <a:lnTo>
                    <a:pt x="140" y="1878"/>
                  </a:lnTo>
                  <a:lnTo>
                    <a:pt x="146" y="1876"/>
                  </a:lnTo>
                  <a:lnTo>
                    <a:pt x="153" y="1873"/>
                  </a:lnTo>
                  <a:lnTo>
                    <a:pt x="153" y="1873"/>
                  </a:lnTo>
                  <a:lnTo>
                    <a:pt x="156" y="1870"/>
                  </a:lnTo>
                  <a:lnTo>
                    <a:pt x="160" y="1868"/>
                  </a:lnTo>
                  <a:lnTo>
                    <a:pt x="161" y="1864"/>
                  </a:lnTo>
                  <a:lnTo>
                    <a:pt x="162" y="1859"/>
                  </a:lnTo>
                  <a:lnTo>
                    <a:pt x="162" y="1859"/>
                  </a:lnTo>
                  <a:lnTo>
                    <a:pt x="162" y="1848"/>
                  </a:lnTo>
                  <a:lnTo>
                    <a:pt x="161" y="1835"/>
                  </a:lnTo>
                  <a:lnTo>
                    <a:pt x="161" y="1835"/>
                  </a:lnTo>
                  <a:lnTo>
                    <a:pt x="159" y="1819"/>
                  </a:lnTo>
                  <a:lnTo>
                    <a:pt x="156" y="1803"/>
                  </a:lnTo>
                  <a:lnTo>
                    <a:pt x="156" y="1803"/>
                  </a:lnTo>
                  <a:lnTo>
                    <a:pt x="150" y="1767"/>
                  </a:lnTo>
                  <a:lnTo>
                    <a:pt x="150" y="1767"/>
                  </a:lnTo>
                  <a:lnTo>
                    <a:pt x="149" y="1736"/>
                  </a:lnTo>
                  <a:lnTo>
                    <a:pt x="149" y="1736"/>
                  </a:lnTo>
                  <a:lnTo>
                    <a:pt x="153" y="1736"/>
                  </a:lnTo>
                  <a:lnTo>
                    <a:pt x="154" y="1734"/>
                  </a:lnTo>
                  <a:lnTo>
                    <a:pt x="155" y="1729"/>
                  </a:lnTo>
                  <a:lnTo>
                    <a:pt x="155" y="1729"/>
                  </a:lnTo>
                  <a:lnTo>
                    <a:pt x="158" y="1721"/>
                  </a:lnTo>
                  <a:lnTo>
                    <a:pt x="161" y="1716"/>
                  </a:lnTo>
                  <a:lnTo>
                    <a:pt x="169" y="1704"/>
                  </a:lnTo>
                  <a:lnTo>
                    <a:pt x="169" y="1704"/>
                  </a:lnTo>
                  <a:lnTo>
                    <a:pt x="174" y="1694"/>
                  </a:lnTo>
                  <a:lnTo>
                    <a:pt x="179" y="1684"/>
                  </a:lnTo>
                  <a:lnTo>
                    <a:pt x="181" y="1673"/>
                  </a:lnTo>
                  <a:lnTo>
                    <a:pt x="184" y="1662"/>
                  </a:lnTo>
                  <a:lnTo>
                    <a:pt x="184" y="1662"/>
                  </a:lnTo>
                  <a:lnTo>
                    <a:pt x="184" y="1658"/>
                  </a:lnTo>
                  <a:lnTo>
                    <a:pt x="180" y="1656"/>
                  </a:lnTo>
                  <a:lnTo>
                    <a:pt x="180" y="1656"/>
                  </a:lnTo>
                  <a:lnTo>
                    <a:pt x="179" y="1652"/>
                  </a:lnTo>
                  <a:lnTo>
                    <a:pt x="177" y="1650"/>
                  </a:lnTo>
                  <a:lnTo>
                    <a:pt x="177" y="1647"/>
                  </a:lnTo>
                  <a:lnTo>
                    <a:pt x="177" y="1647"/>
                  </a:lnTo>
                  <a:lnTo>
                    <a:pt x="184" y="1600"/>
                  </a:lnTo>
                  <a:lnTo>
                    <a:pt x="184" y="1600"/>
                  </a:lnTo>
                  <a:lnTo>
                    <a:pt x="189" y="1558"/>
                  </a:lnTo>
                  <a:lnTo>
                    <a:pt x="189" y="1558"/>
                  </a:lnTo>
                  <a:lnTo>
                    <a:pt x="195" y="1531"/>
                  </a:lnTo>
                  <a:lnTo>
                    <a:pt x="195" y="1531"/>
                  </a:lnTo>
                  <a:lnTo>
                    <a:pt x="201" y="1492"/>
                  </a:lnTo>
                  <a:lnTo>
                    <a:pt x="201" y="1492"/>
                  </a:lnTo>
                  <a:lnTo>
                    <a:pt x="207" y="1461"/>
                  </a:lnTo>
                  <a:lnTo>
                    <a:pt x="207" y="1461"/>
                  </a:lnTo>
                  <a:lnTo>
                    <a:pt x="213" y="1421"/>
                  </a:lnTo>
                  <a:lnTo>
                    <a:pt x="213" y="1421"/>
                  </a:lnTo>
                  <a:lnTo>
                    <a:pt x="223" y="1379"/>
                  </a:lnTo>
                  <a:lnTo>
                    <a:pt x="223" y="1379"/>
                  </a:lnTo>
                  <a:lnTo>
                    <a:pt x="227" y="1352"/>
                  </a:lnTo>
                  <a:lnTo>
                    <a:pt x="227" y="1352"/>
                  </a:lnTo>
                  <a:lnTo>
                    <a:pt x="231" y="1327"/>
                  </a:lnTo>
                  <a:lnTo>
                    <a:pt x="231" y="1327"/>
                  </a:lnTo>
                  <a:lnTo>
                    <a:pt x="237" y="1288"/>
                  </a:lnTo>
                  <a:lnTo>
                    <a:pt x="237" y="1288"/>
                  </a:lnTo>
                  <a:lnTo>
                    <a:pt x="239" y="1275"/>
                  </a:lnTo>
                  <a:lnTo>
                    <a:pt x="242" y="1263"/>
                  </a:lnTo>
                  <a:lnTo>
                    <a:pt x="249" y="1240"/>
                  </a:lnTo>
                  <a:lnTo>
                    <a:pt x="249" y="1240"/>
                  </a:lnTo>
                  <a:lnTo>
                    <a:pt x="253" y="1227"/>
                  </a:lnTo>
                  <a:lnTo>
                    <a:pt x="255" y="1213"/>
                  </a:lnTo>
                  <a:lnTo>
                    <a:pt x="255" y="1213"/>
                  </a:lnTo>
                  <a:lnTo>
                    <a:pt x="260" y="1180"/>
                  </a:lnTo>
                  <a:lnTo>
                    <a:pt x="260" y="1180"/>
                  </a:lnTo>
                  <a:lnTo>
                    <a:pt x="263" y="1187"/>
                  </a:lnTo>
                  <a:lnTo>
                    <a:pt x="263" y="1196"/>
                  </a:lnTo>
                  <a:lnTo>
                    <a:pt x="263" y="1203"/>
                  </a:lnTo>
                  <a:lnTo>
                    <a:pt x="262" y="1211"/>
                  </a:lnTo>
                  <a:lnTo>
                    <a:pt x="262" y="1211"/>
                  </a:lnTo>
                  <a:lnTo>
                    <a:pt x="258" y="1236"/>
                  </a:lnTo>
                  <a:lnTo>
                    <a:pt x="257" y="1248"/>
                  </a:lnTo>
                  <a:lnTo>
                    <a:pt x="257" y="1260"/>
                  </a:lnTo>
                  <a:lnTo>
                    <a:pt x="257" y="1260"/>
                  </a:lnTo>
                  <a:lnTo>
                    <a:pt x="257" y="1283"/>
                  </a:lnTo>
                  <a:lnTo>
                    <a:pt x="257" y="1283"/>
                  </a:lnTo>
                  <a:lnTo>
                    <a:pt x="258" y="1294"/>
                  </a:lnTo>
                  <a:lnTo>
                    <a:pt x="258" y="1294"/>
                  </a:lnTo>
                  <a:lnTo>
                    <a:pt x="254" y="1321"/>
                  </a:lnTo>
                  <a:lnTo>
                    <a:pt x="254" y="1321"/>
                  </a:lnTo>
                  <a:lnTo>
                    <a:pt x="253" y="1337"/>
                  </a:lnTo>
                  <a:lnTo>
                    <a:pt x="253" y="1337"/>
                  </a:lnTo>
                  <a:lnTo>
                    <a:pt x="250" y="1357"/>
                  </a:lnTo>
                  <a:lnTo>
                    <a:pt x="250" y="1357"/>
                  </a:lnTo>
                  <a:lnTo>
                    <a:pt x="249" y="1379"/>
                  </a:lnTo>
                  <a:lnTo>
                    <a:pt x="249" y="1379"/>
                  </a:lnTo>
                  <a:lnTo>
                    <a:pt x="249" y="1388"/>
                  </a:lnTo>
                  <a:lnTo>
                    <a:pt x="249" y="1388"/>
                  </a:lnTo>
                  <a:lnTo>
                    <a:pt x="249" y="1405"/>
                  </a:lnTo>
                  <a:lnTo>
                    <a:pt x="249" y="1423"/>
                  </a:lnTo>
                  <a:lnTo>
                    <a:pt x="249" y="1423"/>
                  </a:lnTo>
                  <a:lnTo>
                    <a:pt x="250" y="1434"/>
                  </a:lnTo>
                  <a:lnTo>
                    <a:pt x="253" y="1446"/>
                  </a:lnTo>
                  <a:lnTo>
                    <a:pt x="253" y="1446"/>
                  </a:lnTo>
                  <a:lnTo>
                    <a:pt x="253" y="1454"/>
                  </a:lnTo>
                  <a:lnTo>
                    <a:pt x="252" y="1461"/>
                  </a:lnTo>
                  <a:lnTo>
                    <a:pt x="252" y="1461"/>
                  </a:lnTo>
                  <a:lnTo>
                    <a:pt x="250" y="1481"/>
                  </a:lnTo>
                  <a:lnTo>
                    <a:pt x="250" y="1481"/>
                  </a:lnTo>
                  <a:lnTo>
                    <a:pt x="247" y="1506"/>
                  </a:lnTo>
                  <a:lnTo>
                    <a:pt x="247" y="1506"/>
                  </a:lnTo>
                  <a:lnTo>
                    <a:pt x="247" y="1527"/>
                  </a:lnTo>
                  <a:lnTo>
                    <a:pt x="247" y="1527"/>
                  </a:lnTo>
                  <a:lnTo>
                    <a:pt x="247" y="1540"/>
                  </a:lnTo>
                  <a:lnTo>
                    <a:pt x="247" y="1554"/>
                  </a:lnTo>
                  <a:lnTo>
                    <a:pt x="247" y="1554"/>
                  </a:lnTo>
                  <a:lnTo>
                    <a:pt x="246" y="1564"/>
                  </a:lnTo>
                  <a:lnTo>
                    <a:pt x="242" y="1573"/>
                  </a:lnTo>
                  <a:lnTo>
                    <a:pt x="242" y="1573"/>
                  </a:lnTo>
                  <a:lnTo>
                    <a:pt x="233" y="1595"/>
                  </a:lnTo>
                  <a:lnTo>
                    <a:pt x="233" y="1595"/>
                  </a:lnTo>
                  <a:lnTo>
                    <a:pt x="233" y="1599"/>
                  </a:lnTo>
                  <a:lnTo>
                    <a:pt x="233" y="1602"/>
                  </a:lnTo>
                  <a:lnTo>
                    <a:pt x="236" y="1606"/>
                  </a:lnTo>
                  <a:lnTo>
                    <a:pt x="238" y="1609"/>
                  </a:lnTo>
                  <a:lnTo>
                    <a:pt x="238" y="1609"/>
                  </a:lnTo>
                  <a:lnTo>
                    <a:pt x="247" y="1619"/>
                  </a:lnTo>
                  <a:lnTo>
                    <a:pt x="247" y="1619"/>
                  </a:lnTo>
                  <a:lnTo>
                    <a:pt x="249" y="1622"/>
                  </a:lnTo>
                  <a:lnTo>
                    <a:pt x="250" y="1627"/>
                  </a:lnTo>
                  <a:lnTo>
                    <a:pt x="250" y="1632"/>
                  </a:lnTo>
                  <a:lnTo>
                    <a:pt x="249" y="1637"/>
                  </a:lnTo>
                  <a:lnTo>
                    <a:pt x="249" y="1637"/>
                  </a:lnTo>
                  <a:lnTo>
                    <a:pt x="244" y="1658"/>
                  </a:lnTo>
                  <a:lnTo>
                    <a:pt x="244" y="1658"/>
                  </a:lnTo>
                  <a:lnTo>
                    <a:pt x="239" y="1687"/>
                  </a:lnTo>
                  <a:lnTo>
                    <a:pt x="239" y="1687"/>
                  </a:lnTo>
                  <a:lnTo>
                    <a:pt x="239" y="1709"/>
                  </a:lnTo>
                  <a:lnTo>
                    <a:pt x="239" y="1709"/>
                  </a:lnTo>
                  <a:lnTo>
                    <a:pt x="239" y="1715"/>
                  </a:lnTo>
                  <a:lnTo>
                    <a:pt x="241" y="1721"/>
                  </a:lnTo>
                  <a:lnTo>
                    <a:pt x="241" y="1721"/>
                  </a:lnTo>
                  <a:lnTo>
                    <a:pt x="242" y="1725"/>
                  </a:lnTo>
                  <a:lnTo>
                    <a:pt x="244" y="1728"/>
                  </a:lnTo>
                  <a:lnTo>
                    <a:pt x="244" y="1728"/>
                  </a:lnTo>
                  <a:lnTo>
                    <a:pt x="259" y="1733"/>
                  </a:lnTo>
                  <a:lnTo>
                    <a:pt x="274" y="1738"/>
                  </a:lnTo>
                  <a:lnTo>
                    <a:pt x="274" y="1738"/>
                  </a:lnTo>
                  <a:lnTo>
                    <a:pt x="285" y="1740"/>
                  </a:lnTo>
                  <a:lnTo>
                    <a:pt x="298" y="1741"/>
                  </a:lnTo>
                  <a:lnTo>
                    <a:pt x="298" y="1741"/>
                  </a:lnTo>
                  <a:lnTo>
                    <a:pt x="300" y="1741"/>
                  </a:lnTo>
                  <a:lnTo>
                    <a:pt x="300" y="1741"/>
                  </a:lnTo>
                  <a:lnTo>
                    <a:pt x="303" y="1726"/>
                  </a:lnTo>
                  <a:lnTo>
                    <a:pt x="303" y="1726"/>
                  </a:lnTo>
                  <a:lnTo>
                    <a:pt x="332" y="1746"/>
                  </a:lnTo>
                  <a:lnTo>
                    <a:pt x="332" y="1746"/>
                  </a:lnTo>
                  <a:lnTo>
                    <a:pt x="342" y="1752"/>
                  </a:lnTo>
                  <a:lnTo>
                    <a:pt x="352" y="1759"/>
                  </a:lnTo>
                  <a:lnTo>
                    <a:pt x="362" y="1762"/>
                  </a:lnTo>
                  <a:lnTo>
                    <a:pt x="373" y="1766"/>
                  </a:lnTo>
                  <a:lnTo>
                    <a:pt x="373" y="1766"/>
                  </a:lnTo>
                  <a:lnTo>
                    <a:pt x="390" y="1771"/>
                  </a:lnTo>
                  <a:lnTo>
                    <a:pt x="407" y="1773"/>
                  </a:lnTo>
                  <a:lnTo>
                    <a:pt x="407" y="1773"/>
                  </a:lnTo>
                  <a:lnTo>
                    <a:pt x="423" y="1775"/>
                  </a:lnTo>
                  <a:lnTo>
                    <a:pt x="439" y="1773"/>
                  </a:lnTo>
                  <a:lnTo>
                    <a:pt x="439" y="1773"/>
                  </a:lnTo>
                  <a:lnTo>
                    <a:pt x="452" y="1772"/>
                  </a:lnTo>
                  <a:lnTo>
                    <a:pt x="467" y="1771"/>
                  </a:lnTo>
                  <a:lnTo>
                    <a:pt x="467" y="1771"/>
                  </a:lnTo>
                  <a:lnTo>
                    <a:pt x="475" y="1769"/>
                  </a:lnTo>
                  <a:lnTo>
                    <a:pt x="481" y="1765"/>
                  </a:lnTo>
                  <a:lnTo>
                    <a:pt x="487" y="1761"/>
                  </a:lnTo>
                  <a:lnTo>
                    <a:pt x="493" y="1756"/>
                  </a:lnTo>
                  <a:lnTo>
                    <a:pt x="493" y="1756"/>
                  </a:lnTo>
                  <a:lnTo>
                    <a:pt x="497" y="1752"/>
                  </a:lnTo>
                  <a:lnTo>
                    <a:pt x="497" y="1749"/>
                  </a:lnTo>
                  <a:lnTo>
                    <a:pt x="496" y="1746"/>
                  </a:lnTo>
                  <a:lnTo>
                    <a:pt x="492" y="1744"/>
                  </a:lnTo>
                  <a:lnTo>
                    <a:pt x="492" y="1744"/>
                  </a:lnTo>
                  <a:lnTo>
                    <a:pt x="491" y="1739"/>
                  </a:lnTo>
                  <a:lnTo>
                    <a:pt x="490" y="1734"/>
                  </a:lnTo>
                  <a:lnTo>
                    <a:pt x="486" y="1730"/>
                  </a:lnTo>
                  <a:lnTo>
                    <a:pt x="481" y="1728"/>
                  </a:lnTo>
                  <a:lnTo>
                    <a:pt x="481" y="1728"/>
                  </a:lnTo>
                  <a:lnTo>
                    <a:pt x="474" y="1724"/>
                  </a:lnTo>
                  <a:lnTo>
                    <a:pt x="465" y="1721"/>
                  </a:lnTo>
                  <a:lnTo>
                    <a:pt x="447" y="1720"/>
                  </a:lnTo>
                  <a:lnTo>
                    <a:pt x="447" y="1720"/>
                  </a:lnTo>
                  <a:lnTo>
                    <a:pt x="439" y="1718"/>
                  </a:lnTo>
                  <a:lnTo>
                    <a:pt x="430" y="1714"/>
                  </a:lnTo>
                  <a:lnTo>
                    <a:pt x="430" y="1714"/>
                  </a:lnTo>
                  <a:lnTo>
                    <a:pt x="402" y="1700"/>
                  </a:lnTo>
                  <a:lnTo>
                    <a:pt x="402" y="1700"/>
                  </a:lnTo>
                  <a:lnTo>
                    <a:pt x="390" y="1694"/>
                  </a:lnTo>
                  <a:lnTo>
                    <a:pt x="381" y="1685"/>
                  </a:lnTo>
                  <a:lnTo>
                    <a:pt x="372" y="1676"/>
                  </a:lnTo>
                  <a:lnTo>
                    <a:pt x="366" y="1664"/>
                  </a:lnTo>
                  <a:lnTo>
                    <a:pt x="366" y="1664"/>
                  </a:lnTo>
                  <a:lnTo>
                    <a:pt x="363" y="1659"/>
                  </a:lnTo>
                  <a:lnTo>
                    <a:pt x="362" y="1657"/>
                  </a:lnTo>
                  <a:lnTo>
                    <a:pt x="362" y="1654"/>
                  </a:lnTo>
                  <a:lnTo>
                    <a:pt x="362" y="1654"/>
                  </a:lnTo>
                  <a:lnTo>
                    <a:pt x="362" y="1651"/>
                  </a:lnTo>
                  <a:lnTo>
                    <a:pt x="362" y="1648"/>
                  </a:lnTo>
                  <a:lnTo>
                    <a:pt x="358" y="1642"/>
                  </a:lnTo>
                  <a:lnTo>
                    <a:pt x="358" y="1642"/>
                  </a:lnTo>
                  <a:lnTo>
                    <a:pt x="356" y="1636"/>
                  </a:lnTo>
                  <a:lnTo>
                    <a:pt x="355" y="1630"/>
                  </a:lnTo>
                  <a:lnTo>
                    <a:pt x="351" y="1617"/>
                  </a:lnTo>
                  <a:lnTo>
                    <a:pt x="351" y="1617"/>
                  </a:lnTo>
                  <a:lnTo>
                    <a:pt x="347" y="1602"/>
                  </a:lnTo>
                  <a:lnTo>
                    <a:pt x="347" y="1602"/>
                  </a:lnTo>
                  <a:lnTo>
                    <a:pt x="353" y="1599"/>
                  </a:lnTo>
                  <a:lnTo>
                    <a:pt x="353" y="1599"/>
                  </a:lnTo>
                  <a:lnTo>
                    <a:pt x="356" y="1596"/>
                  </a:lnTo>
                  <a:lnTo>
                    <a:pt x="357" y="1593"/>
                  </a:lnTo>
                  <a:lnTo>
                    <a:pt x="357" y="1589"/>
                  </a:lnTo>
                  <a:lnTo>
                    <a:pt x="356" y="1585"/>
                  </a:lnTo>
                  <a:lnTo>
                    <a:pt x="356" y="1585"/>
                  </a:lnTo>
                  <a:lnTo>
                    <a:pt x="346" y="1564"/>
                  </a:lnTo>
                  <a:lnTo>
                    <a:pt x="346" y="1564"/>
                  </a:lnTo>
                  <a:lnTo>
                    <a:pt x="345" y="1562"/>
                  </a:lnTo>
                  <a:lnTo>
                    <a:pt x="345" y="1559"/>
                  </a:lnTo>
                  <a:lnTo>
                    <a:pt x="345" y="1559"/>
                  </a:lnTo>
                  <a:lnTo>
                    <a:pt x="352" y="1544"/>
                  </a:lnTo>
                  <a:lnTo>
                    <a:pt x="358" y="1528"/>
                  </a:lnTo>
                  <a:lnTo>
                    <a:pt x="371" y="1497"/>
                  </a:lnTo>
                  <a:lnTo>
                    <a:pt x="371" y="1497"/>
                  </a:lnTo>
                  <a:lnTo>
                    <a:pt x="376" y="1480"/>
                  </a:lnTo>
                  <a:lnTo>
                    <a:pt x="381" y="1462"/>
                  </a:lnTo>
                  <a:lnTo>
                    <a:pt x="381" y="1462"/>
                  </a:lnTo>
                  <a:lnTo>
                    <a:pt x="382" y="1454"/>
                  </a:lnTo>
                  <a:lnTo>
                    <a:pt x="381" y="1446"/>
                  </a:lnTo>
                  <a:lnTo>
                    <a:pt x="381" y="1446"/>
                  </a:lnTo>
                  <a:lnTo>
                    <a:pt x="382" y="1438"/>
                  </a:lnTo>
                  <a:lnTo>
                    <a:pt x="382" y="1430"/>
                  </a:lnTo>
                  <a:lnTo>
                    <a:pt x="384" y="1415"/>
                  </a:lnTo>
                  <a:lnTo>
                    <a:pt x="384" y="1415"/>
                  </a:lnTo>
                  <a:lnTo>
                    <a:pt x="389" y="1386"/>
                  </a:lnTo>
                  <a:lnTo>
                    <a:pt x="389" y="1386"/>
                  </a:lnTo>
                  <a:lnTo>
                    <a:pt x="393" y="1359"/>
                  </a:lnTo>
                  <a:lnTo>
                    <a:pt x="393" y="1359"/>
                  </a:lnTo>
                  <a:lnTo>
                    <a:pt x="395" y="1343"/>
                  </a:lnTo>
                  <a:lnTo>
                    <a:pt x="395" y="1343"/>
                  </a:lnTo>
                  <a:lnTo>
                    <a:pt x="398" y="1304"/>
                  </a:lnTo>
                  <a:lnTo>
                    <a:pt x="398" y="1304"/>
                  </a:lnTo>
                  <a:lnTo>
                    <a:pt x="399" y="1289"/>
                  </a:lnTo>
                  <a:lnTo>
                    <a:pt x="399" y="1289"/>
                  </a:lnTo>
                  <a:lnTo>
                    <a:pt x="405" y="1244"/>
                  </a:lnTo>
                  <a:lnTo>
                    <a:pt x="405" y="1244"/>
                  </a:lnTo>
                  <a:lnTo>
                    <a:pt x="412" y="1203"/>
                  </a:lnTo>
                  <a:lnTo>
                    <a:pt x="412" y="1203"/>
                  </a:lnTo>
                  <a:lnTo>
                    <a:pt x="419" y="1170"/>
                  </a:lnTo>
                  <a:lnTo>
                    <a:pt x="419" y="1170"/>
                  </a:lnTo>
                  <a:lnTo>
                    <a:pt x="424" y="1138"/>
                  </a:lnTo>
                  <a:lnTo>
                    <a:pt x="424" y="1138"/>
                  </a:lnTo>
                  <a:lnTo>
                    <a:pt x="430" y="1102"/>
                  </a:lnTo>
                  <a:lnTo>
                    <a:pt x="430" y="1102"/>
                  </a:lnTo>
                  <a:lnTo>
                    <a:pt x="436" y="1074"/>
                  </a:lnTo>
                  <a:lnTo>
                    <a:pt x="436" y="1074"/>
                  </a:lnTo>
                  <a:lnTo>
                    <a:pt x="444" y="1038"/>
                  </a:lnTo>
                  <a:lnTo>
                    <a:pt x="444" y="1038"/>
                  </a:lnTo>
                  <a:lnTo>
                    <a:pt x="445" y="1026"/>
                  </a:lnTo>
                  <a:lnTo>
                    <a:pt x="446" y="1014"/>
                  </a:lnTo>
                  <a:lnTo>
                    <a:pt x="446" y="1014"/>
                  </a:lnTo>
                  <a:lnTo>
                    <a:pt x="447" y="999"/>
                  </a:lnTo>
                  <a:lnTo>
                    <a:pt x="447" y="999"/>
                  </a:lnTo>
                  <a:lnTo>
                    <a:pt x="452" y="1000"/>
                  </a:lnTo>
                  <a:lnTo>
                    <a:pt x="459" y="999"/>
                  </a:lnTo>
                  <a:lnTo>
                    <a:pt x="467" y="994"/>
                  </a:lnTo>
                  <a:lnTo>
                    <a:pt x="467" y="994"/>
                  </a:lnTo>
                  <a:lnTo>
                    <a:pt x="480" y="986"/>
                  </a:lnTo>
                  <a:lnTo>
                    <a:pt x="492" y="979"/>
                  </a:lnTo>
                  <a:lnTo>
                    <a:pt x="492" y="979"/>
                  </a:lnTo>
                  <a:lnTo>
                    <a:pt x="496" y="975"/>
                  </a:lnTo>
                  <a:lnTo>
                    <a:pt x="497" y="973"/>
                  </a:lnTo>
                  <a:lnTo>
                    <a:pt x="497" y="968"/>
                  </a:lnTo>
                  <a:lnTo>
                    <a:pt x="496" y="964"/>
                  </a:lnTo>
                  <a:lnTo>
                    <a:pt x="496" y="964"/>
                  </a:lnTo>
                  <a:lnTo>
                    <a:pt x="492" y="949"/>
                  </a:lnTo>
                  <a:lnTo>
                    <a:pt x="488" y="936"/>
                  </a:lnTo>
                  <a:lnTo>
                    <a:pt x="488" y="936"/>
                  </a:lnTo>
                  <a:lnTo>
                    <a:pt x="485" y="919"/>
                  </a:lnTo>
                  <a:lnTo>
                    <a:pt x="485" y="919"/>
                  </a:lnTo>
                  <a:lnTo>
                    <a:pt x="485" y="913"/>
                  </a:lnTo>
                  <a:lnTo>
                    <a:pt x="485" y="908"/>
                  </a:lnTo>
                  <a:lnTo>
                    <a:pt x="485" y="908"/>
                  </a:lnTo>
                  <a:lnTo>
                    <a:pt x="476" y="865"/>
                  </a:lnTo>
                  <a:lnTo>
                    <a:pt x="476" y="865"/>
                  </a:lnTo>
                  <a:lnTo>
                    <a:pt x="470" y="824"/>
                  </a:lnTo>
                  <a:lnTo>
                    <a:pt x="470" y="824"/>
                  </a:lnTo>
                  <a:lnTo>
                    <a:pt x="465" y="794"/>
                  </a:lnTo>
                  <a:lnTo>
                    <a:pt x="465" y="794"/>
                  </a:lnTo>
                  <a:lnTo>
                    <a:pt x="464" y="781"/>
                  </a:lnTo>
                  <a:lnTo>
                    <a:pt x="464" y="781"/>
                  </a:lnTo>
                  <a:lnTo>
                    <a:pt x="461" y="748"/>
                  </a:lnTo>
                  <a:lnTo>
                    <a:pt x="461" y="748"/>
                  </a:lnTo>
                  <a:lnTo>
                    <a:pt x="457" y="722"/>
                  </a:lnTo>
                  <a:lnTo>
                    <a:pt x="457" y="722"/>
                  </a:lnTo>
                  <a:lnTo>
                    <a:pt x="454" y="699"/>
                  </a:lnTo>
                  <a:lnTo>
                    <a:pt x="454" y="699"/>
                  </a:lnTo>
                  <a:lnTo>
                    <a:pt x="449" y="673"/>
                  </a:lnTo>
                  <a:lnTo>
                    <a:pt x="449" y="673"/>
                  </a:lnTo>
                  <a:lnTo>
                    <a:pt x="445" y="637"/>
                  </a:lnTo>
                  <a:lnTo>
                    <a:pt x="445" y="637"/>
                  </a:lnTo>
                  <a:lnTo>
                    <a:pt x="443" y="612"/>
                  </a:lnTo>
                  <a:lnTo>
                    <a:pt x="441" y="589"/>
                  </a:lnTo>
                  <a:lnTo>
                    <a:pt x="441" y="589"/>
                  </a:lnTo>
                  <a:lnTo>
                    <a:pt x="443" y="574"/>
                  </a:lnTo>
                  <a:lnTo>
                    <a:pt x="444" y="560"/>
                  </a:lnTo>
                  <a:lnTo>
                    <a:pt x="444" y="560"/>
                  </a:lnTo>
                  <a:lnTo>
                    <a:pt x="444" y="530"/>
                  </a:lnTo>
                  <a:lnTo>
                    <a:pt x="444" y="530"/>
                  </a:lnTo>
                  <a:lnTo>
                    <a:pt x="446" y="487"/>
                  </a:lnTo>
                  <a:lnTo>
                    <a:pt x="446" y="487"/>
                  </a:lnTo>
                  <a:lnTo>
                    <a:pt x="450" y="447"/>
                  </a:lnTo>
                  <a:lnTo>
                    <a:pt x="450" y="447"/>
                  </a:lnTo>
                  <a:lnTo>
                    <a:pt x="451" y="435"/>
                  </a:lnTo>
                  <a:lnTo>
                    <a:pt x="450" y="421"/>
                  </a:lnTo>
                  <a:lnTo>
                    <a:pt x="450" y="421"/>
                  </a:lnTo>
                  <a:lnTo>
                    <a:pt x="449" y="414"/>
                  </a:lnTo>
                  <a:lnTo>
                    <a:pt x="447" y="406"/>
                  </a:lnTo>
                  <a:lnTo>
                    <a:pt x="443" y="400"/>
                  </a:lnTo>
                  <a:lnTo>
                    <a:pt x="440" y="398"/>
                  </a:lnTo>
                  <a:lnTo>
                    <a:pt x="436" y="396"/>
                  </a:lnTo>
                  <a:lnTo>
                    <a:pt x="436" y="396"/>
                  </a:lnTo>
                  <a:lnTo>
                    <a:pt x="429" y="391"/>
                  </a:lnTo>
                  <a:lnTo>
                    <a:pt x="423" y="385"/>
                  </a:lnTo>
                  <a:lnTo>
                    <a:pt x="409" y="374"/>
                  </a:lnTo>
                  <a:lnTo>
                    <a:pt x="409" y="374"/>
                  </a:lnTo>
                  <a:lnTo>
                    <a:pt x="393" y="362"/>
                  </a:lnTo>
                  <a:lnTo>
                    <a:pt x="393" y="362"/>
                  </a:lnTo>
                  <a:lnTo>
                    <a:pt x="382" y="354"/>
                  </a:lnTo>
                  <a:lnTo>
                    <a:pt x="372" y="346"/>
                  </a:lnTo>
                  <a:lnTo>
                    <a:pt x="372" y="346"/>
                  </a:lnTo>
                  <a:lnTo>
                    <a:pt x="367" y="341"/>
                  </a:lnTo>
                  <a:lnTo>
                    <a:pt x="362" y="334"/>
                  </a:lnTo>
                  <a:lnTo>
                    <a:pt x="362" y="334"/>
                  </a:lnTo>
                  <a:lnTo>
                    <a:pt x="361" y="333"/>
                  </a:lnTo>
                  <a:lnTo>
                    <a:pt x="360" y="332"/>
                  </a:lnTo>
                  <a:lnTo>
                    <a:pt x="360" y="332"/>
                  </a:lnTo>
                  <a:lnTo>
                    <a:pt x="361" y="336"/>
                  </a:lnTo>
                  <a:lnTo>
                    <a:pt x="361" y="336"/>
                  </a:lnTo>
                  <a:lnTo>
                    <a:pt x="369" y="360"/>
                  </a:lnTo>
                  <a:lnTo>
                    <a:pt x="379" y="386"/>
                  </a:lnTo>
                  <a:lnTo>
                    <a:pt x="387" y="411"/>
                  </a:lnTo>
                  <a:lnTo>
                    <a:pt x="393" y="437"/>
                  </a:lnTo>
                  <a:lnTo>
                    <a:pt x="393" y="437"/>
                  </a:lnTo>
                  <a:lnTo>
                    <a:pt x="398" y="461"/>
                  </a:lnTo>
                  <a:lnTo>
                    <a:pt x="402" y="484"/>
                  </a:lnTo>
                  <a:lnTo>
                    <a:pt x="407" y="530"/>
                  </a:lnTo>
                  <a:lnTo>
                    <a:pt x="407" y="530"/>
                  </a:lnTo>
                  <a:lnTo>
                    <a:pt x="414" y="603"/>
                  </a:lnTo>
                  <a:lnTo>
                    <a:pt x="420" y="677"/>
                  </a:lnTo>
                  <a:lnTo>
                    <a:pt x="420" y="677"/>
                  </a:lnTo>
                  <a:lnTo>
                    <a:pt x="423" y="701"/>
                  </a:lnTo>
                  <a:lnTo>
                    <a:pt x="425" y="726"/>
                  </a:lnTo>
                  <a:lnTo>
                    <a:pt x="435" y="776"/>
                  </a:lnTo>
                  <a:lnTo>
                    <a:pt x="435" y="776"/>
                  </a:lnTo>
                  <a:lnTo>
                    <a:pt x="436" y="781"/>
                  </a:lnTo>
                  <a:lnTo>
                    <a:pt x="435" y="786"/>
                  </a:lnTo>
                  <a:lnTo>
                    <a:pt x="433" y="797"/>
                  </a:lnTo>
                  <a:lnTo>
                    <a:pt x="433" y="797"/>
                  </a:lnTo>
                  <a:lnTo>
                    <a:pt x="430" y="798"/>
                  </a:lnTo>
                  <a:lnTo>
                    <a:pt x="428" y="798"/>
                  </a:lnTo>
                  <a:lnTo>
                    <a:pt x="428" y="798"/>
                  </a:lnTo>
                  <a:lnTo>
                    <a:pt x="390" y="796"/>
                  </a:lnTo>
                  <a:lnTo>
                    <a:pt x="390" y="796"/>
                  </a:lnTo>
                  <a:lnTo>
                    <a:pt x="371" y="794"/>
                  </a:lnTo>
                  <a:lnTo>
                    <a:pt x="371" y="794"/>
                  </a:lnTo>
                  <a:lnTo>
                    <a:pt x="368" y="793"/>
                  </a:lnTo>
                  <a:lnTo>
                    <a:pt x="367" y="791"/>
                  </a:lnTo>
                  <a:lnTo>
                    <a:pt x="367" y="791"/>
                  </a:lnTo>
                  <a:lnTo>
                    <a:pt x="366" y="743"/>
                  </a:lnTo>
                  <a:lnTo>
                    <a:pt x="366" y="743"/>
                  </a:lnTo>
                  <a:lnTo>
                    <a:pt x="367" y="741"/>
                  </a:lnTo>
                  <a:lnTo>
                    <a:pt x="367" y="741"/>
                  </a:lnTo>
                  <a:lnTo>
                    <a:pt x="371" y="745"/>
                  </a:lnTo>
                  <a:lnTo>
                    <a:pt x="371" y="745"/>
                  </a:lnTo>
                  <a:lnTo>
                    <a:pt x="386" y="760"/>
                  </a:lnTo>
                  <a:lnTo>
                    <a:pt x="386" y="760"/>
                  </a:lnTo>
                  <a:lnTo>
                    <a:pt x="389" y="762"/>
                  </a:lnTo>
                  <a:lnTo>
                    <a:pt x="390" y="761"/>
                  </a:lnTo>
                  <a:lnTo>
                    <a:pt x="392" y="760"/>
                  </a:lnTo>
                  <a:lnTo>
                    <a:pt x="392" y="760"/>
                  </a:lnTo>
                  <a:lnTo>
                    <a:pt x="414" y="725"/>
                  </a:lnTo>
                  <a:lnTo>
                    <a:pt x="414" y="725"/>
                  </a:lnTo>
                  <a:lnTo>
                    <a:pt x="414" y="722"/>
                  </a:lnTo>
                  <a:lnTo>
                    <a:pt x="414" y="719"/>
                  </a:lnTo>
                  <a:lnTo>
                    <a:pt x="414" y="719"/>
                  </a:lnTo>
                  <a:lnTo>
                    <a:pt x="398" y="641"/>
                  </a:lnTo>
                  <a:lnTo>
                    <a:pt x="398" y="641"/>
                  </a:lnTo>
                  <a:lnTo>
                    <a:pt x="395" y="623"/>
                  </a:lnTo>
                  <a:lnTo>
                    <a:pt x="393" y="605"/>
                  </a:lnTo>
                  <a:lnTo>
                    <a:pt x="392" y="570"/>
                  </a:lnTo>
                  <a:lnTo>
                    <a:pt x="392" y="570"/>
                  </a:lnTo>
                  <a:lnTo>
                    <a:pt x="382" y="456"/>
                  </a:lnTo>
                  <a:lnTo>
                    <a:pt x="382" y="456"/>
                  </a:lnTo>
                  <a:lnTo>
                    <a:pt x="381" y="450"/>
                  </a:lnTo>
                  <a:lnTo>
                    <a:pt x="379" y="443"/>
                  </a:lnTo>
                  <a:lnTo>
                    <a:pt x="379" y="443"/>
                  </a:lnTo>
                  <a:lnTo>
                    <a:pt x="362" y="388"/>
                  </a:lnTo>
                  <a:lnTo>
                    <a:pt x="362" y="388"/>
                  </a:lnTo>
                  <a:lnTo>
                    <a:pt x="353" y="362"/>
                  </a:lnTo>
                  <a:lnTo>
                    <a:pt x="351" y="348"/>
                  </a:lnTo>
                  <a:lnTo>
                    <a:pt x="348" y="334"/>
                  </a:lnTo>
                  <a:lnTo>
                    <a:pt x="348" y="334"/>
                  </a:lnTo>
                  <a:lnTo>
                    <a:pt x="348" y="331"/>
                  </a:lnTo>
                  <a:lnTo>
                    <a:pt x="346" y="327"/>
                  </a:lnTo>
                  <a:lnTo>
                    <a:pt x="342" y="322"/>
                  </a:lnTo>
                  <a:lnTo>
                    <a:pt x="337" y="318"/>
                  </a:lnTo>
                  <a:lnTo>
                    <a:pt x="331" y="315"/>
                  </a:lnTo>
                  <a:lnTo>
                    <a:pt x="331" y="315"/>
                  </a:lnTo>
                  <a:lnTo>
                    <a:pt x="327" y="315"/>
                  </a:lnTo>
                  <a:lnTo>
                    <a:pt x="327" y="315"/>
                  </a:lnTo>
                  <a:lnTo>
                    <a:pt x="340" y="293"/>
                  </a:lnTo>
                  <a:lnTo>
                    <a:pt x="340" y="293"/>
                  </a:lnTo>
                  <a:lnTo>
                    <a:pt x="342" y="290"/>
                  </a:lnTo>
                  <a:lnTo>
                    <a:pt x="343" y="285"/>
                  </a:lnTo>
                  <a:lnTo>
                    <a:pt x="343" y="285"/>
                  </a:lnTo>
                  <a:lnTo>
                    <a:pt x="346" y="271"/>
                  </a:lnTo>
                  <a:lnTo>
                    <a:pt x="350" y="258"/>
                  </a:lnTo>
                  <a:lnTo>
                    <a:pt x="350" y="258"/>
                  </a:lnTo>
                  <a:lnTo>
                    <a:pt x="352" y="251"/>
                  </a:lnTo>
                  <a:lnTo>
                    <a:pt x="357" y="245"/>
                  </a:lnTo>
                  <a:lnTo>
                    <a:pt x="357" y="245"/>
                  </a:lnTo>
                  <a:lnTo>
                    <a:pt x="363" y="236"/>
                  </a:lnTo>
                  <a:lnTo>
                    <a:pt x="368" y="227"/>
                  </a:lnTo>
                  <a:lnTo>
                    <a:pt x="372" y="217"/>
                  </a:lnTo>
                  <a:lnTo>
                    <a:pt x="374" y="205"/>
                  </a:lnTo>
                  <a:lnTo>
                    <a:pt x="374" y="205"/>
                  </a:lnTo>
                  <a:lnTo>
                    <a:pt x="376" y="204"/>
                  </a:lnTo>
                  <a:lnTo>
                    <a:pt x="376" y="204"/>
                  </a:lnTo>
                  <a:lnTo>
                    <a:pt x="378" y="202"/>
                  </a:lnTo>
                  <a:lnTo>
                    <a:pt x="379" y="198"/>
                  </a:lnTo>
                  <a:lnTo>
                    <a:pt x="382" y="191"/>
                  </a:lnTo>
                  <a:lnTo>
                    <a:pt x="382" y="191"/>
                  </a:lnTo>
                  <a:lnTo>
                    <a:pt x="386" y="182"/>
                  </a:lnTo>
                  <a:lnTo>
                    <a:pt x="387" y="173"/>
                  </a:lnTo>
                  <a:lnTo>
                    <a:pt x="389" y="155"/>
                  </a:lnTo>
                  <a:lnTo>
                    <a:pt x="389" y="155"/>
                  </a:lnTo>
                  <a:lnTo>
                    <a:pt x="389" y="144"/>
                  </a:lnTo>
                  <a:lnTo>
                    <a:pt x="389" y="144"/>
                  </a:lnTo>
                  <a:lnTo>
                    <a:pt x="390" y="129"/>
                  </a:lnTo>
                  <a:lnTo>
                    <a:pt x="390" y="129"/>
                  </a:lnTo>
                  <a:lnTo>
                    <a:pt x="389" y="110"/>
                  </a:lnTo>
                  <a:lnTo>
                    <a:pt x="389" y="110"/>
                  </a:lnTo>
                  <a:lnTo>
                    <a:pt x="389" y="105"/>
                  </a:lnTo>
                  <a:lnTo>
                    <a:pt x="389" y="105"/>
                  </a:lnTo>
                  <a:lnTo>
                    <a:pt x="393" y="106"/>
                  </a:lnTo>
                  <a:lnTo>
                    <a:pt x="393" y="106"/>
                  </a:lnTo>
                  <a:lnTo>
                    <a:pt x="393" y="103"/>
                  </a:lnTo>
                  <a:lnTo>
                    <a:pt x="393" y="103"/>
                  </a:lnTo>
                  <a:lnTo>
                    <a:pt x="392" y="96"/>
                  </a:lnTo>
                  <a:lnTo>
                    <a:pt x="392" y="96"/>
                  </a:lnTo>
                  <a:lnTo>
                    <a:pt x="394" y="95"/>
                  </a:lnTo>
                  <a:lnTo>
                    <a:pt x="394" y="95"/>
                  </a:lnTo>
                  <a:lnTo>
                    <a:pt x="392" y="88"/>
                  </a:lnTo>
                  <a:lnTo>
                    <a:pt x="392" y="88"/>
                  </a:lnTo>
                  <a:lnTo>
                    <a:pt x="392" y="86"/>
                  </a:lnTo>
                  <a:lnTo>
                    <a:pt x="392" y="86"/>
                  </a:lnTo>
                  <a:lnTo>
                    <a:pt x="395" y="89"/>
                  </a:lnTo>
                  <a:lnTo>
                    <a:pt x="395" y="89"/>
                  </a:lnTo>
                  <a:lnTo>
                    <a:pt x="397" y="89"/>
                  </a:lnTo>
                  <a:lnTo>
                    <a:pt x="397" y="89"/>
                  </a:lnTo>
                  <a:lnTo>
                    <a:pt x="390" y="79"/>
                  </a:lnTo>
                  <a:lnTo>
                    <a:pt x="390" y="79"/>
                  </a:lnTo>
                  <a:lnTo>
                    <a:pt x="397" y="77"/>
                  </a:lnTo>
                  <a:lnTo>
                    <a:pt x="397" y="77"/>
                  </a:lnTo>
                  <a:lnTo>
                    <a:pt x="387" y="74"/>
                  </a:lnTo>
                  <a:lnTo>
                    <a:pt x="387" y="74"/>
                  </a:lnTo>
                  <a:lnTo>
                    <a:pt x="389" y="69"/>
                  </a:lnTo>
                  <a:lnTo>
                    <a:pt x="389" y="69"/>
                  </a:lnTo>
                  <a:lnTo>
                    <a:pt x="397" y="68"/>
                  </a:lnTo>
                  <a:lnTo>
                    <a:pt x="397" y="68"/>
                  </a:lnTo>
                  <a:lnTo>
                    <a:pt x="392" y="63"/>
                  </a:lnTo>
                  <a:lnTo>
                    <a:pt x="392" y="63"/>
                  </a:lnTo>
                  <a:lnTo>
                    <a:pt x="386" y="60"/>
                  </a:lnTo>
                  <a:lnTo>
                    <a:pt x="386" y="60"/>
                  </a:lnTo>
                  <a:lnTo>
                    <a:pt x="383" y="60"/>
                  </a:lnTo>
                  <a:lnTo>
                    <a:pt x="383" y="60"/>
                  </a:lnTo>
                  <a:lnTo>
                    <a:pt x="381" y="59"/>
                  </a:lnTo>
                  <a:lnTo>
                    <a:pt x="381" y="57"/>
                  </a:lnTo>
                  <a:lnTo>
                    <a:pt x="381" y="57"/>
                  </a:lnTo>
                  <a:lnTo>
                    <a:pt x="381" y="51"/>
                  </a:lnTo>
                  <a:lnTo>
                    <a:pt x="381" y="44"/>
                  </a:lnTo>
                  <a:lnTo>
                    <a:pt x="381" y="44"/>
                  </a:lnTo>
                  <a:lnTo>
                    <a:pt x="379" y="47"/>
                  </a:lnTo>
                  <a:lnTo>
                    <a:pt x="379" y="47"/>
                  </a:lnTo>
                  <a:lnTo>
                    <a:pt x="374" y="34"/>
                  </a:lnTo>
                  <a:lnTo>
                    <a:pt x="374" y="34"/>
                  </a:lnTo>
                  <a:lnTo>
                    <a:pt x="373" y="34"/>
                  </a:lnTo>
                  <a:lnTo>
                    <a:pt x="373" y="34"/>
                  </a:lnTo>
                  <a:lnTo>
                    <a:pt x="374" y="42"/>
                  </a:lnTo>
                  <a:lnTo>
                    <a:pt x="374" y="42"/>
                  </a:lnTo>
                  <a:lnTo>
                    <a:pt x="373" y="42"/>
                  </a:lnTo>
                  <a:lnTo>
                    <a:pt x="373" y="42"/>
                  </a:lnTo>
                  <a:lnTo>
                    <a:pt x="363" y="18"/>
                  </a:lnTo>
                  <a:lnTo>
                    <a:pt x="363" y="18"/>
                  </a:lnTo>
                  <a:lnTo>
                    <a:pt x="362" y="21"/>
                  </a:lnTo>
                  <a:lnTo>
                    <a:pt x="362" y="22"/>
                  </a:lnTo>
                  <a:lnTo>
                    <a:pt x="361" y="25"/>
                  </a:lnTo>
                  <a:lnTo>
                    <a:pt x="358" y="26"/>
                  </a:lnTo>
                  <a:lnTo>
                    <a:pt x="358" y="26"/>
                  </a:lnTo>
                  <a:lnTo>
                    <a:pt x="361" y="31"/>
                  </a:lnTo>
                  <a:lnTo>
                    <a:pt x="361" y="31"/>
                  </a:lnTo>
                  <a:lnTo>
                    <a:pt x="360" y="31"/>
                  </a:lnTo>
                  <a:lnTo>
                    <a:pt x="360" y="31"/>
                  </a:lnTo>
                  <a:lnTo>
                    <a:pt x="350" y="21"/>
                  </a:lnTo>
                  <a:lnTo>
                    <a:pt x="350" y="21"/>
                  </a:lnTo>
                  <a:lnTo>
                    <a:pt x="343" y="17"/>
                  </a:lnTo>
                  <a:lnTo>
                    <a:pt x="343" y="17"/>
                  </a:lnTo>
                  <a:lnTo>
                    <a:pt x="341" y="18"/>
                  </a:lnTo>
                  <a:lnTo>
                    <a:pt x="341" y="18"/>
                  </a:lnTo>
                  <a:lnTo>
                    <a:pt x="341" y="17"/>
                  </a:lnTo>
                  <a:lnTo>
                    <a:pt x="343" y="11"/>
                  </a:lnTo>
                  <a:lnTo>
                    <a:pt x="343" y="11"/>
                  </a:lnTo>
                  <a:lnTo>
                    <a:pt x="333" y="12"/>
                  </a:lnTo>
                  <a:lnTo>
                    <a:pt x="333" y="12"/>
                  </a:lnTo>
                  <a:lnTo>
                    <a:pt x="335" y="6"/>
                  </a:lnTo>
                  <a:lnTo>
                    <a:pt x="335" y="6"/>
                  </a:lnTo>
                  <a:lnTo>
                    <a:pt x="330" y="8"/>
                  </a:lnTo>
                  <a:lnTo>
                    <a:pt x="330" y="8"/>
                  </a:lnTo>
                  <a:lnTo>
                    <a:pt x="329" y="5"/>
                  </a:lnTo>
                  <a:lnTo>
                    <a:pt x="329" y="5"/>
                  </a:lnTo>
                  <a:lnTo>
                    <a:pt x="327" y="7"/>
                  </a:lnTo>
                  <a:lnTo>
                    <a:pt x="327" y="7"/>
                  </a:lnTo>
                  <a:lnTo>
                    <a:pt x="327" y="8"/>
                  </a:lnTo>
                  <a:lnTo>
                    <a:pt x="327" y="8"/>
                  </a:lnTo>
                  <a:lnTo>
                    <a:pt x="327" y="11"/>
                  </a:lnTo>
                  <a:lnTo>
                    <a:pt x="327" y="11"/>
                  </a:lnTo>
                  <a:lnTo>
                    <a:pt x="324" y="11"/>
                  </a:lnTo>
                  <a:lnTo>
                    <a:pt x="321" y="11"/>
                  </a:lnTo>
                  <a:lnTo>
                    <a:pt x="321" y="11"/>
                  </a:lnTo>
                  <a:lnTo>
                    <a:pt x="320" y="8"/>
                  </a:lnTo>
                  <a:lnTo>
                    <a:pt x="320" y="7"/>
                  </a:lnTo>
                  <a:lnTo>
                    <a:pt x="320" y="7"/>
                  </a:lnTo>
                  <a:lnTo>
                    <a:pt x="320" y="7"/>
                  </a:lnTo>
                  <a:lnTo>
                    <a:pt x="320" y="7"/>
                  </a:lnTo>
                  <a:lnTo>
                    <a:pt x="320" y="6"/>
                  </a:lnTo>
                  <a:lnTo>
                    <a:pt x="320" y="6"/>
                  </a:lnTo>
                  <a:lnTo>
                    <a:pt x="320" y="3"/>
                  </a:lnTo>
                  <a:lnTo>
                    <a:pt x="320" y="3"/>
                  </a:lnTo>
                  <a:lnTo>
                    <a:pt x="320" y="3"/>
                  </a:lnTo>
                  <a:lnTo>
                    <a:pt x="320" y="3"/>
                  </a:lnTo>
                  <a:lnTo>
                    <a:pt x="315" y="10"/>
                  </a:lnTo>
                  <a:lnTo>
                    <a:pt x="315" y="10"/>
                  </a:lnTo>
                  <a:lnTo>
                    <a:pt x="311" y="5"/>
                  </a:lnTo>
                  <a:lnTo>
                    <a:pt x="311" y="5"/>
                  </a:lnTo>
                  <a:lnTo>
                    <a:pt x="309" y="5"/>
                  </a:lnTo>
                  <a:lnTo>
                    <a:pt x="309" y="5"/>
                  </a:lnTo>
                  <a:lnTo>
                    <a:pt x="311" y="2"/>
                  </a:lnTo>
                  <a:lnTo>
                    <a:pt x="312" y="1"/>
                  </a:lnTo>
                  <a:lnTo>
                    <a:pt x="312" y="1"/>
                  </a:lnTo>
                  <a:lnTo>
                    <a:pt x="314" y="0"/>
                  </a:lnTo>
                  <a:lnTo>
                    <a:pt x="314" y="0"/>
                  </a:lnTo>
                  <a:lnTo>
                    <a:pt x="310" y="1"/>
                  </a:lnTo>
                  <a:lnTo>
                    <a:pt x="307" y="2"/>
                  </a:lnTo>
                  <a:lnTo>
                    <a:pt x="307" y="2"/>
                  </a:lnTo>
                  <a:lnTo>
                    <a:pt x="303" y="8"/>
                  </a:lnTo>
                  <a:lnTo>
                    <a:pt x="303" y="8"/>
                  </a:lnTo>
                  <a:lnTo>
                    <a:pt x="301" y="11"/>
                  </a:lnTo>
                  <a:lnTo>
                    <a:pt x="299" y="11"/>
                  </a:lnTo>
                  <a:lnTo>
                    <a:pt x="298" y="10"/>
                  </a:lnTo>
                  <a:lnTo>
                    <a:pt x="298" y="10"/>
                  </a:lnTo>
                  <a:lnTo>
                    <a:pt x="291" y="7"/>
                  </a:lnTo>
                  <a:lnTo>
                    <a:pt x="291" y="7"/>
                  </a:lnTo>
                  <a:lnTo>
                    <a:pt x="294" y="1"/>
                  </a:lnTo>
                  <a:lnTo>
                    <a:pt x="294" y="1"/>
                  </a:lnTo>
                  <a:lnTo>
                    <a:pt x="293" y="2"/>
                  </a:lnTo>
                  <a:lnTo>
                    <a:pt x="291" y="5"/>
                  </a:lnTo>
                  <a:lnTo>
                    <a:pt x="289" y="10"/>
                  </a:lnTo>
                  <a:lnTo>
                    <a:pt x="289" y="10"/>
                  </a:lnTo>
                  <a:lnTo>
                    <a:pt x="289" y="10"/>
                  </a:lnTo>
                  <a:lnTo>
                    <a:pt x="288" y="15"/>
                  </a:lnTo>
                  <a:lnTo>
                    <a:pt x="285" y="18"/>
                  </a:lnTo>
                  <a:lnTo>
                    <a:pt x="281" y="21"/>
                  </a:lnTo>
                  <a:lnTo>
                    <a:pt x="275" y="22"/>
                  </a:lnTo>
                  <a:lnTo>
                    <a:pt x="275" y="22"/>
                  </a:lnTo>
                  <a:lnTo>
                    <a:pt x="278" y="18"/>
                  </a:lnTo>
                  <a:lnTo>
                    <a:pt x="278" y="18"/>
                  </a:lnTo>
                  <a:lnTo>
                    <a:pt x="274" y="21"/>
                  </a:lnTo>
                  <a:lnTo>
                    <a:pt x="274" y="21"/>
                  </a:lnTo>
                  <a:lnTo>
                    <a:pt x="274" y="21"/>
                  </a:lnTo>
                  <a:lnTo>
                    <a:pt x="274" y="21"/>
                  </a:lnTo>
                  <a:lnTo>
                    <a:pt x="272" y="25"/>
                  </a:lnTo>
                  <a:lnTo>
                    <a:pt x="272" y="25"/>
                  </a:lnTo>
                  <a:lnTo>
                    <a:pt x="268" y="28"/>
                  </a:lnTo>
                  <a:lnTo>
                    <a:pt x="268" y="28"/>
                  </a:lnTo>
                  <a:lnTo>
                    <a:pt x="254" y="34"/>
                  </a:lnTo>
                  <a:lnTo>
                    <a:pt x="254" y="34"/>
                  </a:lnTo>
                  <a:lnTo>
                    <a:pt x="248" y="38"/>
                  </a:lnTo>
                  <a:lnTo>
                    <a:pt x="242" y="39"/>
                  </a:lnTo>
                  <a:lnTo>
                    <a:pt x="242" y="39"/>
                  </a:lnTo>
                  <a:lnTo>
                    <a:pt x="239" y="42"/>
                  </a:lnTo>
                  <a:lnTo>
                    <a:pt x="239" y="42"/>
                  </a:lnTo>
                  <a:lnTo>
                    <a:pt x="243" y="43"/>
                  </a:lnTo>
                  <a:lnTo>
                    <a:pt x="243" y="43"/>
                  </a:lnTo>
                  <a:lnTo>
                    <a:pt x="242" y="46"/>
                  </a:lnTo>
                  <a:lnTo>
                    <a:pt x="242" y="46"/>
                  </a:lnTo>
                  <a:lnTo>
                    <a:pt x="238" y="51"/>
                  </a:lnTo>
                  <a:lnTo>
                    <a:pt x="234" y="56"/>
                  </a:lnTo>
                  <a:lnTo>
                    <a:pt x="234" y="56"/>
                  </a:lnTo>
                  <a:lnTo>
                    <a:pt x="232" y="57"/>
                  </a:lnTo>
                  <a:lnTo>
                    <a:pt x="228" y="57"/>
                  </a:lnTo>
                  <a:lnTo>
                    <a:pt x="228" y="57"/>
                  </a:lnTo>
                  <a:lnTo>
                    <a:pt x="229" y="58"/>
                  </a:lnTo>
                  <a:lnTo>
                    <a:pt x="229" y="58"/>
                  </a:lnTo>
                  <a:lnTo>
                    <a:pt x="231" y="59"/>
                  </a:lnTo>
                  <a:lnTo>
                    <a:pt x="231" y="62"/>
                  </a:lnTo>
                  <a:lnTo>
                    <a:pt x="228" y="63"/>
                  </a:lnTo>
                  <a:lnTo>
                    <a:pt x="228" y="63"/>
                  </a:lnTo>
                  <a:lnTo>
                    <a:pt x="224" y="65"/>
                  </a:lnTo>
                  <a:lnTo>
                    <a:pt x="219" y="69"/>
                  </a:lnTo>
                  <a:lnTo>
                    <a:pt x="215" y="77"/>
                  </a:lnTo>
                  <a:lnTo>
                    <a:pt x="215" y="77"/>
                  </a:lnTo>
                  <a:lnTo>
                    <a:pt x="202" y="96"/>
                  </a:lnTo>
                  <a:lnTo>
                    <a:pt x="202" y="96"/>
                  </a:lnTo>
                  <a:lnTo>
                    <a:pt x="206" y="96"/>
                  </a:lnTo>
                  <a:lnTo>
                    <a:pt x="206" y="98"/>
                  </a:lnTo>
                  <a:lnTo>
                    <a:pt x="206" y="99"/>
                  </a:lnTo>
                  <a:lnTo>
                    <a:pt x="206" y="99"/>
                  </a:lnTo>
                  <a:lnTo>
                    <a:pt x="213" y="90"/>
                  </a:lnTo>
                  <a:lnTo>
                    <a:pt x="213" y="90"/>
                  </a:lnTo>
                  <a:lnTo>
                    <a:pt x="215" y="90"/>
                  </a:lnTo>
                  <a:lnTo>
                    <a:pt x="215" y="90"/>
                  </a:lnTo>
                  <a:lnTo>
                    <a:pt x="207" y="108"/>
                  </a:lnTo>
                  <a:lnTo>
                    <a:pt x="207" y="108"/>
                  </a:lnTo>
                  <a:lnTo>
                    <a:pt x="207" y="113"/>
                  </a:lnTo>
                  <a:lnTo>
                    <a:pt x="207" y="115"/>
                  </a:lnTo>
                  <a:lnTo>
                    <a:pt x="207" y="115"/>
                  </a:lnTo>
                  <a:lnTo>
                    <a:pt x="208" y="119"/>
                  </a:lnTo>
                  <a:lnTo>
                    <a:pt x="207" y="122"/>
                  </a:lnTo>
                  <a:lnTo>
                    <a:pt x="206" y="130"/>
                  </a:lnTo>
                  <a:lnTo>
                    <a:pt x="206" y="130"/>
                  </a:lnTo>
                  <a:lnTo>
                    <a:pt x="206" y="132"/>
                  </a:lnTo>
                  <a:lnTo>
                    <a:pt x="208" y="136"/>
                  </a:lnTo>
                  <a:lnTo>
                    <a:pt x="208" y="136"/>
                  </a:lnTo>
                  <a:lnTo>
                    <a:pt x="208" y="140"/>
                  </a:lnTo>
                  <a:lnTo>
                    <a:pt x="210" y="142"/>
                  </a:lnTo>
                  <a:lnTo>
                    <a:pt x="207" y="148"/>
                  </a:lnTo>
                  <a:lnTo>
                    <a:pt x="207" y="148"/>
                  </a:lnTo>
                  <a:lnTo>
                    <a:pt x="206" y="155"/>
                  </a:lnTo>
                  <a:lnTo>
                    <a:pt x="207" y="160"/>
                  </a:lnTo>
                  <a:lnTo>
                    <a:pt x="208" y="166"/>
                  </a:lnTo>
                  <a:lnTo>
                    <a:pt x="211" y="171"/>
                  </a:lnTo>
                  <a:lnTo>
                    <a:pt x="211" y="171"/>
                  </a:lnTo>
                  <a:lnTo>
                    <a:pt x="221" y="187"/>
                  </a:lnTo>
                  <a:lnTo>
                    <a:pt x="221" y="187"/>
                  </a:lnTo>
                  <a:lnTo>
                    <a:pt x="228" y="197"/>
                  </a:lnTo>
                  <a:lnTo>
                    <a:pt x="228" y="197"/>
                  </a:lnTo>
                  <a:lnTo>
                    <a:pt x="232" y="203"/>
                  </a:lnTo>
                  <a:lnTo>
                    <a:pt x="233" y="210"/>
                  </a:lnTo>
                  <a:lnTo>
                    <a:pt x="234" y="224"/>
                  </a:lnTo>
                  <a:lnTo>
                    <a:pt x="234" y="224"/>
                  </a:lnTo>
                  <a:lnTo>
                    <a:pt x="234" y="258"/>
                  </a:lnTo>
                  <a:lnTo>
                    <a:pt x="234" y="258"/>
                  </a:lnTo>
                  <a:lnTo>
                    <a:pt x="234" y="260"/>
                  </a:lnTo>
                  <a:lnTo>
                    <a:pt x="237" y="261"/>
                  </a:lnTo>
                  <a:lnTo>
                    <a:pt x="237" y="261"/>
                  </a:lnTo>
                  <a:lnTo>
                    <a:pt x="263" y="275"/>
                  </a:lnTo>
                  <a:lnTo>
                    <a:pt x="263" y="275"/>
                  </a:lnTo>
                  <a:lnTo>
                    <a:pt x="272" y="280"/>
                  </a:lnTo>
                  <a:lnTo>
                    <a:pt x="280" y="286"/>
                  </a:lnTo>
                  <a:lnTo>
                    <a:pt x="289" y="292"/>
                  </a:lnTo>
                  <a:lnTo>
                    <a:pt x="296" y="300"/>
                  </a:lnTo>
                  <a:lnTo>
                    <a:pt x="296" y="300"/>
                  </a:lnTo>
                  <a:lnTo>
                    <a:pt x="314" y="318"/>
                  </a:lnTo>
                  <a:lnTo>
                    <a:pt x="314" y="318"/>
                  </a:lnTo>
                  <a:lnTo>
                    <a:pt x="306" y="328"/>
                  </a:lnTo>
                  <a:lnTo>
                    <a:pt x="306" y="328"/>
                  </a:lnTo>
                  <a:lnTo>
                    <a:pt x="305" y="332"/>
                  </a:lnTo>
                  <a:lnTo>
                    <a:pt x="307" y="334"/>
                  </a:lnTo>
                  <a:lnTo>
                    <a:pt x="307" y="334"/>
                  </a:lnTo>
                  <a:lnTo>
                    <a:pt x="316" y="343"/>
                  </a:lnTo>
                  <a:lnTo>
                    <a:pt x="316" y="343"/>
                  </a:lnTo>
                  <a:lnTo>
                    <a:pt x="321" y="351"/>
                  </a:lnTo>
                  <a:lnTo>
                    <a:pt x="325" y="357"/>
                  </a:lnTo>
                  <a:lnTo>
                    <a:pt x="327" y="365"/>
                  </a:lnTo>
                  <a:lnTo>
                    <a:pt x="327" y="373"/>
                  </a:lnTo>
                  <a:lnTo>
                    <a:pt x="327" y="373"/>
                  </a:lnTo>
                  <a:lnTo>
                    <a:pt x="336" y="519"/>
                  </a:lnTo>
                  <a:lnTo>
                    <a:pt x="336" y="519"/>
                  </a:lnTo>
                  <a:lnTo>
                    <a:pt x="336" y="523"/>
                  </a:lnTo>
                  <a:lnTo>
                    <a:pt x="335" y="527"/>
                  </a:lnTo>
                  <a:lnTo>
                    <a:pt x="335" y="527"/>
                  </a:lnTo>
                  <a:lnTo>
                    <a:pt x="332" y="522"/>
                  </a:lnTo>
                  <a:lnTo>
                    <a:pt x="332" y="522"/>
                  </a:lnTo>
                  <a:lnTo>
                    <a:pt x="310" y="462"/>
                  </a:lnTo>
                  <a:lnTo>
                    <a:pt x="298" y="432"/>
                  </a:lnTo>
                  <a:lnTo>
                    <a:pt x="284" y="404"/>
                  </a:lnTo>
                  <a:lnTo>
                    <a:pt x="284" y="404"/>
                  </a:lnTo>
                  <a:lnTo>
                    <a:pt x="254" y="348"/>
                  </a:lnTo>
                  <a:lnTo>
                    <a:pt x="223" y="293"/>
                  </a:lnTo>
                  <a:lnTo>
                    <a:pt x="223" y="293"/>
                  </a:lnTo>
                  <a:lnTo>
                    <a:pt x="221" y="289"/>
                  </a:lnTo>
                  <a:lnTo>
                    <a:pt x="221" y="289"/>
                  </a:lnTo>
                  <a:lnTo>
                    <a:pt x="218" y="285"/>
                  </a:lnTo>
                  <a:lnTo>
                    <a:pt x="216" y="284"/>
                  </a:lnTo>
                  <a:lnTo>
                    <a:pt x="213" y="285"/>
                  </a:lnTo>
                  <a:lnTo>
                    <a:pt x="210" y="287"/>
                  </a:lnTo>
                  <a:lnTo>
                    <a:pt x="210" y="287"/>
                  </a:lnTo>
                  <a:lnTo>
                    <a:pt x="206" y="292"/>
                  </a:lnTo>
                  <a:lnTo>
                    <a:pt x="201" y="297"/>
                  </a:lnTo>
                  <a:lnTo>
                    <a:pt x="196" y="301"/>
                  </a:lnTo>
                  <a:lnTo>
                    <a:pt x="190" y="303"/>
                  </a:lnTo>
                  <a:lnTo>
                    <a:pt x="190" y="303"/>
                  </a:lnTo>
                  <a:lnTo>
                    <a:pt x="177" y="308"/>
                  </a:lnTo>
                  <a:lnTo>
                    <a:pt x="164" y="313"/>
                  </a:lnTo>
                  <a:lnTo>
                    <a:pt x="164" y="313"/>
                  </a:lnTo>
                  <a:lnTo>
                    <a:pt x="149" y="318"/>
                  </a:lnTo>
                  <a:lnTo>
                    <a:pt x="149" y="318"/>
                  </a:lnTo>
                  <a:lnTo>
                    <a:pt x="110" y="329"/>
                  </a:lnTo>
                  <a:lnTo>
                    <a:pt x="110" y="329"/>
                  </a:lnTo>
                  <a:lnTo>
                    <a:pt x="83" y="338"/>
                  </a:lnTo>
                  <a:lnTo>
                    <a:pt x="83" y="338"/>
                  </a:lnTo>
                  <a:lnTo>
                    <a:pt x="73" y="341"/>
                  </a:lnTo>
                  <a:lnTo>
                    <a:pt x="73" y="341"/>
                  </a:lnTo>
                  <a:lnTo>
                    <a:pt x="66" y="343"/>
                  </a:lnTo>
                  <a:lnTo>
                    <a:pt x="60" y="348"/>
                  </a:lnTo>
                  <a:lnTo>
                    <a:pt x="55" y="354"/>
                  </a:lnTo>
                  <a:lnTo>
                    <a:pt x="52" y="362"/>
                  </a:lnTo>
                  <a:lnTo>
                    <a:pt x="52" y="362"/>
                  </a:lnTo>
                  <a:lnTo>
                    <a:pt x="45" y="380"/>
                  </a:lnTo>
                  <a:lnTo>
                    <a:pt x="45" y="380"/>
                  </a:lnTo>
                  <a:lnTo>
                    <a:pt x="42" y="390"/>
                  </a:lnTo>
                  <a:lnTo>
                    <a:pt x="41" y="400"/>
                  </a:lnTo>
                  <a:lnTo>
                    <a:pt x="40" y="410"/>
                  </a:lnTo>
                  <a:lnTo>
                    <a:pt x="40" y="420"/>
                  </a:lnTo>
                  <a:lnTo>
                    <a:pt x="40" y="420"/>
                  </a:lnTo>
                  <a:lnTo>
                    <a:pt x="42" y="457"/>
                  </a:lnTo>
                  <a:lnTo>
                    <a:pt x="42" y="457"/>
                  </a:lnTo>
                  <a:lnTo>
                    <a:pt x="42" y="479"/>
                  </a:lnTo>
                  <a:lnTo>
                    <a:pt x="42" y="479"/>
                  </a:lnTo>
                  <a:lnTo>
                    <a:pt x="45" y="504"/>
                  </a:lnTo>
                  <a:lnTo>
                    <a:pt x="45" y="504"/>
                  </a:lnTo>
                  <a:lnTo>
                    <a:pt x="44" y="509"/>
                  </a:lnTo>
                  <a:lnTo>
                    <a:pt x="44" y="509"/>
                  </a:lnTo>
                  <a:lnTo>
                    <a:pt x="41" y="517"/>
                  </a:lnTo>
                  <a:lnTo>
                    <a:pt x="40" y="524"/>
                  </a:lnTo>
                  <a:lnTo>
                    <a:pt x="39" y="540"/>
                  </a:lnTo>
                  <a:lnTo>
                    <a:pt x="39" y="540"/>
                  </a:lnTo>
                  <a:lnTo>
                    <a:pt x="39" y="549"/>
                  </a:lnTo>
                  <a:lnTo>
                    <a:pt x="40" y="558"/>
                  </a:lnTo>
                  <a:lnTo>
                    <a:pt x="40" y="558"/>
                  </a:lnTo>
                  <a:lnTo>
                    <a:pt x="40" y="562"/>
                  </a:lnTo>
                  <a:lnTo>
                    <a:pt x="40" y="567"/>
                  </a:lnTo>
                  <a:lnTo>
                    <a:pt x="40" y="567"/>
                  </a:lnTo>
                  <a:lnTo>
                    <a:pt x="32" y="598"/>
                  </a:lnTo>
                  <a:lnTo>
                    <a:pt x="32" y="598"/>
                  </a:lnTo>
                  <a:lnTo>
                    <a:pt x="31" y="608"/>
                  </a:lnTo>
                  <a:lnTo>
                    <a:pt x="31" y="617"/>
                  </a:lnTo>
                  <a:lnTo>
                    <a:pt x="31" y="617"/>
                  </a:lnTo>
                  <a:lnTo>
                    <a:pt x="32" y="628"/>
                  </a:lnTo>
                  <a:lnTo>
                    <a:pt x="34" y="641"/>
                  </a:lnTo>
                  <a:lnTo>
                    <a:pt x="34" y="641"/>
                  </a:lnTo>
                  <a:lnTo>
                    <a:pt x="34" y="643"/>
                  </a:lnTo>
                  <a:lnTo>
                    <a:pt x="34" y="644"/>
                  </a:lnTo>
                  <a:lnTo>
                    <a:pt x="34" y="644"/>
                  </a:lnTo>
                  <a:lnTo>
                    <a:pt x="31" y="653"/>
                  </a:lnTo>
                  <a:lnTo>
                    <a:pt x="29" y="662"/>
                  </a:lnTo>
                  <a:lnTo>
                    <a:pt x="27" y="679"/>
                  </a:lnTo>
                  <a:lnTo>
                    <a:pt x="27" y="679"/>
                  </a:lnTo>
                  <a:lnTo>
                    <a:pt x="25" y="691"/>
                  </a:lnTo>
                  <a:lnTo>
                    <a:pt x="21" y="704"/>
                  </a:lnTo>
                  <a:lnTo>
                    <a:pt x="21" y="704"/>
                  </a:lnTo>
                  <a:lnTo>
                    <a:pt x="18" y="716"/>
                  </a:lnTo>
                  <a:lnTo>
                    <a:pt x="16" y="729"/>
                  </a:lnTo>
                  <a:lnTo>
                    <a:pt x="15" y="742"/>
                  </a:lnTo>
                  <a:lnTo>
                    <a:pt x="15" y="755"/>
                  </a:lnTo>
                  <a:lnTo>
                    <a:pt x="15" y="755"/>
                  </a:lnTo>
                  <a:lnTo>
                    <a:pt x="14" y="774"/>
                  </a:lnTo>
                  <a:lnTo>
                    <a:pt x="14" y="774"/>
                  </a:lnTo>
                  <a:lnTo>
                    <a:pt x="14" y="803"/>
                  </a:lnTo>
                  <a:lnTo>
                    <a:pt x="13" y="831"/>
                  </a:lnTo>
                  <a:lnTo>
                    <a:pt x="13" y="831"/>
                  </a:lnTo>
                  <a:lnTo>
                    <a:pt x="9" y="857"/>
                  </a:lnTo>
                  <a:lnTo>
                    <a:pt x="9" y="857"/>
                  </a:lnTo>
                  <a:lnTo>
                    <a:pt x="0" y="933"/>
                  </a:lnTo>
                  <a:lnTo>
                    <a:pt x="0" y="933"/>
                  </a:lnTo>
                  <a:close/>
                  <a:moveTo>
                    <a:pt x="298" y="12"/>
                  </a:moveTo>
                  <a:lnTo>
                    <a:pt x="298" y="12"/>
                  </a:lnTo>
                  <a:lnTo>
                    <a:pt x="289" y="18"/>
                  </a:lnTo>
                  <a:lnTo>
                    <a:pt x="289" y="18"/>
                  </a:lnTo>
                  <a:lnTo>
                    <a:pt x="291" y="13"/>
                  </a:lnTo>
                  <a:lnTo>
                    <a:pt x="293" y="11"/>
                  </a:lnTo>
                  <a:lnTo>
                    <a:pt x="294" y="11"/>
                  </a:lnTo>
                  <a:lnTo>
                    <a:pt x="298" y="12"/>
                  </a:lnTo>
                  <a:lnTo>
                    <a:pt x="298" y="12"/>
                  </a:lnTo>
                  <a:close/>
                  <a:moveTo>
                    <a:pt x="104" y="970"/>
                  </a:moveTo>
                  <a:lnTo>
                    <a:pt x="104" y="970"/>
                  </a:lnTo>
                  <a:lnTo>
                    <a:pt x="117" y="998"/>
                  </a:lnTo>
                  <a:lnTo>
                    <a:pt x="117" y="998"/>
                  </a:lnTo>
                  <a:lnTo>
                    <a:pt x="113" y="996"/>
                  </a:lnTo>
                  <a:lnTo>
                    <a:pt x="109" y="994"/>
                  </a:lnTo>
                  <a:lnTo>
                    <a:pt x="107" y="990"/>
                  </a:lnTo>
                  <a:lnTo>
                    <a:pt x="104" y="985"/>
                  </a:lnTo>
                  <a:lnTo>
                    <a:pt x="103" y="981"/>
                  </a:lnTo>
                  <a:lnTo>
                    <a:pt x="103" y="978"/>
                  </a:lnTo>
                  <a:lnTo>
                    <a:pt x="103" y="973"/>
                  </a:lnTo>
                  <a:lnTo>
                    <a:pt x="104" y="970"/>
                  </a:lnTo>
                  <a:lnTo>
                    <a:pt x="104" y="970"/>
                  </a:lnTo>
                  <a:close/>
                  <a:moveTo>
                    <a:pt x="99" y="845"/>
                  </a:moveTo>
                  <a:lnTo>
                    <a:pt x="99" y="845"/>
                  </a:lnTo>
                  <a:lnTo>
                    <a:pt x="102" y="834"/>
                  </a:lnTo>
                  <a:lnTo>
                    <a:pt x="103" y="823"/>
                  </a:lnTo>
                  <a:lnTo>
                    <a:pt x="103" y="823"/>
                  </a:lnTo>
                  <a:lnTo>
                    <a:pt x="107" y="777"/>
                  </a:lnTo>
                  <a:lnTo>
                    <a:pt x="107" y="777"/>
                  </a:lnTo>
                  <a:lnTo>
                    <a:pt x="108" y="774"/>
                  </a:lnTo>
                  <a:lnTo>
                    <a:pt x="109" y="772"/>
                  </a:lnTo>
                  <a:lnTo>
                    <a:pt x="110" y="772"/>
                  </a:lnTo>
                  <a:lnTo>
                    <a:pt x="113" y="772"/>
                  </a:lnTo>
                  <a:lnTo>
                    <a:pt x="113" y="772"/>
                  </a:lnTo>
                  <a:lnTo>
                    <a:pt x="304" y="773"/>
                  </a:lnTo>
                  <a:lnTo>
                    <a:pt x="304" y="773"/>
                  </a:lnTo>
                  <a:lnTo>
                    <a:pt x="309" y="774"/>
                  </a:lnTo>
                  <a:lnTo>
                    <a:pt x="314" y="778"/>
                  </a:lnTo>
                  <a:lnTo>
                    <a:pt x="316" y="783"/>
                  </a:lnTo>
                  <a:lnTo>
                    <a:pt x="316" y="789"/>
                  </a:lnTo>
                  <a:lnTo>
                    <a:pt x="316" y="789"/>
                  </a:lnTo>
                  <a:lnTo>
                    <a:pt x="288" y="917"/>
                  </a:lnTo>
                  <a:lnTo>
                    <a:pt x="288" y="917"/>
                  </a:lnTo>
                  <a:lnTo>
                    <a:pt x="270" y="990"/>
                  </a:lnTo>
                  <a:lnTo>
                    <a:pt x="270" y="990"/>
                  </a:lnTo>
                  <a:lnTo>
                    <a:pt x="268" y="998"/>
                  </a:lnTo>
                  <a:lnTo>
                    <a:pt x="264" y="1001"/>
                  </a:lnTo>
                  <a:lnTo>
                    <a:pt x="259" y="1004"/>
                  </a:lnTo>
                  <a:lnTo>
                    <a:pt x="252" y="1005"/>
                  </a:lnTo>
                  <a:lnTo>
                    <a:pt x="252" y="1005"/>
                  </a:lnTo>
                  <a:lnTo>
                    <a:pt x="200" y="1001"/>
                  </a:lnTo>
                  <a:lnTo>
                    <a:pt x="200" y="1001"/>
                  </a:lnTo>
                  <a:lnTo>
                    <a:pt x="200" y="1001"/>
                  </a:lnTo>
                  <a:lnTo>
                    <a:pt x="143" y="999"/>
                  </a:lnTo>
                  <a:lnTo>
                    <a:pt x="143" y="999"/>
                  </a:lnTo>
                  <a:lnTo>
                    <a:pt x="139" y="998"/>
                  </a:lnTo>
                  <a:lnTo>
                    <a:pt x="138" y="998"/>
                  </a:lnTo>
                  <a:lnTo>
                    <a:pt x="136" y="995"/>
                  </a:lnTo>
                  <a:lnTo>
                    <a:pt x="136" y="993"/>
                  </a:lnTo>
                  <a:lnTo>
                    <a:pt x="136" y="993"/>
                  </a:lnTo>
                  <a:lnTo>
                    <a:pt x="134" y="979"/>
                  </a:lnTo>
                  <a:lnTo>
                    <a:pt x="132" y="972"/>
                  </a:lnTo>
                  <a:lnTo>
                    <a:pt x="128" y="965"/>
                  </a:lnTo>
                  <a:lnTo>
                    <a:pt x="128" y="965"/>
                  </a:lnTo>
                  <a:lnTo>
                    <a:pt x="124" y="958"/>
                  </a:lnTo>
                  <a:lnTo>
                    <a:pt x="122" y="949"/>
                  </a:lnTo>
                  <a:lnTo>
                    <a:pt x="122" y="949"/>
                  </a:lnTo>
                  <a:lnTo>
                    <a:pt x="114" y="929"/>
                  </a:lnTo>
                  <a:lnTo>
                    <a:pt x="114" y="929"/>
                  </a:lnTo>
                  <a:lnTo>
                    <a:pt x="110" y="923"/>
                  </a:lnTo>
                  <a:lnTo>
                    <a:pt x="108" y="916"/>
                  </a:lnTo>
                  <a:lnTo>
                    <a:pt x="108" y="916"/>
                  </a:lnTo>
                  <a:lnTo>
                    <a:pt x="98" y="865"/>
                  </a:lnTo>
                  <a:lnTo>
                    <a:pt x="98" y="865"/>
                  </a:lnTo>
                  <a:lnTo>
                    <a:pt x="97" y="855"/>
                  </a:lnTo>
                  <a:lnTo>
                    <a:pt x="99" y="845"/>
                  </a:lnTo>
                  <a:lnTo>
                    <a:pt x="99" y="845"/>
                  </a:lnTo>
                  <a:close/>
                </a:path>
              </a:pathLst>
            </a:custGeom>
            <a:solidFill>
              <a:schemeClr val="tx2">
                <a:lumMod val="40000"/>
                <a:lumOff val="60000"/>
              </a:schemeClr>
            </a:solidFill>
            <a:ln>
              <a:noFill/>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 name="Oval 14"/>
            <p:cNvSpPr/>
            <p:nvPr>
              <p:custDataLst>
                <p:tags r:id="rId3"/>
              </p:custDataLst>
            </p:nvPr>
          </p:nvSpPr>
          <p:spPr>
            <a:xfrm>
              <a:off x="684958" y="1273528"/>
              <a:ext cx="345642" cy="345643"/>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9" name="Oval 15"/>
            <p:cNvSpPr/>
            <p:nvPr>
              <p:custDataLst>
                <p:tags r:id="rId4"/>
              </p:custDataLst>
            </p:nvPr>
          </p:nvSpPr>
          <p:spPr>
            <a:xfrm>
              <a:off x="5816936" y="2543642"/>
              <a:ext cx="345642" cy="345643"/>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0" name="Oval 16"/>
            <p:cNvSpPr/>
            <p:nvPr>
              <p:custDataLst>
                <p:tags r:id="rId5"/>
              </p:custDataLst>
            </p:nvPr>
          </p:nvSpPr>
          <p:spPr>
            <a:xfrm>
              <a:off x="698770" y="3885189"/>
              <a:ext cx="345642" cy="345643"/>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4" name="Freeform: Shape 20"/>
            <p:cNvSpPr/>
            <p:nvPr>
              <p:custDataLst>
                <p:tags r:id="rId6"/>
              </p:custDataLst>
            </p:nvPr>
          </p:nvSpPr>
          <p:spPr>
            <a:xfrm flipH="1">
              <a:off x="1045004" y="1015611"/>
              <a:ext cx="4759185" cy="820095"/>
            </a:xfrm>
            <a:custGeom>
              <a:avLst/>
              <a:gdLst>
                <a:gd name="connsiteX0" fmla="*/ 0 w 3142702"/>
                <a:gd name="connsiteY0" fmla="*/ 0 h 829414"/>
                <a:gd name="connsiteX1" fmla="*/ 2817151 w 3142702"/>
                <a:gd name="connsiteY1" fmla="*/ 0 h 829414"/>
                <a:gd name="connsiteX2" fmla="*/ 2817151 w 3142702"/>
                <a:gd name="connsiteY2" fmla="*/ 241289 h 829414"/>
                <a:gd name="connsiteX3" fmla="*/ 3142702 w 3142702"/>
                <a:gd name="connsiteY3" fmla="*/ 414953 h 829414"/>
                <a:gd name="connsiteX4" fmla="*/ 2817151 w 3142702"/>
                <a:gd name="connsiteY4" fmla="*/ 588615 h 829414"/>
                <a:gd name="connsiteX5" fmla="*/ 2817151 w 3142702"/>
                <a:gd name="connsiteY5" fmla="*/ 829414 h 829414"/>
                <a:gd name="connsiteX6" fmla="*/ 0 w 3142702"/>
                <a:gd name="connsiteY6" fmla="*/ 829414 h 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702" h="829414">
                  <a:moveTo>
                    <a:pt x="0" y="0"/>
                  </a:moveTo>
                  <a:lnTo>
                    <a:pt x="2817151" y="0"/>
                  </a:lnTo>
                  <a:lnTo>
                    <a:pt x="2817151" y="241289"/>
                  </a:lnTo>
                  <a:lnTo>
                    <a:pt x="3142702" y="414953"/>
                  </a:lnTo>
                  <a:lnTo>
                    <a:pt x="2817151" y="588615"/>
                  </a:lnTo>
                  <a:lnTo>
                    <a:pt x="2817151" y="829414"/>
                  </a:lnTo>
                  <a:lnTo>
                    <a:pt x="0" y="829414"/>
                  </a:lnTo>
                  <a:close/>
                </a:path>
              </a:pathLst>
            </a:custGeom>
            <a:solidFill>
              <a:schemeClr val="tx2">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5" name="Rectangle 23"/>
            <p:cNvSpPr/>
            <p:nvPr>
              <p:custDataLst>
                <p:tags r:id="rId7"/>
              </p:custDataLst>
            </p:nvPr>
          </p:nvSpPr>
          <p:spPr>
            <a:xfrm>
              <a:off x="1701279" y="1128005"/>
              <a:ext cx="971077" cy="186688"/>
            </a:xfrm>
            <a:prstGeom prst="rect">
              <a:avLst/>
            </a:prstGeom>
            <a:solidFill>
              <a:schemeClr val="accent1"/>
            </a:solidFill>
          </p:spPr>
          <p:txBody>
            <a:bodyPr wrap="none"/>
            <a:lstStyle/>
            <a:p>
              <a:pPr algn="ctr">
                <a:buClr>
                  <a:srgbClr val="E24848"/>
                </a:buClr>
              </a:pPr>
              <a:r>
                <a:rPr lang="zh-CN" altLang="en-US" sz="1400">
                  <a:solidFill>
                    <a:schemeClr val="bg1">
                      <a:lumMod val="95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Transformer</a:t>
              </a:r>
              <a:endParaRPr lang="zh-CN" altLang="en-US" sz="1400">
                <a:solidFill>
                  <a:schemeClr val="bg1">
                    <a:lumMod val="95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6" name="Rectangle 24"/>
            <p:cNvSpPr/>
            <p:nvPr>
              <p:custDataLst>
                <p:tags r:id="rId8"/>
              </p:custDataLst>
            </p:nvPr>
          </p:nvSpPr>
          <p:spPr>
            <a:xfrm>
              <a:off x="1701279" y="1314693"/>
              <a:ext cx="1699743" cy="485294"/>
            </a:xfrm>
            <a:prstGeom prst="rect">
              <a:avLst/>
            </a:prstGeom>
          </p:spPr>
          <p:txBody>
            <a:bodyPr wrap="square" lIns="0" tIns="0" rIns="0" bIns="0" anchor="ctr"/>
            <a:lstStyle/>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PositionalEncoding</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TimeSeriesTransformer</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5" name="Freeform: Shape 40"/>
            <p:cNvSpPr/>
            <p:nvPr>
              <p:custDataLst>
                <p:tags r:id="rId9"/>
              </p:custDataLst>
            </p:nvPr>
          </p:nvSpPr>
          <p:spPr bwMode="auto">
            <a:xfrm>
              <a:off x="806212" y="3965741"/>
              <a:ext cx="126315" cy="183730"/>
            </a:xfrm>
            <a:custGeom>
              <a:avLst/>
              <a:gdLst>
                <a:gd name="T0" fmla="*/ 184 w 793"/>
                <a:gd name="T1" fmla="*/ 669 h 1152"/>
                <a:gd name="T2" fmla="*/ 103 w 793"/>
                <a:gd name="T3" fmla="*/ 514 h 1152"/>
                <a:gd name="T4" fmla="*/ 78 w 793"/>
                <a:gd name="T5" fmla="*/ 439 h 1152"/>
                <a:gd name="T6" fmla="*/ 75 w 793"/>
                <a:gd name="T7" fmla="*/ 363 h 1152"/>
                <a:gd name="T8" fmla="*/ 92 w 793"/>
                <a:gd name="T9" fmla="*/ 284 h 1152"/>
                <a:gd name="T10" fmla="*/ 128 w 793"/>
                <a:gd name="T11" fmla="*/ 215 h 1152"/>
                <a:gd name="T12" fmla="*/ 180 w 793"/>
                <a:gd name="T13" fmla="*/ 156 h 1152"/>
                <a:gd name="T14" fmla="*/ 242 w 793"/>
                <a:gd name="T15" fmla="*/ 112 h 1152"/>
                <a:gd name="T16" fmla="*/ 316 w 793"/>
                <a:gd name="T17" fmla="*/ 82 h 1152"/>
                <a:gd name="T18" fmla="*/ 397 w 793"/>
                <a:gd name="T19" fmla="*/ 72 h 1152"/>
                <a:gd name="T20" fmla="*/ 478 w 793"/>
                <a:gd name="T21" fmla="*/ 82 h 1152"/>
                <a:gd name="T22" fmla="*/ 551 w 793"/>
                <a:gd name="T23" fmla="*/ 112 h 1152"/>
                <a:gd name="T24" fmla="*/ 615 w 793"/>
                <a:gd name="T25" fmla="*/ 156 h 1152"/>
                <a:gd name="T26" fmla="*/ 666 w 793"/>
                <a:gd name="T27" fmla="*/ 215 h 1152"/>
                <a:gd name="T28" fmla="*/ 701 w 793"/>
                <a:gd name="T29" fmla="*/ 284 h 1152"/>
                <a:gd name="T30" fmla="*/ 720 w 793"/>
                <a:gd name="T31" fmla="*/ 363 h 1152"/>
                <a:gd name="T32" fmla="*/ 717 w 793"/>
                <a:gd name="T33" fmla="*/ 438 h 1152"/>
                <a:gd name="T34" fmla="*/ 691 w 793"/>
                <a:gd name="T35" fmla="*/ 513 h 1152"/>
                <a:gd name="T36" fmla="*/ 610 w 793"/>
                <a:gd name="T37" fmla="*/ 669 h 1152"/>
                <a:gd name="T38" fmla="*/ 397 w 793"/>
                <a:gd name="T39" fmla="*/ 1080 h 1152"/>
                <a:gd name="T40" fmla="*/ 346 w 793"/>
                <a:gd name="T41" fmla="*/ 1067 h 1152"/>
                <a:gd name="T42" fmla="*/ 469 w 793"/>
                <a:gd name="T43" fmla="*/ 1036 h 1152"/>
                <a:gd name="T44" fmla="*/ 445 w 793"/>
                <a:gd name="T45" fmla="*/ 1071 h 1152"/>
                <a:gd name="T46" fmla="*/ 412 w 793"/>
                <a:gd name="T47" fmla="*/ 1079 h 1152"/>
                <a:gd name="T48" fmla="*/ 263 w 793"/>
                <a:gd name="T49" fmla="*/ 846 h 1152"/>
                <a:gd name="T50" fmla="*/ 528 w 793"/>
                <a:gd name="T51" fmla="*/ 857 h 1152"/>
                <a:gd name="T52" fmla="*/ 307 w 793"/>
                <a:gd name="T53" fmla="*/ 986 h 1152"/>
                <a:gd name="T54" fmla="*/ 290 w 793"/>
                <a:gd name="T55" fmla="*/ 931 h 1152"/>
                <a:gd name="T56" fmla="*/ 496 w 793"/>
                <a:gd name="T57" fmla="*/ 958 h 1152"/>
                <a:gd name="T58" fmla="*/ 376 w 793"/>
                <a:gd name="T59" fmla="*/ 0 h 1152"/>
                <a:gd name="T60" fmla="*/ 279 w 793"/>
                <a:gd name="T61" fmla="*/ 18 h 1152"/>
                <a:gd name="T62" fmla="*/ 192 w 793"/>
                <a:gd name="T63" fmla="*/ 58 h 1152"/>
                <a:gd name="T64" fmla="*/ 117 w 793"/>
                <a:gd name="T65" fmla="*/ 116 h 1152"/>
                <a:gd name="T66" fmla="*/ 59 w 793"/>
                <a:gd name="T67" fmla="*/ 190 h 1152"/>
                <a:gd name="T68" fmla="*/ 19 w 793"/>
                <a:gd name="T69" fmla="*/ 278 h 1152"/>
                <a:gd name="T70" fmla="*/ 2 w 793"/>
                <a:gd name="T71" fmla="*/ 375 h 1152"/>
                <a:gd name="T72" fmla="*/ 7 w 793"/>
                <a:gd name="T73" fmla="*/ 451 h 1152"/>
                <a:gd name="T74" fmla="*/ 59 w 793"/>
                <a:gd name="T75" fmla="*/ 589 h 1152"/>
                <a:gd name="T76" fmla="*/ 160 w 793"/>
                <a:gd name="T77" fmla="*/ 778 h 1152"/>
                <a:gd name="T78" fmla="*/ 234 w 793"/>
                <a:gd name="T79" fmla="*/ 994 h 1152"/>
                <a:gd name="T80" fmla="*/ 270 w 793"/>
                <a:gd name="T81" fmla="*/ 1086 h 1152"/>
                <a:gd name="T82" fmla="*/ 302 w 793"/>
                <a:gd name="T83" fmla="*/ 1125 h 1152"/>
                <a:gd name="T84" fmla="*/ 347 w 793"/>
                <a:gd name="T85" fmla="*/ 1146 h 1152"/>
                <a:gd name="T86" fmla="*/ 411 w 793"/>
                <a:gd name="T87" fmla="*/ 1152 h 1152"/>
                <a:gd name="T88" fmla="*/ 467 w 793"/>
                <a:gd name="T89" fmla="*/ 1140 h 1152"/>
                <a:gd name="T90" fmla="*/ 507 w 793"/>
                <a:gd name="T91" fmla="*/ 1111 h 1152"/>
                <a:gd name="T92" fmla="*/ 535 w 793"/>
                <a:gd name="T93" fmla="*/ 1066 h 1152"/>
                <a:gd name="T94" fmla="*/ 578 w 793"/>
                <a:gd name="T95" fmla="*/ 935 h 1152"/>
                <a:gd name="T96" fmla="*/ 633 w 793"/>
                <a:gd name="T97" fmla="*/ 779 h 1152"/>
                <a:gd name="T98" fmla="*/ 735 w 793"/>
                <a:gd name="T99" fmla="*/ 589 h 1152"/>
                <a:gd name="T100" fmla="*/ 787 w 793"/>
                <a:gd name="T101" fmla="*/ 451 h 1152"/>
                <a:gd name="T102" fmla="*/ 792 w 793"/>
                <a:gd name="T103" fmla="*/ 375 h 1152"/>
                <a:gd name="T104" fmla="*/ 775 w 793"/>
                <a:gd name="T105" fmla="*/ 278 h 1152"/>
                <a:gd name="T106" fmla="*/ 736 w 793"/>
                <a:gd name="T107" fmla="*/ 190 h 1152"/>
                <a:gd name="T108" fmla="*/ 677 w 793"/>
                <a:gd name="T109" fmla="*/ 116 h 1152"/>
                <a:gd name="T110" fmla="*/ 602 w 793"/>
                <a:gd name="T111" fmla="*/ 58 h 1152"/>
                <a:gd name="T112" fmla="*/ 515 w 793"/>
                <a:gd name="T113" fmla="*/ 18 h 1152"/>
                <a:gd name="T114" fmla="*/ 417 w 793"/>
                <a:gd name="T115"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3" h="1152">
                  <a:moveTo>
                    <a:pt x="565" y="756"/>
                  </a:moveTo>
                  <a:lnTo>
                    <a:pt x="229" y="756"/>
                  </a:lnTo>
                  <a:lnTo>
                    <a:pt x="215" y="727"/>
                  </a:lnTo>
                  <a:lnTo>
                    <a:pt x="200" y="698"/>
                  </a:lnTo>
                  <a:lnTo>
                    <a:pt x="184" y="669"/>
                  </a:lnTo>
                  <a:lnTo>
                    <a:pt x="169" y="640"/>
                  </a:lnTo>
                  <a:lnTo>
                    <a:pt x="151" y="608"/>
                  </a:lnTo>
                  <a:lnTo>
                    <a:pt x="133" y="577"/>
                  </a:lnTo>
                  <a:lnTo>
                    <a:pt x="117" y="545"/>
                  </a:lnTo>
                  <a:lnTo>
                    <a:pt x="103" y="514"/>
                  </a:lnTo>
                  <a:lnTo>
                    <a:pt x="97" y="498"/>
                  </a:lnTo>
                  <a:lnTo>
                    <a:pt x="91" y="483"/>
                  </a:lnTo>
                  <a:lnTo>
                    <a:pt x="86" y="468"/>
                  </a:lnTo>
                  <a:lnTo>
                    <a:pt x="81" y="453"/>
                  </a:lnTo>
                  <a:lnTo>
                    <a:pt x="78" y="439"/>
                  </a:lnTo>
                  <a:lnTo>
                    <a:pt x="75" y="424"/>
                  </a:lnTo>
                  <a:lnTo>
                    <a:pt x="74" y="410"/>
                  </a:lnTo>
                  <a:lnTo>
                    <a:pt x="73" y="396"/>
                  </a:lnTo>
                  <a:lnTo>
                    <a:pt x="74" y="379"/>
                  </a:lnTo>
                  <a:lnTo>
                    <a:pt x="75" y="363"/>
                  </a:lnTo>
                  <a:lnTo>
                    <a:pt x="77" y="347"/>
                  </a:lnTo>
                  <a:lnTo>
                    <a:pt x="79" y="331"/>
                  </a:lnTo>
                  <a:lnTo>
                    <a:pt x="84" y="315"/>
                  </a:lnTo>
                  <a:lnTo>
                    <a:pt x="88" y="300"/>
                  </a:lnTo>
                  <a:lnTo>
                    <a:pt x="92" y="284"/>
                  </a:lnTo>
                  <a:lnTo>
                    <a:pt x="99" y="270"/>
                  </a:lnTo>
                  <a:lnTo>
                    <a:pt x="105" y="255"/>
                  </a:lnTo>
                  <a:lnTo>
                    <a:pt x="112" y="241"/>
                  </a:lnTo>
                  <a:lnTo>
                    <a:pt x="120" y="228"/>
                  </a:lnTo>
                  <a:lnTo>
                    <a:pt x="128" y="215"/>
                  </a:lnTo>
                  <a:lnTo>
                    <a:pt x="138" y="202"/>
                  </a:lnTo>
                  <a:lnTo>
                    <a:pt x="147" y="190"/>
                  </a:lnTo>
                  <a:lnTo>
                    <a:pt x="157" y="179"/>
                  </a:lnTo>
                  <a:lnTo>
                    <a:pt x="168" y="167"/>
                  </a:lnTo>
                  <a:lnTo>
                    <a:pt x="180" y="156"/>
                  </a:lnTo>
                  <a:lnTo>
                    <a:pt x="191" y="146"/>
                  </a:lnTo>
                  <a:lnTo>
                    <a:pt x="204" y="136"/>
                  </a:lnTo>
                  <a:lnTo>
                    <a:pt x="216" y="128"/>
                  </a:lnTo>
                  <a:lnTo>
                    <a:pt x="229" y="119"/>
                  </a:lnTo>
                  <a:lnTo>
                    <a:pt x="242" y="112"/>
                  </a:lnTo>
                  <a:lnTo>
                    <a:pt x="256" y="104"/>
                  </a:lnTo>
                  <a:lnTo>
                    <a:pt x="270" y="98"/>
                  </a:lnTo>
                  <a:lnTo>
                    <a:pt x="286" y="91"/>
                  </a:lnTo>
                  <a:lnTo>
                    <a:pt x="301" y="87"/>
                  </a:lnTo>
                  <a:lnTo>
                    <a:pt x="316" y="82"/>
                  </a:lnTo>
                  <a:lnTo>
                    <a:pt x="332" y="78"/>
                  </a:lnTo>
                  <a:lnTo>
                    <a:pt x="348" y="76"/>
                  </a:lnTo>
                  <a:lnTo>
                    <a:pt x="364" y="74"/>
                  </a:lnTo>
                  <a:lnTo>
                    <a:pt x="381" y="73"/>
                  </a:lnTo>
                  <a:lnTo>
                    <a:pt x="397" y="72"/>
                  </a:lnTo>
                  <a:lnTo>
                    <a:pt x="414" y="73"/>
                  </a:lnTo>
                  <a:lnTo>
                    <a:pt x="430" y="74"/>
                  </a:lnTo>
                  <a:lnTo>
                    <a:pt x="447" y="76"/>
                  </a:lnTo>
                  <a:lnTo>
                    <a:pt x="463" y="78"/>
                  </a:lnTo>
                  <a:lnTo>
                    <a:pt x="478" y="82"/>
                  </a:lnTo>
                  <a:lnTo>
                    <a:pt x="493" y="87"/>
                  </a:lnTo>
                  <a:lnTo>
                    <a:pt x="508" y="91"/>
                  </a:lnTo>
                  <a:lnTo>
                    <a:pt x="523" y="98"/>
                  </a:lnTo>
                  <a:lnTo>
                    <a:pt x="537" y="104"/>
                  </a:lnTo>
                  <a:lnTo>
                    <a:pt x="551" y="112"/>
                  </a:lnTo>
                  <a:lnTo>
                    <a:pt x="565" y="119"/>
                  </a:lnTo>
                  <a:lnTo>
                    <a:pt x="578" y="128"/>
                  </a:lnTo>
                  <a:lnTo>
                    <a:pt x="591" y="136"/>
                  </a:lnTo>
                  <a:lnTo>
                    <a:pt x="603" y="146"/>
                  </a:lnTo>
                  <a:lnTo>
                    <a:pt x="615" y="156"/>
                  </a:lnTo>
                  <a:lnTo>
                    <a:pt x="626" y="167"/>
                  </a:lnTo>
                  <a:lnTo>
                    <a:pt x="637" y="179"/>
                  </a:lnTo>
                  <a:lnTo>
                    <a:pt x="647" y="190"/>
                  </a:lnTo>
                  <a:lnTo>
                    <a:pt x="656" y="202"/>
                  </a:lnTo>
                  <a:lnTo>
                    <a:pt x="666" y="215"/>
                  </a:lnTo>
                  <a:lnTo>
                    <a:pt x="674" y="228"/>
                  </a:lnTo>
                  <a:lnTo>
                    <a:pt x="682" y="241"/>
                  </a:lnTo>
                  <a:lnTo>
                    <a:pt x="688" y="255"/>
                  </a:lnTo>
                  <a:lnTo>
                    <a:pt x="696" y="270"/>
                  </a:lnTo>
                  <a:lnTo>
                    <a:pt x="701" y="284"/>
                  </a:lnTo>
                  <a:lnTo>
                    <a:pt x="707" y="300"/>
                  </a:lnTo>
                  <a:lnTo>
                    <a:pt x="711" y="315"/>
                  </a:lnTo>
                  <a:lnTo>
                    <a:pt x="714" y="331"/>
                  </a:lnTo>
                  <a:lnTo>
                    <a:pt x="718" y="347"/>
                  </a:lnTo>
                  <a:lnTo>
                    <a:pt x="720" y="363"/>
                  </a:lnTo>
                  <a:lnTo>
                    <a:pt x="721" y="379"/>
                  </a:lnTo>
                  <a:lnTo>
                    <a:pt x="721" y="396"/>
                  </a:lnTo>
                  <a:lnTo>
                    <a:pt x="721" y="410"/>
                  </a:lnTo>
                  <a:lnTo>
                    <a:pt x="719" y="424"/>
                  </a:lnTo>
                  <a:lnTo>
                    <a:pt x="717" y="438"/>
                  </a:lnTo>
                  <a:lnTo>
                    <a:pt x="712" y="453"/>
                  </a:lnTo>
                  <a:lnTo>
                    <a:pt x="708" y="468"/>
                  </a:lnTo>
                  <a:lnTo>
                    <a:pt x="704" y="483"/>
                  </a:lnTo>
                  <a:lnTo>
                    <a:pt x="697" y="498"/>
                  </a:lnTo>
                  <a:lnTo>
                    <a:pt x="691" y="513"/>
                  </a:lnTo>
                  <a:lnTo>
                    <a:pt x="677" y="545"/>
                  </a:lnTo>
                  <a:lnTo>
                    <a:pt x="660" y="577"/>
                  </a:lnTo>
                  <a:lnTo>
                    <a:pt x="643" y="608"/>
                  </a:lnTo>
                  <a:lnTo>
                    <a:pt x="626" y="641"/>
                  </a:lnTo>
                  <a:lnTo>
                    <a:pt x="610" y="669"/>
                  </a:lnTo>
                  <a:lnTo>
                    <a:pt x="594" y="698"/>
                  </a:lnTo>
                  <a:lnTo>
                    <a:pt x="579" y="727"/>
                  </a:lnTo>
                  <a:lnTo>
                    <a:pt x="565" y="756"/>
                  </a:lnTo>
                  <a:lnTo>
                    <a:pt x="565" y="756"/>
                  </a:lnTo>
                  <a:close/>
                  <a:moveTo>
                    <a:pt x="397" y="1080"/>
                  </a:moveTo>
                  <a:lnTo>
                    <a:pt x="384" y="1079"/>
                  </a:lnTo>
                  <a:lnTo>
                    <a:pt x="373" y="1078"/>
                  </a:lnTo>
                  <a:lnTo>
                    <a:pt x="363" y="1076"/>
                  </a:lnTo>
                  <a:lnTo>
                    <a:pt x="355" y="1073"/>
                  </a:lnTo>
                  <a:lnTo>
                    <a:pt x="346" y="1067"/>
                  </a:lnTo>
                  <a:lnTo>
                    <a:pt x="339" y="1059"/>
                  </a:lnTo>
                  <a:lnTo>
                    <a:pt x="332" y="1049"/>
                  </a:lnTo>
                  <a:lnTo>
                    <a:pt x="326" y="1035"/>
                  </a:lnTo>
                  <a:lnTo>
                    <a:pt x="478" y="1016"/>
                  </a:lnTo>
                  <a:lnTo>
                    <a:pt x="469" y="1036"/>
                  </a:lnTo>
                  <a:lnTo>
                    <a:pt x="462" y="1051"/>
                  </a:lnTo>
                  <a:lnTo>
                    <a:pt x="457" y="1057"/>
                  </a:lnTo>
                  <a:lnTo>
                    <a:pt x="454" y="1062"/>
                  </a:lnTo>
                  <a:lnTo>
                    <a:pt x="450" y="1066"/>
                  </a:lnTo>
                  <a:lnTo>
                    <a:pt x="445" y="1071"/>
                  </a:lnTo>
                  <a:lnTo>
                    <a:pt x="440" y="1073"/>
                  </a:lnTo>
                  <a:lnTo>
                    <a:pt x="436" y="1075"/>
                  </a:lnTo>
                  <a:lnTo>
                    <a:pt x="430" y="1077"/>
                  </a:lnTo>
                  <a:lnTo>
                    <a:pt x="425" y="1078"/>
                  </a:lnTo>
                  <a:lnTo>
                    <a:pt x="412" y="1079"/>
                  </a:lnTo>
                  <a:lnTo>
                    <a:pt x="397" y="1080"/>
                  </a:lnTo>
                  <a:close/>
                  <a:moveTo>
                    <a:pt x="279" y="897"/>
                  </a:moveTo>
                  <a:lnTo>
                    <a:pt x="275" y="881"/>
                  </a:lnTo>
                  <a:lnTo>
                    <a:pt x="269" y="863"/>
                  </a:lnTo>
                  <a:lnTo>
                    <a:pt x="263" y="846"/>
                  </a:lnTo>
                  <a:lnTo>
                    <a:pt x="258" y="828"/>
                  </a:lnTo>
                  <a:lnTo>
                    <a:pt x="537" y="828"/>
                  </a:lnTo>
                  <a:lnTo>
                    <a:pt x="534" y="837"/>
                  </a:lnTo>
                  <a:lnTo>
                    <a:pt x="531" y="847"/>
                  </a:lnTo>
                  <a:lnTo>
                    <a:pt x="528" y="857"/>
                  </a:lnTo>
                  <a:lnTo>
                    <a:pt x="524" y="867"/>
                  </a:lnTo>
                  <a:lnTo>
                    <a:pt x="279" y="897"/>
                  </a:lnTo>
                  <a:close/>
                  <a:moveTo>
                    <a:pt x="491" y="978"/>
                  </a:moveTo>
                  <a:lnTo>
                    <a:pt x="312" y="1000"/>
                  </a:lnTo>
                  <a:lnTo>
                    <a:pt x="307" y="986"/>
                  </a:lnTo>
                  <a:lnTo>
                    <a:pt x="302" y="970"/>
                  </a:lnTo>
                  <a:lnTo>
                    <a:pt x="296" y="952"/>
                  </a:lnTo>
                  <a:lnTo>
                    <a:pt x="290" y="932"/>
                  </a:lnTo>
                  <a:lnTo>
                    <a:pt x="290" y="931"/>
                  </a:lnTo>
                  <a:lnTo>
                    <a:pt x="290" y="931"/>
                  </a:lnTo>
                  <a:lnTo>
                    <a:pt x="512" y="903"/>
                  </a:lnTo>
                  <a:lnTo>
                    <a:pt x="508" y="919"/>
                  </a:lnTo>
                  <a:lnTo>
                    <a:pt x="504" y="936"/>
                  </a:lnTo>
                  <a:lnTo>
                    <a:pt x="499" y="946"/>
                  </a:lnTo>
                  <a:lnTo>
                    <a:pt x="496" y="958"/>
                  </a:lnTo>
                  <a:lnTo>
                    <a:pt x="493" y="968"/>
                  </a:lnTo>
                  <a:lnTo>
                    <a:pt x="491" y="978"/>
                  </a:lnTo>
                  <a:lnTo>
                    <a:pt x="491" y="978"/>
                  </a:lnTo>
                  <a:close/>
                  <a:moveTo>
                    <a:pt x="397" y="0"/>
                  </a:moveTo>
                  <a:lnTo>
                    <a:pt x="376" y="0"/>
                  </a:lnTo>
                  <a:lnTo>
                    <a:pt x="357" y="1"/>
                  </a:lnTo>
                  <a:lnTo>
                    <a:pt x="336" y="5"/>
                  </a:lnTo>
                  <a:lnTo>
                    <a:pt x="317" y="8"/>
                  </a:lnTo>
                  <a:lnTo>
                    <a:pt x="299" y="12"/>
                  </a:lnTo>
                  <a:lnTo>
                    <a:pt x="279" y="18"/>
                  </a:lnTo>
                  <a:lnTo>
                    <a:pt x="261" y="24"/>
                  </a:lnTo>
                  <a:lnTo>
                    <a:pt x="242" y="31"/>
                  </a:lnTo>
                  <a:lnTo>
                    <a:pt x="225" y="39"/>
                  </a:lnTo>
                  <a:lnTo>
                    <a:pt x="208" y="48"/>
                  </a:lnTo>
                  <a:lnTo>
                    <a:pt x="192" y="58"/>
                  </a:lnTo>
                  <a:lnTo>
                    <a:pt x="175" y="67"/>
                  </a:lnTo>
                  <a:lnTo>
                    <a:pt x="160" y="78"/>
                  </a:lnTo>
                  <a:lnTo>
                    <a:pt x="145" y="90"/>
                  </a:lnTo>
                  <a:lnTo>
                    <a:pt x="131" y="103"/>
                  </a:lnTo>
                  <a:lnTo>
                    <a:pt x="117" y="116"/>
                  </a:lnTo>
                  <a:lnTo>
                    <a:pt x="104" y="130"/>
                  </a:lnTo>
                  <a:lnTo>
                    <a:pt x="91" y="144"/>
                  </a:lnTo>
                  <a:lnTo>
                    <a:pt x="79" y="159"/>
                  </a:lnTo>
                  <a:lnTo>
                    <a:pt x="69" y="174"/>
                  </a:lnTo>
                  <a:lnTo>
                    <a:pt x="59" y="190"/>
                  </a:lnTo>
                  <a:lnTo>
                    <a:pt x="49" y="207"/>
                  </a:lnTo>
                  <a:lnTo>
                    <a:pt x="40" y="224"/>
                  </a:lnTo>
                  <a:lnTo>
                    <a:pt x="32" y="242"/>
                  </a:lnTo>
                  <a:lnTo>
                    <a:pt x="25" y="260"/>
                  </a:lnTo>
                  <a:lnTo>
                    <a:pt x="19" y="278"/>
                  </a:lnTo>
                  <a:lnTo>
                    <a:pt x="13" y="297"/>
                  </a:lnTo>
                  <a:lnTo>
                    <a:pt x="9" y="316"/>
                  </a:lnTo>
                  <a:lnTo>
                    <a:pt x="6" y="335"/>
                  </a:lnTo>
                  <a:lnTo>
                    <a:pt x="3" y="356"/>
                  </a:lnTo>
                  <a:lnTo>
                    <a:pt x="2" y="375"/>
                  </a:lnTo>
                  <a:lnTo>
                    <a:pt x="0" y="396"/>
                  </a:lnTo>
                  <a:lnTo>
                    <a:pt x="2" y="410"/>
                  </a:lnTo>
                  <a:lnTo>
                    <a:pt x="3" y="424"/>
                  </a:lnTo>
                  <a:lnTo>
                    <a:pt x="5" y="437"/>
                  </a:lnTo>
                  <a:lnTo>
                    <a:pt x="7" y="451"/>
                  </a:lnTo>
                  <a:lnTo>
                    <a:pt x="13" y="479"/>
                  </a:lnTo>
                  <a:lnTo>
                    <a:pt x="22" y="506"/>
                  </a:lnTo>
                  <a:lnTo>
                    <a:pt x="33" y="534"/>
                  </a:lnTo>
                  <a:lnTo>
                    <a:pt x="46" y="561"/>
                  </a:lnTo>
                  <a:lnTo>
                    <a:pt x="59" y="589"/>
                  </a:lnTo>
                  <a:lnTo>
                    <a:pt x="74" y="617"/>
                  </a:lnTo>
                  <a:lnTo>
                    <a:pt x="103" y="671"/>
                  </a:lnTo>
                  <a:lnTo>
                    <a:pt x="133" y="725"/>
                  </a:lnTo>
                  <a:lnTo>
                    <a:pt x="147" y="752"/>
                  </a:lnTo>
                  <a:lnTo>
                    <a:pt x="160" y="778"/>
                  </a:lnTo>
                  <a:lnTo>
                    <a:pt x="172" y="804"/>
                  </a:lnTo>
                  <a:lnTo>
                    <a:pt x="182" y="830"/>
                  </a:lnTo>
                  <a:lnTo>
                    <a:pt x="206" y="901"/>
                  </a:lnTo>
                  <a:lnTo>
                    <a:pt x="225" y="965"/>
                  </a:lnTo>
                  <a:lnTo>
                    <a:pt x="234" y="994"/>
                  </a:lnTo>
                  <a:lnTo>
                    <a:pt x="242" y="1020"/>
                  </a:lnTo>
                  <a:lnTo>
                    <a:pt x="251" y="1045"/>
                  </a:lnTo>
                  <a:lnTo>
                    <a:pt x="260" y="1066"/>
                  </a:lnTo>
                  <a:lnTo>
                    <a:pt x="265" y="1076"/>
                  </a:lnTo>
                  <a:lnTo>
                    <a:pt x="270" y="1086"/>
                  </a:lnTo>
                  <a:lnTo>
                    <a:pt x="276" y="1094"/>
                  </a:lnTo>
                  <a:lnTo>
                    <a:pt x="281" y="1103"/>
                  </a:lnTo>
                  <a:lnTo>
                    <a:pt x="288" y="1111"/>
                  </a:lnTo>
                  <a:lnTo>
                    <a:pt x="295" y="1118"/>
                  </a:lnTo>
                  <a:lnTo>
                    <a:pt x="302" y="1125"/>
                  </a:lnTo>
                  <a:lnTo>
                    <a:pt x="310" y="1130"/>
                  </a:lnTo>
                  <a:lnTo>
                    <a:pt x="318" y="1135"/>
                  </a:lnTo>
                  <a:lnTo>
                    <a:pt x="328" y="1140"/>
                  </a:lnTo>
                  <a:lnTo>
                    <a:pt x="337" y="1143"/>
                  </a:lnTo>
                  <a:lnTo>
                    <a:pt x="347" y="1146"/>
                  </a:lnTo>
                  <a:lnTo>
                    <a:pt x="359" y="1148"/>
                  </a:lnTo>
                  <a:lnTo>
                    <a:pt x="371" y="1151"/>
                  </a:lnTo>
                  <a:lnTo>
                    <a:pt x="383" y="1152"/>
                  </a:lnTo>
                  <a:lnTo>
                    <a:pt x="397" y="1152"/>
                  </a:lnTo>
                  <a:lnTo>
                    <a:pt x="411" y="1152"/>
                  </a:lnTo>
                  <a:lnTo>
                    <a:pt x="424" y="1151"/>
                  </a:lnTo>
                  <a:lnTo>
                    <a:pt x="436" y="1148"/>
                  </a:lnTo>
                  <a:lnTo>
                    <a:pt x="448" y="1146"/>
                  </a:lnTo>
                  <a:lnTo>
                    <a:pt x="457" y="1143"/>
                  </a:lnTo>
                  <a:lnTo>
                    <a:pt x="467" y="1140"/>
                  </a:lnTo>
                  <a:lnTo>
                    <a:pt x="477" y="1135"/>
                  </a:lnTo>
                  <a:lnTo>
                    <a:pt x="485" y="1130"/>
                  </a:lnTo>
                  <a:lnTo>
                    <a:pt x="493" y="1125"/>
                  </a:lnTo>
                  <a:lnTo>
                    <a:pt x="501" y="1118"/>
                  </a:lnTo>
                  <a:lnTo>
                    <a:pt x="507" y="1111"/>
                  </a:lnTo>
                  <a:lnTo>
                    <a:pt x="513" y="1103"/>
                  </a:lnTo>
                  <a:lnTo>
                    <a:pt x="519" y="1095"/>
                  </a:lnTo>
                  <a:lnTo>
                    <a:pt x="524" y="1086"/>
                  </a:lnTo>
                  <a:lnTo>
                    <a:pt x="530" y="1077"/>
                  </a:lnTo>
                  <a:lnTo>
                    <a:pt x="535" y="1066"/>
                  </a:lnTo>
                  <a:lnTo>
                    <a:pt x="544" y="1045"/>
                  </a:lnTo>
                  <a:lnTo>
                    <a:pt x="552" y="1021"/>
                  </a:lnTo>
                  <a:lnTo>
                    <a:pt x="561" y="994"/>
                  </a:lnTo>
                  <a:lnTo>
                    <a:pt x="570" y="966"/>
                  </a:lnTo>
                  <a:lnTo>
                    <a:pt x="578" y="935"/>
                  </a:lnTo>
                  <a:lnTo>
                    <a:pt x="588" y="902"/>
                  </a:lnTo>
                  <a:lnTo>
                    <a:pt x="599" y="868"/>
                  </a:lnTo>
                  <a:lnTo>
                    <a:pt x="612" y="831"/>
                  </a:lnTo>
                  <a:lnTo>
                    <a:pt x="621" y="805"/>
                  </a:lnTo>
                  <a:lnTo>
                    <a:pt x="633" y="779"/>
                  </a:lnTo>
                  <a:lnTo>
                    <a:pt x="646" y="753"/>
                  </a:lnTo>
                  <a:lnTo>
                    <a:pt x="660" y="726"/>
                  </a:lnTo>
                  <a:lnTo>
                    <a:pt x="691" y="672"/>
                  </a:lnTo>
                  <a:lnTo>
                    <a:pt x="721" y="617"/>
                  </a:lnTo>
                  <a:lnTo>
                    <a:pt x="735" y="589"/>
                  </a:lnTo>
                  <a:lnTo>
                    <a:pt x="749" y="561"/>
                  </a:lnTo>
                  <a:lnTo>
                    <a:pt x="761" y="533"/>
                  </a:lnTo>
                  <a:lnTo>
                    <a:pt x="772" y="506"/>
                  </a:lnTo>
                  <a:lnTo>
                    <a:pt x="780" y="478"/>
                  </a:lnTo>
                  <a:lnTo>
                    <a:pt x="787" y="451"/>
                  </a:lnTo>
                  <a:lnTo>
                    <a:pt x="790" y="437"/>
                  </a:lnTo>
                  <a:lnTo>
                    <a:pt x="791" y="423"/>
                  </a:lnTo>
                  <a:lnTo>
                    <a:pt x="792" y="410"/>
                  </a:lnTo>
                  <a:lnTo>
                    <a:pt x="793" y="396"/>
                  </a:lnTo>
                  <a:lnTo>
                    <a:pt x="792" y="375"/>
                  </a:lnTo>
                  <a:lnTo>
                    <a:pt x="791" y="356"/>
                  </a:lnTo>
                  <a:lnTo>
                    <a:pt x="789" y="335"/>
                  </a:lnTo>
                  <a:lnTo>
                    <a:pt x="785" y="316"/>
                  </a:lnTo>
                  <a:lnTo>
                    <a:pt x="780" y="297"/>
                  </a:lnTo>
                  <a:lnTo>
                    <a:pt x="775" y="278"/>
                  </a:lnTo>
                  <a:lnTo>
                    <a:pt x="769" y="260"/>
                  </a:lnTo>
                  <a:lnTo>
                    <a:pt x="762" y="242"/>
                  </a:lnTo>
                  <a:lnTo>
                    <a:pt x="754" y="224"/>
                  </a:lnTo>
                  <a:lnTo>
                    <a:pt x="746" y="207"/>
                  </a:lnTo>
                  <a:lnTo>
                    <a:pt x="736" y="190"/>
                  </a:lnTo>
                  <a:lnTo>
                    <a:pt x="725" y="174"/>
                  </a:lnTo>
                  <a:lnTo>
                    <a:pt x="714" y="159"/>
                  </a:lnTo>
                  <a:lnTo>
                    <a:pt x="703" y="144"/>
                  </a:lnTo>
                  <a:lnTo>
                    <a:pt x="691" y="130"/>
                  </a:lnTo>
                  <a:lnTo>
                    <a:pt x="677" y="116"/>
                  </a:lnTo>
                  <a:lnTo>
                    <a:pt x="664" y="103"/>
                  </a:lnTo>
                  <a:lnTo>
                    <a:pt x="648" y="90"/>
                  </a:lnTo>
                  <a:lnTo>
                    <a:pt x="633" y="78"/>
                  </a:lnTo>
                  <a:lnTo>
                    <a:pt x="618" y="67"/>
                  </a:lnTo>
                  <a:lnTo>
                    <a:pt x="602" y="58"/>
                  </a:lnTo>
                  <a:lnTo>
                    <a:pt x="586" y="48"/>
                  </a:lnTo>
                  <a:lnTo>
                    <a:pt x="569" y="39"/>
                  </a:lnTo>
                  <a:lnTo>
                    <a:pt x="551" y="31"/>
                  </a:lnTo>
                  <a:lnTo>
                    <a:pt x="533" y="24"/>
                  </a:lnTo>
                  <a:lnTo>
                    <a:pt x="515" y="18"/>
                  </a:lnTo>
                  <a:lnTo>
                    <a:pt x="496" y="12"/>
                  </a:lnTo>
                  <a:lnTo>
                    <a:pt x="477" y="8"/>
                  </a:lnTo>
                  <a:lnTo>
                    <a:pt x="457" y="5"/>
                  </a:lnTo>
                  <a:lnTo>
                    <a:pt x="438" y="1"/>
                  </a:lnTo>
                  <a:lnTo>
                    <a:pt x="417" y="0"/>
                  </a:lnTo>
                  <a:lnTo>
                    <a:pt x="39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19" name="Group 45"/>
            <p:cNvGrpSpPr/>
            <p:nvPr/>
          </p:nvGrpSpPr>
          <p:grpSpPr>
            <a:xfrm>
              <a:off x="765089" y="1345420"/>
              <a:ext cx="186291" cy="186291"/>
              <a:chOff x="-1968149" y="-1727312"/>
              <a:chExt cx="457200" cy="457200"/>
            </a:xfrm>
            <a:solidFill>
              <a:schemeClr val="accent3"/>
            </a:solidFill>
          </p:grpSpPr>
          <p:sp>
            <p:nvSpPr>
              <p:cNvPr id="40" name="Freeform: Shape 46"/>
              <p:cNvSpPr/>
              <p:nvPr>
                <p:custDataLst>
                  <p:tags r:id="rId10"/>
                </p:custDataLst>
              </p:nvPr>
            </p:nvSpPr>
            <p:spPr bwMode="auto">
              <a:xfrm>
                <a:off x="-1968149" y="-1727312"/>
                <a:ext cx="457200" cy="457200"/>
              </a:xfrm>
              <a:custGeom>
                <a:avLst/>
                <a:gdLst>
                  <a:gd name="T0" fmla="*/ 924 w 1152"/>
                  <a:gd name="T1" fmla="*/ 677 h 1152"/>
                  <a:gd name="T2" fmla="*/ 896 w 1152"/>
                  <a:gd name="T3" fmla="*/ 742 h 1152"/>
                  <a:gd name="T4" fmla="*/ 905 w 1152"/>
                  <a:gd name="T5" fmla="*/ 804 h 1152"/>
                  <a:gd name="T6" fmla="*/ 765 w 1152"/>
                  <a:gd name="T7" fmla="*/ 893 h 1152"/>
                  <a:gd name="T8" fmla="*/ 704 w 1152"/>
                  <a:gd name="T9" fmla="*/ 912 h 1152"/>
                  <a:gd name="T10" fmla="*/ 653 w 1152"/>
                  <a:gd name="T11" fmla="*/ 952 h 1152"/>
                  <a:gd name="T12" fmla="*/ 499 w 1152"/>
                  <a:gd name="T13" fmla="*/ 952 h 1152"/>
                  <a:gd name="T14" fmla="*/ 448 w 1152"/>
                  <a:gd name="T15" fmla="*/ 912 h 1152"/>
                  <a:gd name="T16" fmla="*/ 388 w 1152"/>
                  <a:gd name="T17" fmla="*/ 893 h 1152"/>
                  <a:gd name="T18" fmla="*/ 247 w 1152"/>
                  <a:gd name="T19" fmla="*/ 804 h 1152"/>
                  <a:gd name="T20" fmla="*/ 256 w 1152"/>
                  <a:gd name="T21" fmla="*/ 742 h 1152"/>
                  <a:gd name="T22" fmla="*/ 228 w 1152"/>
                  <a:gd name="T23" fmla="*/ 677 h 1152"/>
                  <a:gd name="T24" fmla="*/ 72 w 1152"/>
                  <a:gd name="T25" fmla="*/ 625 h 1152"/>
                  <a:gd name="T26" fmla="*/ 222 w 1152"/>
                  <a:gd name="T27" fmla="*/ 482 h 1152"/>
                  <a:gd name="T28" fmla="*/ 253 w 1152"/>
                  <a:gd name="T29" fmla="*/ 420 h 1152"/>
                  <a:gd name="T30" fmla="*/ 253 w 1152"/>
                  <a:gd name="T31" fmla="*/ 356 h 1152"/>
                  <a:gd name="T32" fmla="*/ 378 w 1152"/>
                  <a:gd name="T33" fmla="*/ 259 h 1152"/>
                  <a:gd name="T34" fmla="*/ 438 w 1152"/>
                  <a:gd name="T35" fmla="*/ 244 h 1152"/>
                  <a:gd name="T36" fmla="*/ 495 w 1152"/>
                  <a:gd name="T37" fmla="*/ 208 h 1152"/>
                  <a:gd name="T38" fmla="*/ 649 w 1152"/>
                  <a:gd name="T39" fmla="*/ 192 h 1152"/>
                  <a:gd name="T40" fmla="*/ 694 w 1152"/>
                  <a:gd name="T41" fmla="*/ 236 h 1152"/>
                  <a:gd name="T42" fmla="*/ 756 w 1152"/>
                  <a:gd name="T43" fmla="*/ 259 h 1152"/>
                  <a:gd name="T44" fmla="*/ 967 w 1152"/>
                  <a:gd name="T45" fmla="*/ 255 h 1152"/>
                  <a:gd name="T46" fmla="*/ 894 w 1152"/>
                  <a:gd name="T47" fmla="*/ 401 h 1152"/>
                  <a:gd name="T48" fmla="*/ 919 w 1152"/>
                  <a:gd name="T49" fmla="*/ 466 h 1152"/>
                  <a:gd name="T50" fmla="*/ 970 w 1152"/>
                  <a:gd name="T51" fmla="*/ 505 h 1152"/>
                  <a:gd name="T52" fmla="*/ 975 w 1152"/>
                  <a:gd name="T53" fmla="*/ 411 h 1152"/>
                  <a:gd name="T54" fmla="*/ 1037 w 1152"/>
                  <a:gd name="T55" fmla="*/ 272 h 1152"/>
                  <a:gd name="T56" fmla="*/ 1023 w 1152"/>
                  <a:gd name="T57" fmla="*/ 208 h 1152"/>
                  <a:gd name="T58" fmla="*/ 918 w 1152"/>
                  <a:gd name="T59" fmla="*/ 116 h 1152"/>
                  <a:gd name="T60" fmla="*/ 857 w 1152"/>
                  <a:gd name="T61" fmla="*/ 125 h 1152"/>
                  <a:gd name="T62" fmla="*/ 694 w 1152"/>
                  <a:gd name="T63" fmla="*/ 51 h 1152"/>
                  <a:gd name="T64" fmla="*/ 649 w 1152"/>
                  <a:gd name="T65" fmla="*/ 4 h 1152"/>
                  <a:gd name="T66" fmla="*/ 514 w 1152"/>
                  <a:gd name="T67" fmla="*/ 1 h 1152"/>
                  <a:gd name="T68" fmla="*/ 462 w 1152"/>
                  <a:gd name="T69" fmla="*/ 40 h 1152"/>
                  <a:gd name="T70" fmla="*/ 400 w 1152"/>
                  <a:gd name="T71" fmla="*/ 182 h 1152"/>
                  <a:gd name="T72" fmla="*/ 247 w 1152"/>
                  <a:gd name="T73" fmla="*/ 113 h 1152"/>
                  <a:gd name="T74" fmla="*/ 203 w 1152"/>
                  <a:gd name="T75" fmla="*/ 134 h 1152"/>
                  <a:gd name="T76" fmla="*/ 113 w 1152"/>
                  <a:gd name="T77" fmla="*/ 247 h 1152"/>
                  <a:gd name="T78" fmla="*/ 188 w 1152"/>
                  <a:gd name="T79" fmla="*/ 387 h 1152"/>
                  <a:gd name="T80" fmla="*/ 45 w 1152"/>
                  <a:gd name="T81" fmla="*/ 460 h 1152"/>
                  <a:gd name="T82" fmla="*/ 2 w 1152"/>
                  <a:gd name="T83" fmla="*/ 508 h 1152"/>
                  <a:gd name="T84" fmla="*/ 2 w 1152"/>
                  <a:gd name="T85" fmla="*/ 643 h 1152"/>
                  <a:gd name="T86" fmla="*/ 45 w 1152"/>
                  <a:gd name="T87" fmla="*/ 692 h 1152"/>
                  <a:gd name="T88" fmla="*/ 188 w 1152"/>
                  <a:gd name="T89" fmla="*/ 764 h 1152"/>
                  <a:gd name="T90" fmla="*/ 113 w 1152"/>
                  <a:gd name="T91" fmla="*/ 905 h 1152"/>
                  <a:gd name="T92" fmla="*/ 203 w 1152"/>
                  <a:gd name="T93" fmla="*/ 1018 h 1152"/>
                  <a:gd name="T94" fmla="*/ 247 w 1152"/>
                  <a:gd name="T95" fmla="*/ 1039 h 1152"/>
                  <a:gd name="T96" fmla="*/ 400 w 1152"/>
                  <a:gd name="T97" fmla="*/ 969 h 1152"/>
                  <a:gd name="T98" fmla="*/ 462 w 1152"/>
                  <a:gd name="T99" fmla="*/ 1112 h 1152"/>
                  <a:gd name="T100" fmla="*/ 514 w 1152"/>
                  <a:gd name="T101" fmla="*/ 1151 h 1152"/>
                  <a:gd name="T102" fmla="*/ 649 w 1152"/>
                  <a:gd name="T103" fmla="*/ 1148 h 1152"/>
                  <a:gd name="T104" fmla="*/ 694 w 1152"/>
                  <a:gd name="T105" fmla="*/ 1100 h 1152"/>
                  <a:gd name="T106" fmla="*/ 857 w 1152"/>
                  <a:gd name="T107" fmla="*/ 1027 h 1152"/>
                  <a:gd name="T108" fmla="*/ 918 w 1152"/>
                  <a:gd name="T109" fmla="*/ 1036 h 1152"/>
                  <a:gd name="T110" fmla="*/ 1023 w 1152"/>
                  <a:gd name="T111" fmla="*/ 944 h 1152"/>
                  <a:gd name="T112" fmla="*/ 1037 w 1152"/>
                  <a:gd name="T113" fmla="*/ 881 h 1152"/>
                  <a:gd name="T114" fmla="*/ 975 w 1152"/>
                  <a:gd name="T115" fmla="*/ 742 h 1152"/>
                  <a:gd name="T116" fmla="*/ 1118 w 1152"/>
                  <a:gd name="T117" fmla="*/ 687 h 1152"/>
                  <a:gd name="T118" fmla="*/ 1151 w 1152"/>
                  <a:gd name="T119" fmla="*/ 631 h 1152"/>
                  <a:gd name="T120" fmla="*/ 1143 w 1152"/>
                  <a:gd name="T121" fmla="*/ 491 h 1152"/>
                  <a:gd name="T122" fmla="*/ 1094 w 1152"/>
                  <a:gd name="T123" fmla="*/ 45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2" h="1152">
                    <a:moveTo>
                      <a:pt x="970" y="647"/>
                    </a:moveTo>
                    <a:lnTo>
                      <a:pt x="960" y="650"/>
                    </a:lnTo>
                    <a:lnTo>
                      <a:pt x="951" y="653"/>
                    </a:lnTo>
                    <a:lnTo>
                      <a:pt x="944" y="657"/>
                    </a:lnTo>
                    <a:lnTo>
                      <a:pt x="936" y="664"/>
                    </a:lnTo>
                    <a:lnTo>
                      <a:pt x="930" y="670"/>
                    </a:lnTo>
                    <a:lnTo>
                      <a:pt x="924" y="677"/>
                    </a:lnTo>
                    <a:lnTo>
                      <a:pt x="919" y="685"/>
                    </a:lnTo>
                    <a:lnTo>
                      <a:pt x="916" y="694"/>
                    </a:lnTo>
                    <a:lnTo>
                      <a:pt x="913" y="704"/>
                    </a:lnTo>
                    <a:lnTo>
                      <a:pt x="908" y="714"/>
                    </a:lnTo>
                    <a:lnTo>
                      <a:pt x="904" y="723"/>
                    </a:lnTo>
                    <a:lnTo>
                      <a:pt x="900" y="733"/>
                    </a:lnTo>
                    <a:lnTo>
                      <a:pt x="896" y="742"/>
                    </a:lnTo>
                    <a:lnTo>
                      <a:pt x="894" y="750"/>
                    </a:lnTo>
                    <a:lnTo>
                      <a:pt x="893" y="760"/>
                    </a:lnTo>
                    <a:lnTo>
                      <a:pt x="893" y="769"/>
                    </a:lnTo>
                    <a:lnTo>
                      <a:pt x="894" y="778"/>
                    </a:lnTo>
                    <a:lnTo>
                      <a:pt x="896" y="787"/>
                    </a:lnTo>
                    <a:lnTo>
                      <a:pt x="900" y="796"/>
                    </a:lnTo>
                    <a:lnTo>
                      <a:pt x="905" y="804"/>
                    </a:lnTo>
                    <a:lnTo>
                      <a:pt x="967" y="898"/>
                    </a:lnTo>
                    <a:lnTo>
                      <a:pt x="897" y="967"/>
                    </a:lnTo>
                    <a:lnTo>
                      <a:pt x="805" y="905"/>
                    </a:lnTo>
                    <a:lnTo>
                      <a:pt x="795" y="899"/>
                    </a:lnTo>
                    <a:lnTo>
                      <a:pt x="785" y="895"/>
                    </a:lnTo>
                    <a:lnTo>
                      <a:pt x="774" y="893"/>
                    </a:lnTo>
                    <a:lnTo>
                      <a:pt x="765" y="893"/>
                    </a:lnTo>
                    <a:lnTo>
                      <a:pt x="756" y="893"/>
                    </a:lnTo>
                    <a:lnTo>
                      <a:pt x="748" y="894"/>
                    </a:lnTo>
                    <a:lnTo>
                      <a:pt x="741" y="896"/>
                    </a:lnTo>
                    <a:lnTo>
                      <a:pt x="733" y="899"/>
                    </a:lnTo>
                    <a:lnTo>
                      <a:pt x="724" y="904"/>
                    </a:lnTo>
                    <a:lnTo>
                      <a:pt x="714" y="908"/>
                    </a:lnTo>
                    <a:lnTo>
                      <a:pt x="704" y="912"/>
                    </a:lnTo>
                    <a:lnTo>
                      <a:pt x="694" y="915"/>
                    </a:lnTo>
                    <a:lnTo>
                      <a:pt x="686" y="920"/>
                    </a:lnTo>
                    <a:lnTo>
                      <a:pt x="677" y="924"/>
                    </a:lnTo>
                    <a:lnTo>
                      <a:pt x="670" y="930"/>
                    </a:lnTo>
                    <a:lnTo>
                      <a:pt x="663" y="936"/>
                    </a:lnTo>
                    <a:lnTo>
                      <a:pt x="658" y="944"/>
                    </a:lnTo>
                    <a:lnTo>
                      <a:pt x="653" y="952"/>
                    </a:lnTo>
                    <a:lnTo>
                      <a:pt x="650" y="961"/>
                    </a:lnTo>
                    <a:lnTo>
                      <a:pt x="647" y="969"/>
                    </a:lnTo>
                    <a:lnTo>
                      <a:pt x="625" y="1080"/>
                    </a:lnTo>
                    <a:lnTo>
                      <a:pt x="527" y="1080"/>
                    </a:lnTo>
                    <a:lnTo>
                      <a:pt x="505" y="969"/>
                    </a:lnTo>
                    <a:lnTo>
                      <a:pt x="502" y="961"/>
                    </a:lnTo>
                    <a:lnTo>
                      <a:pt x="499" y="952"/>
                    </a:lnTo>
                    <a:lnTo>
                      <a:pt x="495" y="944"/>
                    </a:lnTo>
                    <a:lnTo>
                      <a:pt x="489" y="936"/>
                    </a:lnTo>
                    <a:lnTo>
                      <a:pt x="483" y="930"/>
                    </a:lnTo>
                    <a:lnTo>
                      <a:pt x="475" y="924"/>
                    </a:lnTo>
                    <a:lnTo>
                      <a:pt x="466" y="920"/>
                    </a:lnTo>
                    <a:lnTo>
                      <a:pt x="458" y="915"/>
                    </a:lnTo>
                    <a:lnTo>
                      <a:pt x="448" y="912"/>
                    </a:lnTo>
                    <a:lnTo>
                      <a:pt x="438" y="908"/>
                    </a:lnTo>
                    <a:lnTo>
                      <a:pt x="429" y="904"/>
                    </a:lnTo>
                    <a:lnTo>
                      <a:pt x="419" y="899"/>
                    </a:lnTo>
                    <a:lnTo>
                      <a:pt x="411" y="896"/>
                    </a:lnTo>
                    <a:lnTo>
                      <a:pt x="404" y="894"/>
                    </a:lnTo>
                    <a:lnTo>
                      <a:pt x="396" y="893"/>
                    </a:lnTo>
                    <a:lnTo>
                      <a:pt x="388" y="893"/>
                    </a:lnTo>
                    <a:lnTo>
                      <a:pt x="378" y="893"/>
                    </a:lnTo>
                    <a:lnTo>
                      <a:pt x="367" y="895"/>
                    </a:lnTo>
                    <a:lnTo>
                      <a:pt x="357" y="899"/>
                    </a:lnTo>
                    <a:lnTo>
                      <a:pt x="348" y="905"/>
                    </a:lnTo>
                    <a:lnTo>
                      <a:pt x="255" y="967"/>
                    </a:lnTo>
                    <a:lnTo>
                      <a:pt x="185" y="898"/>
                    </a:lnTo>
                    <a:lnTo>
                      <a:pt x="247" y="804"/>
                    </a:lnTo>
                    <a:lnTo>
                      <a:pt x="253" y="796"/>
                    </a:lnTo>
                    <a:lnTo>
                      <a:pt x="256" y="787"/>
                    </a:lnTo>
                    <a:lnTo>
                      <a:pt x="258" y="778"/>
                    </a:lnTo>
                    <a:lnTo>
                      <a:pt x="259" y="769"/>
                    </a:lnTo>
                    <a:lnTo>
                      <a:pt x="259" y="760"/>
                    </a:lnTo>
                    <a:lnTo>
                      <a:pt x="258" y="750"/>
                    </a:lnTo>
                    <a:lnTo>
                      <a:pt x="256" y="742"/>
                    </a:lnTo>
                    <a:lnTo>
                      <a:pt x="253" y="733"/>
                    </a:lnTo>
                    <a:lnTo>
                      <a:pt x="248" y="723"/>
                    </a:lnTo>
                    <a:lnTo>
                      <a:pt x="244" y="714"/>
                    </a:lnTo>
                    <a:lnTo>
                      <a:pt x="240" y="704"/>
                    </a:lnTo>
                    <a:lnTo>
                      <a:pt x="236" y="694"/>
                    </a:lnTo>
                    <a:lnTo>
                      <a:pt x="232" y="685"/>
                    </a:lnTo>
                    <a:lnTo>
                      <a:pt x="228" y="677"/>
                    </a:lnTo>
                    <a:lnTo>
                      <a:pt x="222" y="670"/>
                    </a:lnTo>
                    <a:lnTo>
                      <a:pt x="216" y="664"/>
                    </a:lnTo>
                    <a:lnTo>
                      <a:pt x="208" y="657"/>
                    </a:lnTo>
                    <a:lnTo>
                      <a:pt x="200" y="653"/>
                    </a:lnTo>
                    <a:lnTo>
                      <a:pt x="191" y="650"/>
                    </a:lnTo>
                    <a:lnTo>
                      <a:pt x="182" y="647"/>
                    </a:lnTo>
                    <a:lnTo>
                      <a:pt x="72" y="625"/>
                    </a:lnTo>
                    <a:lnTo>
                      <a:pt x="72" y="527"/>
                    </a:lnTo>
                    <a:lnTo>
                      <a:pt x="182" y="505"/>
                    </a:lnTo>
                    <a:lnTo>
                      <a:pt x="191" y="503"/>
                    </a:lnTo>
                    <a:lnTo>
                      <a:pt x="200" y="499"/>
                    </a:lnTo>
                    <a:lnTo>
                      <a:pt x="208" y="494"/>
                    </a:lnTo>
                    <a:lnTo>
                      <a:pt x="216" y="489"/>
                    </a:lnTo>
                    <a:lnTo>
                      <a:pt x="222" y="482"/>
                    </a:lnTo>
                    <a:lnTo>
                      <a:pt x="228" y="475"/>
                    </a:lnTo>
                    <a:lnTo>
                      <a:pt x="232" y="466"/>
                    </a:lnTo>
                    <a:lnTo>
                      <a:pt x="236" y="458"/>
                    </a:lnTo>
                    <a:lnTo>
                      <a:pt x="240" y="448"/>
                    </a:lnTo>
                    <a:lnTo>
                      <a:pt x="244" y="438"/>
                    </a:lnTo>
                    <a:lnTo>
                      <a:pt x="248" y="428"/>
                    </a:lnTo>
                    <a:lnTo>
                      <a:pt x="253" y="420"/>
                    </a:lnTo>
                    <a:lnTo>
                      <a:pt x="256" y="410"/>
                    </a:lnTo>
                    <a:lnTo>
                      <a:pt x="258" y="401"/>
                    </a:lnTo>
                    <a:lnTo>
                      <a:pt x="259" y="392"/>
                    </a:lnTo>
                    <a:lnTo>
                      <a:pt x="259" y="383"/>
                    </a:lnTo>
                    <a:lnTo>
                      <a:pt x="258" y="373"/>
                    </a:lnTo>
                    <a:lnTo>
                      <a:pt x="256" y="365"/>
                    </a:lnTo>
                    <a:lnTo>
                      <a:pt x="253" y="356"/>
                    </a:lnTo>
                    <a:lnTo>
                      <a:pt x="247" y="347"/>
                    </a:lnTo>
                    <a:lnTo>
                      <a:pt x="185" y="255"/>
                    </a:lnTo>
                    <a:lnTo>
                      <a:pt x="255" y="185"/>
                    </a:lnTo>
                    <a:lnTo>
                      <a:pt x="348" y="247"/>
                    </a:lnTo>
                    <a:lnTo>
                      <a:pt x="357" y="252"/>
                    </a:lnTo>
                    <a:lnTo>
                      <a:pt x="367" y="257"/>
                    </a:lnTo>
                    <a:lnTo>
                      <a:pt x="378" y="259"/>
                    </a:lnTo>
                    <a:lnTo>
                      <a:pt x="388" y="260"/>
                    </a:lnTo>
                    <a:lnTo>
                      <a:pt x="396" y="259"/>
                    </a:lnTo>
                    <a:lnTo>
                      <a:pt x="404" y="258"/>
                    </a:lnTo>
                    <a:lnTo>
                      <a:pt x="411" y="256"/>
                    </a:lnTo>
                    <a:lnTo>
                      <a:pt x="419" y="252"/>
                    </a:lnTo>
                    <a:lnTo>
                      <a:pt x="429" y="248"/>
                    </a:lnTo>
                    <a:lnTo>
                      <a:pt x="438" y="244"/>
                    </a:lnTo>
                    <a:lnTo>
                      <a:pt x="448" y="239"/>
                    </a:lnTo>
                    <a:lnTo>
                      <a:pt x="458" y="236"/>
                    </a:lnTo>
                    <a:lnTo>
                      <a:pt x="466" y="233"/>
                    </a:lnTo>
                    <a:lnTo>
                      <a:pt x="475" y="228"/>
                    </a:lnTo>
                    <a:lnTo>
                      <a:pt x="482" y="222"/>
                    </a:lnTo>
                    <a:lnTo>
                      <a:pt x="489" y="216"/>
                    </a:lnTo>
                    <a:lnTo>
                      <a:pt x="495" y="208"/>
                    </a:lnTo>
                    <a:lnTo>
                      <a:pt x="499" y="201"/>
                    </a:lnTo>
                    <a:lnTo>
                      <a:pt x="502" y="192"/>
                    </a:lnTo>
                    <a:lnTo>
                      <a:pt x="505" y="182"/>
                    </a:lnTo>
                    <a:lnTo>
                      <a:pt x="527" y="72"/>
                    </a:lnTo>
                    <a:lnTo>
                      <a:pt x="625" y="72"/>
                    </a:lnTo>
                    <a:lnTo>
                      <a:pt x="647" y="182"/>
                    </a:lnTo>
                    <a:lnTo>
                      <a:pt x="649" y="192"/>
                    </a:lnTo>
                    <a:lnTo>
                      <a:pt x="653" y="201"/>
                    </a:lnTo>
                    <a:lnTo>
                      <a:pt x="658" y="208"/>
                    </a:lnTo>
                    <a:lnTo>
                      <a:pt x="663" y="216"/>
                    </a:lnTo>
                    <a:lnTo>
                      <a:pt x="670" y="222"/>
                    </a:lnTo>
                    <a:lnTo>
                      <a:pt x="677" y="228"/>
                    </a:lnTo>
                    <a:lnTo>
                      <a:pt x="686" y="233"/>
                    </a:lnTo>
                    <a:lnTo>
                      <a:pt x="694" y="236"/>
                    </a:lnTo>
                    <a:lnTo>
                      <a:pt x="704" y="239"/>
                    </a:lnTo>
                    <a:lnTo>
                      <a:pt x="714" y="244"/>
                    </a:lnTo>
                    <a:lnTo>
                      <a:pt x="724" y="248"/>
                    </a:lnTo>
                    <a:lnTo>
                      <a:pt x="732" y="252"/>
                    </a:lnTo>
                    <a:lnTo>
                      <a:pt x="741" y="256"/>
                    </a:lnTo>
                    <a:lnTo>
                      <a:pt x="748" y="258"/>
                    </a:lnTo>
                    <a:lnTo>
                      <a:pt x="756" y="259"/>
                    </a:lnTo>
                    <a:lnTo>
                      <a:pt x="765" y="260"/>
                    </a:lnTo>
                    <a:lnTo>
                      <a:pt x="774" y="259"/>
                    </a:lnTo>
                    <a:lnTo>
                      <a:pt x="785" y="257"/>
                    </a:lnTo>
                    <a:lnTo>
                      <a:pt x="795" y="252"/>
                    </a:lnTo>
                    <a:lnTo>
                      <a:pt x="805" y="247"/>
                    </a:lnTo>
                    <a:lnTo>
                      <a:pt x="897" y="185"/>
                    </a:lnTo>
                    <a:lnTo>
                      <a:pt x="967" y="255"/>
                    </a:lnTo>
                    <a:lnTo>
                      <a:pt x="905" y="347"/>
                    </a:lnTo>
                    <a:lnTo>
                      <a:pt x="900" y="356"/>
                    </a:lnTo>
                    <a:lnTo>
                      <a:pt x="896" y="365"/>
                    </a:lnTo>
                    <a:lnTo>
                      <a:pt x="894" y="373"/>
                    </a:lnTo>
                    <a:lnTo>
                      <a:pt x="893" y="383"/>
                    </a:lnTo>
                    <a:lnTo>
                      <a:pt x="893" y="392"/>
                    </a:lnTo>
                    <a:lnTo>
                      <a:pt x="894" y="401"/>
                    </a:lnTo>
                    <a:lnTo>
                      <a:pt x="896" y="410"/>
                    </a:lnTo>
                    <a:lnTo>
                      <a:pt x="900" y="419"/>
                    </a:lnTo>
                    <a:lnTo>
                      <a:pt x="904" y="428"/>
                    </a:lnTo>
                    <a:lnTo>
                      <a:pt x="908" y="438"/>
                    </a:lnTo>
                    <a:lnTo>
                      <a:pt x="913" y="448"/>
                    </a:lnTo>
                    <a:lnTo>
                      <a:pt x="916" y="458"/>
                    </a:lnTo>
                    <a:lnTo>
                      <a:pt x="919" y="466"/>
                    </a:lnTo>
                    <a:lnTo>
                      <a:pt x="924" y="475"/>
                    </a:lnTo>
                    <a:lnTo>
                      <a:pt x="930" y="482"/>
                    </a:lnTo>
                    <a:lnTo>
                      <a:pt x="936" y="489"/>
                    </a:lnTo>
                    <a:lnTo>
                      <a:pt x="944" y="494"/>
                    </a:lnTo>
                    <a:lnTo>
                      <a:pt x="951" y="499"/>
                    </a:lnTo>
                    <a:lnTo>
                      <a:pt x="960" y="503"/>
                    </a:lnTo>
                    <a:lnTo>
                      <a:pt x="970" y="505"/>
                    </a:lnTo>
                    <a:lnTo>
                      <a:pt x="1080" y="527"/>
                    </a:lnTo>
                    <a:lnTo>
                      <a:pt x="1080" y="625"/>
                    </a:lnTo>
                    <a:lnTo>
                      <a:pt x="970" y="647"/>
                    </a:lnTo>
                    <a:close/>
                    <a:moveTo>
                      <a:pt x="1094" y="456"/>
                    </a:moveTo>
                    <a:lnTo>
                      <a:pt x="984" y="434"/>
                    </a:lnTo>
                    <a:lnTo>
                      <a:pt x="979" y="422"/>
                    </a:lnTo>
                    <a:lnTo>
                      <a:pt x="975" y="411"/>
                    </a:lnTo>
                    <a:lnTo>
                      <a:pt x="970" y="399"/>
                    </a:lnTo>
                    <a:lnTo>
                      <a:pt x="964" y="387"/>
                    </a:lnTo>
                    <a:lnTo>
                      <a:pt x="1027" y="294"/>
                    </a:lnTo>
                    <a:lnTo>
                      <a:pt x="1030" y="289"/>
                    </a:lnTo>
                    <a:lnTo>
                      <a:pt x="1033" y="283"/>
                    </a:lnTo>
                    <a:lnTo>
                      <a:pt x="1036" y="277"/>
                    </a:lnTo>
                    <a:lnTo>
                      <a:pt x="1037" y="272"/>
                    </a:lnTo>
                    <a:lnTo>
                      <a:pt x="1039" y="259"/>
                    </a:lnTo>
                    <a:lnTo>
                      <a:pt x="1039" y="247"/>
                    </a:lnTo>
                    <a:lnTo>
                      <a:pt x="1037" y="235"/>
                    </a:lnTo>
                    <a:lnTo>
                      <a:pt x="1032" y="223"/>
                    </a:lnTo>
                    <a:lnTo>
                      <a:pt x="1029" y="218"/>
                    </a:lnTo>
                    <a:lnTo>
                      <a:pt x="1026" y="213"/>
                    </a:lnTo>
                    <a:lnTo>
                      <a:pt x="1023" y="208"/>
                    </a:lnTo>
                    <a:lnTo>
                      <a:pt x="1018" y="204"/>
                    </a:lnTo>
                    <a:lnTo>
                      <a:pt x="948" y="134"/>
                    </a:lnTo>
                    <a:lnTo>
                      <a:pt x="943" y="129"/>
                    </a:lnTo>
                    <a:lnTo>
                      <a:pt x="937" y="125"/>
                    </a:lnTo>
                    <a:lnTo>
                      <a:pt x="931" y="122"/>
                    </a:lnTo>
                    <a:lnTo>
                      <a:pt x="925" y="118"/>
                    </a:lnTo>
                    <a:lnTo>
                      <a:pt x="918" y="116"/>
                    </a:lnTo>
                    <a:lnTo>
                      <a:pt x="911" y="114"/>
                    </a:lnTo>
                    <a:lnTo>
                      <a:pt x="905" y="113"/>
                    </a:lnTo>
                    <a:lnTo>
                      <a:pt x="897" y="113"/>
                    </a:lnTo>
                    <a:lnTo>
                      <a:pt x="888" y="114"/>
                    </a:lnTo>
                    <a:lnTo>
                      <a:pt x="877" y="116"/>
                    </a:lnTo>
                    <a:lnTo>
                      <a:pt x="867" y="120"/>
                    </a:lnTo>
                    <a:lnTo>
                      <a:pt x="857" y="125"/>
                    </a:lnTo>
                    <a:lnTo>
                      <a:pt x="765" y="188"/>
                    </a:lnTo>
                    <a:lnTo>
                      <a:pt x="753" y="182"/>
                    </a:lnTo>
                    <a:lnTo>
                      <a:pt x="741" y="177"/>
                    </a:lnTo>
                    <a:lnTo>
                      <a:pt x="730" y="172"/>
                    </a:lnTo>
                    <a:lnTo>
                      <a:pt x="718" y="168"/>
                    </a:lnTo>
                    <a:lnTo>
                      <a:pt x="695" y="58"/>
                    </a:lnTo>
                    <a:lnTo>
                      <a:pt x="694" y="51"/>
                    </a:lnTo>
                    <a:lnTo>
                      <a:pt x="692" y="46"/>
                    </a:lnTo>
                    <a:lnTo>
                      <a:pt x="689" y="40"/>
                    </a:lnTo>
                    <a:lnTo>
                      <a:pt x="687" y="34"/>
                    </a:lnTo>
                    <a:lnTo>
                      <a:pt x="679" y="24"/>
                    </a:lnTo>
                    <a:lnTo>
                      <a:pt x="671" y="16"/>
                    </a:lnTo>
                    <a:lnTo>
                      <a:pt x="661" y="9"/>
                    </a:lnTo>
                    <a:lnTo>
                      <a:pt x="649" y="4"/>
                    </a:lnTo>
                    <a:lnTo>
                      <a:pt x="644" y="3"/>
                    </a:lnTo>
                    <a:lnTo>
                      <a:pt x="637" y="1"/>
                    </a:lnTo>
                    <a:lnTo>
                      <a:pt x="632" y="1"/>
                    </a:lnTo>
                    <a:lnTo>
                      <a:pt x="625" y="0"/>
                    </a:lnTo>
                    <a:lnTo>
                      <a:pt x="527" y="0"/>
                    </a:lnTo>
                    <a:lnTo>
                      <a:pt x="520" y="1"/>
                    </a:lnTo>
                    <a:lnTo>
                      <a:pt x="514" y="1"/>
                    </a:lnTo>
                    <a:lnTo>
                      <a:pt x="509" y="3"/>
                    </a:lnTo>
                    <a:lnTo>
                      <a:pt x="502" y="4"/>
                    </a:lnTo>
                    <a:lnTo>
                      <a:pt x="491" y="9"/>
                    </a:lnTo>
                    <a:lnTo>
                      <a:pt x="482" y="16"/>
                    </a:lnTo>
                    <a:lnTo>
                      <a:pt x="473" y="24"/>
                    </a:lnTo>
                    <a:lnTo>
                      <a:pt x="465" y="34"/>
                    </a:lnTo>
                    <a:lnTo>
                      <a:pt x="462" y="40"/>
                    </a:lnTo>
                    <a:lnTo>
                      <a:pt x="460" y="46"/>
                    </a:lnTo>
                    <a:lnTo>
                      <a:pt x="458" y="51"/>
                    </a:lnTo>
                    <a:lnTo>
                      <a:pt x="457" y="58"/>
                    </a:lnTo>
                    <a:lnTo>
                      <a:pt x="434" y="168"/>
                    </a:lnTo>
                    <a:lnTo>
                      <a:pt x="422" y="172"/>
                    </a:lnTo>
                    <a:lnTo>
                      <a:pt x="410" y="177"/>
                    </a:lnTo>
                    <a:lnTo>
                      <a:pt x="400" y="182"/>
                    </a:lnTo>
                    <a:lnTo>
                      <a:pt x="388" y="188"/>
                    </a:lnTo>
                    <a:lnTo>
                      <a:pt x="295" y="125"/>
                    </a:lnTo>
                    <a:lnTo>
                      <a:pt x="285" y="120"/>
                    </a:lnTo>
                    <a:lnTo>
                      <a:pt x="275" y="116"/>
                    </a:lnTo>
                    <a:lnTo>
                      <a:pt x="265" y="114"/>
                    </a:lnTo>
                    <a:lnTo>
                      <a:pt x="255" y="113"/>
                    </a:lnTo>
                    <a:lnTo>
                      <a:pt x="247" y="113"/>
                    </a:lnTo>
                    <a:lnTo>
                      <a:pt x="241" y="114"/>
                    </a:lnTo>
                    <a:lnTo>
                      <a:pt x="233" y="116"/>
                    </a:lnTo>
                    <a:lnTo>
                      <a:pt x="227" y="118"/>
                    </a:lnTo>
                    <a:lnTo>
                      <a:pt x="220" y="122"/>
                    </a:lnTo>
                    <a:lnTo>
                      <a:pt x="215" y="125"/>
                    </a:lnTo>
                    <a:lnTo>
                      <a:pt x="208" y="129"/>
                    </a:lnTo>
                    <a:lnTo>
                      <a:pt x="203" y="134"/>
                    </a:lnTo>
                    <a:lnTo>
                      <a:pt x="134" y="204"/>
                    </a:lnTo>
                    <a:lnTo>
                      <a:pt x="130" y="208"/>
                    </a:lnTo>
                    <a:lnTo>
                      <a:pt x="126" y="213"/>
                    </a:lnTo>
                    <a:lnTo>
                      <a:pt x="123" y="218"/>
                    </a:lnTo>
                    <a:lnTo>
                      <a:pt x="120" y="223"/>
                    </a:lnTo>
                    <a:lnTo>
                      <a:pt x="115" y="235"/>
                    </a:lnTo>
                    <a:lnTo>
                      <a:pt x="113" y="247"/>
                    </a:lnTo>
                    <a:lnTo>
                      <a:pt x="113" y="259"/>
                    </a:lnTo>
                    <a:lnTo>
                      <a:pt x="115" y="272"/>
                    </a:lnTo>
                    <a:lnTo>
                      <a:pt x="117" y="277"/>
                    </a:lnTo>
                    <a:lnTo>
                      <a:pt x="119" y="283"/>
                    </a:lnTo>
                    <a:lnTo>
                      <a:pt x="122" y="289"/>
                    </a:lnTo>
                    <a:lnTo>
                      <a:pt x="125" y="294"/>
                    </a:lnTo>
                    <a:lnTo>
                      <a:pt x="188" y="387"/>
                    </a:lnTo>
                    <a:lnTo>
                      <a:pt x="182" y="399"/>
                    </a:lnTo>
                    <a:lnTo>
                      <a:pt x="177" y="411"/>
                    </a:lnTo>
                    <a:lnTo>
                      <a:pt x="173" y="422"/>
                    </a:lnTo>
                    <a:lnTo>
                      <a:pt x="168" y="434"/>
                    </a:lnTo>
                    <a:lnTo>
                      <a:pt x="58" y="456"/>
                    </a:lnTo>
                    <a:lnTo>
                      <a:pt x="52" y="458"/>
                    </a:lnTo>
                    <a:lnTo>
                      <a:pt x="45" y="460"/>
                    </a:lnTo>
                    <a:lnTo>
                      <a:pt x="40" y="463"/>
                    </a:lnTo>
                    <a:lnTo>
                      <a:pt x="34" y="465"/>
                    </a:lnTo>
                    <a:lnTo>
                      <a:pt x="25" y="473"/>
                    </a:lnTo>
                    <a:lnTo>
                      <a:pt x="16" y="481"/>
                    </a:lnTo>
                    <a:lnTo>
                      <a:pt x="10" y="491"/>
                    </a:lnTo>
                    <a:lnTo>
                      <a:pt x="4" y="503"/>
                    </a:lnTo>
                    <a:lnTo>
                      <a:pt x="2" y="508"/>
                    </a:lnTo>
                    <a:lnTo>
                      <a:pt x="1" y="515"/>
                    </a:lnTo>
                    <a:lnTo>
                      <a:pt x="0" y="520"/>
                    </a:lnTo>
                    <a:lnTo>
                      <a:pt x="0" y="527"/>
                    </a:lnTo>
                    <a:lnTo>
                      <a:pt x="0" y="625"/>
                    </a:lnTo>
                    <a:lnTo>
                      <a:pt x="0" y="631"/>
                    </a:lnTo>
                    <a:lnTo>
                      <a:pt x="1" y="638"/>
                    </a:lnTo>
                    <a:lnTo>
                      <a:pt x="2" y="643"/>
                    </a:lnTo>
                    <a:lnTo>
                      <a:pt x="4" y="650"/>
                    </a:lnTo>
                    <a:lnTo>
                      <a:pt x="10" y="661"/>
                    </a:lnTo>
                    <a:lnTo>
                      <a:pt x="16" y="670"/>
                    </a:lnTo>
                    <a:lnTo>
                      <a:pt x="25" y="679"/>
                    </a:lnTo>
                    <a:lnTo>
                      <a:pt x="34" y="687"/>
                    </a:lnTo>
                    <a:lnTo>
                      <a:pt x="40" y="690"/>
                    </a:lnTo>
                    <a:lnTo>
                      <a:pt x="45" y="692"/>
                    </a:lnTo>
                    <a:lnTo>
                      <a:pt x="52" y="694"/>
                    </a:lnTo>
                    <a:lnTo>
                      <a:pt x="58" y="695"/>
                    </a:lnTo>
                    <a:lnTo>
                      <a:pt x="168" y="718"/>
                    </a:lnTo>
                    <a:lnTo>
                      <a:pt x="173" y="730"/>
                    </a:lnTo>
                    <a:lnTo>
                      <a:pt x="177" y="742"/>
                    </a:lnTo>
                    <a:lnTo>
                      <a:pt x="182" y="752"/>
                    </a:lnTo>
                    <a:lnTo>
                      <a:pt x="188" y="764"/>
                    </a:lnTo>
                    <a:lnTo>
                      <a:pt x="125" y="858"/>
                    </a:lnTo>
                    <a:lnTo>
                      <a:pt x="122" y="864"/>
                    </a:lnTo>
                    <a:lnTo>
                      <a:pt x="119" y="869"/>
                    </a:lnTo>
                    <a:lnTo>
                      <a:pt x="117" y="874"/>
                    </a:lnTo>
                    <a:lnTo>
                      <a:pt x="115" y="881"/>
                    </a:lnTo>
                    <a:lnTo>
                      <a:pt x="113" y="893"/>
                    </a:lnTo>
                    <a:lnTo>
                      <a:pt x="113" y="905"/>
                    </a:lnTo>
                    <a:lnTo>
                      <a:pt x="115" y="917"/>
                    </a:lnTo>
                    <a:lnTo>
                      <a:pt x="120" y="928"/>
                    </a:lnTo>
                    <a:lnTo>
                      <a:pt x="123" y="934"/>
                    </a:lnTo>
                    <a:lnTo>
                      <a:pt x="126" y="939"/>
                    </a:lnTo>
                    <a:lnTo>
                      <a:pt x="130" y="944"/>
                    </a:lnTo>
                    <a:lnTo>
                      <a:pt x="134" y="949"/>
                    </a:lnTo>
                    <a:lnTo>
                      <a:pt x="203" y="1018"/>
                    </a:lnTo>
                    <a:lnTo>
                      <a:pt x="208" y="1022"/>
                    </a:lnTo>
                    <a:lnTo>
                      <a:pt x="215" y="1027"/>
                    </a:lnTo>
                    <a:lnTo>
                      <a:pt x="220" y="1031"/>
                    </a:lnTo>
                    <a:lnTo>
                      <a:pt x="227" y="1033"/>
                    </a:lnTo>
                    <a:lnTo>
                      <a:pt x="233" y="1036"/>
                    </a:lnTo>
                    <a:lnTo>
                      <a:pt x="241" y="1038"/>
                    </a:lnTo>
                    <a:lnTo>
                      <a:pt x="247" y="1039"/>
                    </a:lnTo>
                    <a:lnTo>
                      <a:pt x="255" y="1039"/>
                    </a:lnTo>
                    <a:lnTo>
                      <a:pt x="265" y="1039"/>
                    </a:lnTo>
                    <a:lnTo>
                      <a:pt x="275" y="1036"/>
                    </a:lnTo>
                    <a:lnTo>
                      <a:pt x="285" y="1032"/>
                    </a:lnTo>
                    <a:lnTo>
                      <a:pt x="295" y="1027"/>
                    </a:lnTo>
                    <a:lnTo>
                      <a:pt x="388" y="964"/>
                    </a:lnTo>
                    <a:lnTo>
                      <a:pt x="400" y="969"/>
                    </a:lnTo>
                    <a:lnTo>
                      <a:pt x="410" y="975"/>
                    </a:lnTo>
                    <a:lnTo>
                      <a:pt x="422" y="979"/>
                    </a:lnTo>
                    <a:lnTo>
                      <a:pt x="434" y="984"/>
                    </a:lnTo>
                    <a:lnTo>
                      <a:pt x="457" y="1094"/>
                    </a:lnTo>
                    <a:lnTo>
                      <a:pt x="458" y="1100"/>
                    </a:lnTo>
                    <a:lnTo>
                      <a:pt x="460" y="1107"/>
                    </a:lnTo>
                    <a:lnTo>
                      <a:pt x="462" y="1112"/>
                    </a:lnTo>
                    <a:lnTo>
                      <a:pt x="465" y="1117"/>
                    </a:lnTo>
                    <a:lnTo>
                      <a:pt x="473" y="1127"/>
                    </a:lnTo>
                    <a:lnTo>
                      <a:pt x="482" y="1136"/>
                    </a:lnTo>
                    <a:lnTo>
                      <a:pt x="491" y="1142"/>
                    </a:lnTo>
                    <a:lnTo>
                      <a:pt x="502" y="1148"/>
                    </a:lnTo>
                    <a:lnTo>
                      <a:pt x="509" y="1150"/>
                    </a:lnTo>
                    <a:lnTo>
                      <a:pt x="514" y="1151"/>
                    </a:lnTo>
                    <a:lnTo>
                      <a:pt x="520" y="1152"/>
                    </a:lnTo>
                    <a:lnTo>
                      <a:pt x="527" y="1152"/>
                    </a:lnTo>
                    <a:lnTo>
                      <a:pt x="625" y="1152"/>
                    </a:lnTo>
                    <a:lnTo>
                      <a:pt x="632" y="1152"/>
                    </a:lnTo>
                    <a:lnTo>
                      <a:pt x="637" y="1151"/>
                    </a:lnTo>
                    <a:lnTo>
                      <a:pt x="644" y="1150"/>
                    </a:lnTo>
                    <a:lnTo>
                      <a:pt x="649" y="1148"/>
                    </a:lnTo>
                    <a:lnTo>
                      <a:pt x="661" y="1142"/>
                    </a:lnTo>
                    <a:lnTo>
                      <a:pt x="671" y="1136"/>
                    </a:lnTo>
                    <a:lnTo>
                      <a:pt x="679" y="1127"/>
                    </a:lnTo>
                    <a:lnTo>
                      <a:pt x="687" y="1117"/>
                    </a:lnTo>
                    <a:lnTo>
                      <a:pt x="689" y="1112"/>
                    </a:lnTo>
                    <a:lnTo>
                      <a:pt x="692" y="1107"/>
                    </a:lnTo>
                    <a:lnTo>
                      <a:pt x="694" y="1100"/>
                    </a:lnTo>
                    <a:lnTo>
                      <a:pt x="695" y="1094"/>
                    </a:lnTo>
                    <a:lnTo>
                      <a:pt x="718" y="984"/>
                    </a:lnTo>
                    <a:lnTo>
                      <a:pt x="730" y="979"/>
                    </a:lnTo>
                    <a:lnTo>
                      <a:pt x="741" y="975"/>
                    </a:lnTo>
                    <a:lnTo>
                      <a:pt x="753" y="969"/>
                    </a:lnTo>
                    <a:lnTo>
                      <a:pt x="765" y="964"/>
                    </a:lnTo>
                    <a:lnTo>
                      <a:pt x="857" y="1027"/>
                    </a:lnTo>
                    <a:lnTo>
                      <a:pt x="867" y="1032"/>
                    </a:lnTo>
                    <a:lnTo>
                      <a:pt x="877" y="1036"/>
                    </a:lnTo>
                    <a:lnTo>
                      <a:pt x="888" y="1039"/>
                    </a:lnTo>
                    <a:lnTo>
                      <a:pt x="897" y="1039"/>
                    </a:lnTo>
                    <a:lnTo>
                      <a:pt x="905" y="1039"/>
                    </a:lnTo>
                    <a:lnTo>
                      <a:pt x="911" y="1038"/>
                    </a:lnTo>
                    <a:lnTo>
                      <a:pt x="918" y="1036"/>
                    </a:lnTo>
                    <a:lnTo>
                      <a:pt x="925" y="1033"/>
                    </a:lnTo>
                    <a:lnTo>
                      <a:pt x="931" y="1031"/>
                    </a:lnTo>
                    <a:lnTo>
                      <a:pt x="937" y="1027"/>
                    </a:lnTo>
                    <a:lnTo>
                      <a:pt x="943" y="1022"/>
                    </a:lnTo>
                    <a:lnTo>
                      <a:pt x="948" y="1018"/>
                    </a:lnTo>
                    <a:lnTo>
                      <a:pt x="1018" y="949"/>
                    </a:lnTo>
                    <a:lnTo>
                      <a:pt x="1023" y="944"/>
                    </a:lnTo>
                    <a:lnTo>
                      <a:pt x="1026" y="939"/>
                    </a:lnTo>
                    <a:lnTo>
                      <a:pt x="1029" y="934"/>
                    </a:lnTo>
                    <a:lnTo>
                      <a:pt x="1032" y="928"/>
                    </a:lnTo>
                    <a:lnTo>
                      <a:pt x="1037" y="917"/>
                    </a:lnTo>
                    <a:lnTo>
                      <a:pt x="1039" y="905"/>
                    </a:lnTo>
                    <a:lnTo>
                      <a:pt x="1039" y="893"/>
                    </a:lnTo>
                    <a:lnTo>
                      <a:pt x="1037" y="881"/>
                    </a:lnTo>
                    <a:lnTo>
                      <a:pt x="1036" y="874"/>
                    </a:lnTo>
                    <a:lnTo>
                      <a:pt x="1033" y="869"/>
                    </a:lnTo>
                    <a:lnTo>
                      <a:pt x="1030" y="864"/>
                    </a:lnTo>
                    <a:lnTo>
                      <a:pt x="1027" y="858"/>
                    </a:lnTo>
                    <a:lnTo>
                      <a:pt x="964" y="764"/>
                    </a:lnTo>
                    <a:lnTo>
                      <a:pt x="970" y="752"/>
                    </a:lnTo>
                    <a:lnTo>
                      <a:pt x="975" y="742"/>
                    </a:lnTo>
                    <a:lnTo>
                      <a:pt x="979" y="730"/>
                    </a:lnTo>
                    <a:lnTo>
                      <a:pt x="984" y="718"/>
                    </a:lnTo>
                    <a:lnTo>
                      <a:pt x="1094" y="695"/>
                    </a:lnTo>
                    <a:lnTo>
                      <a:pt x="1100" y="694"/>
                    </a:lnTo>
                    <a:lnTo>
                      <a:pt x="1106" y="692"/>
                    </a:lnTo>
                    <a:lnTo>
                      <a:pt x="1112" y="690"/>
                    </a:lnTo>
                    <a:lnTo>
                      <a:pt x="1118" y="687"/>
                    </a:lnTo>
                    <a:lnTo>
                      <a:pt x="1127" y="679"/>
                    </a:lnTo>
                    <a:lnTo>
                      <a:pt x="1136" y="670"/>
                    </a:lnTo>
                    <a:lnTo>
                      <a:pt x="1143" y="661"/>
                    </a:lnTo>
                    <a:lnTo>
                      <a:pt x="1148" y="650"/>
                    </a:lnTo>
                    <a:lnTo>
                      <a:pt x="1149" y="643"/>
                    </a:lnTo>
                    <a:lnTo>
                      <a:pt x="1151" y="638"/>
                    </a:lnTo>
                    <a:lnTo>
                      <a:pt x="1151" y="631"/>
                    </a:lnTo>
                    <a:lnTo>
                      <a:pt x="1152" y="625"/>
                    </a:lnTo>
                    <a:lnTo>
                      <a:pt x="1152" y="527"/>
                    </a:lnTo>
                    <a:lnTo>
                      <a:pt x="1151" y="520"/>
                    </a:lnTo>
                    <a:lnTo>
                      <a:pt x="1151" y="515"/>
                    </a:lnTo>
                    <a:lnTo>
                      <a:pt x="1149" y="508"/>
                    </a:lnTo>
                    <a:lnTo>
                      <a:pt x="1148" y="503"/>
                    </a:lnTo>
                    <a:lnTo>
                      <a:pt x="1143" y="491"/>
                    </a:lnTo>
                    <a:lnTo>
                      <a:pt x="1136" y="481"/>
                    </a:lnTo>
                    <a:lnTo>
                      <a:pt x="1127" y="473"/>
                    </a:lnTo>
                    <a:lnTo>
                      <a:pt x="1118" y="465"/>
                    </a:lnTo>
                    <a:lnTo>
                      <a:pt x="1112" y="463"/>
                    </a:lnTo>
                    <a:lnTo>
                      <a:pt x="1106" y="460"/>
                    </a:lnTo>
                    <a:lnTo>
                      <a:pt x="1100" y="458"/>
                    </a:lnTo>
                    <a:lnTo>
                      <a:pt x="1094" y="4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1" name="Freeform: Shape 47"/>
              <p:cNvSpPr/>
              <p:nvPr>
                <p:custDataLst>
                  <p:tags r:id="rId11"/>
                </p:custDataLst>
              </p:nvPr>
            </p:nvSpPr>
            <p:spPr bwMode="auto">
              <a:xfrm>
                <a:off x="-1851250" y="-1599896"/>
                <a:ext cx="200025" cy="200025"/>
              </a:xfrm>
              <a:custGeom>
                <a:avLst/>
                <a:gdLst>
                  <a:gd name="T0" fmla="*/ 218 w 504"/>
                  <a:gd name="T1" fmla="*/ 469 h 504"/>
                  <a:gd name="T2" fmla="*/ 147 w 504"/>
                  <a:gd name="T3" fmla="*/ 446 h 504"/>
                  <a:gd name="T4" fmla="*/ 82 w 504"/>
                  <a:gd name="T5" fmla="*/ 392 h 504"/>
                  <a:gd name="T6" fmla="*/ 41 w 504"/>
                  <a:gd name="T7" fmla="*/ 317 h 504"/>
                  <a:gd name="T8" fmla="*/ 32 w 504"/>
                  <a:gd name="T9" fmla="*/ 263 h 504"/>
                  <a:gd name="T10" fmla="*/ 34 w 504"/>
                  <a:gd name="T11" fmla="*/ 219 h 504"/>
                  <a:gd name="T12" fmla="*/ 58 w 504"/>
                  <a:gd name="T13" fmla="*/ 147 h 504"/>
                  <a:gd name="T14" fmla="*/ 112 w 504"/>
                  <a:gd name="T15" fmla="*/ 82 h 504"/>
                  <a:gd name="T16" fmla="*/ 187 w 504"/>
                  <a:gd name="T17" fmla="*/ 42 h 504"/>
                  <a:gd name="T18" fmla="*/ 241 w 504"/>
                  <a:gd name="T19" fmla="*/ 32 h 504"/>
                  <a:gd name="T20" fmla="*/ 286 w 504"/>
                  <a:gd name="T21" fmla="*/ 34 h 504"/>
                  <a:gd name="T22" fmla="*/ 357 w 504"/>
                  <a:gd name="T23" fmla="*/ 58 h 504"/>
                  <a:gd name="T24" fmla="*/ 422 w 504"/>
                  <a:gd name="T25" fmla="*/ 112 h 504"/>
                  <a:gd name="T26" fmla="*/ 462 w 504"/>
                  <a:gd name="T27" fmla="*/ 186 h 504"/>
                  <a:gd name="T28" fmla="*/ 472 w 504"/>
                  <a:gd name="T29" fmla="*/ 240 h 504"/>
                  <a:gd name="T30" fmla="*/ 470 w 504"/>
                  <a:gd name="T31" fmla="*/ 286 h 504"/>
                  <a:gd name="T32" fmla="*/ 446 w 504"/>
                  <a:gd name="T33" fmla="*/ 357 h 504"/>
                  <a:gd name="T34" fmla="*/ 392 w 504"/>
                  <a:gd name="T35" fmla="*/ 422 h 504"/>
                  <a:gd name="T36" fmla="*/ 317 w 504"/>
                  <a:gd name="T37" fmla="*/ 463 h 504"/>
                  <a:gd name="T38" fmla="*/ 263 w 504"/>
                  <a:gd name="T39" fmla="*/ 473 h 504"/>
                  <a:gd name="T40" fmla="*/ 239 w 504"/>
                  <a:gd name="T41" fmla="*/ 1 h 504"/>
                  <a:gd name="T42" fmla="*/ 189 w 504"/>
                  <a:gd name="T43" fmla="*/ 8 h 504"/>
                  <a:gd name="T44" fmla="*/ 142 w 504"/>
                  <a:gd name="T45" fmla="*/ 24 h 504"/>
                  <a:gd name="T46" fmla="*/ 101 w 504"/>
                  <a:gd name="T47" fmla="*/ 50 h 504"/>
                  <a:gd name="T48" fmla="*/ 66 w 504"/>
                  <a:gd name="T49" fmla="*/ 83 h 504"/>
                  <a:gd name="T50" fmla="*/ 37 w 504"/>
                  <a:gd name="T51" fmla="*/ 122 h 504"/>
                  <a:gd name="T52" fmla="*/ 15 w 504"/>
                  <a:gd name="T53" fmla="*/ 165 h 504"/>
                  <a:gd name="T54" fmla="*/ 3 w 504"/>
                  <a:gd name="T55" fmla="*/ 213 h 504"/>
                  <a:gd name="T56" fmla="*/ 0 w 504"/>
                  <a:gd name="T57" fmla="*/ 265 h 504"/>
                  <a:gd name="T58" fmla="*/ 7 w 504"/>
                  <a:gd name="T59" fmla="*/ 315 h 504"/>
                  <a:gd name="T60" fmla="*/ 25 w 504"/>
                  <a:gd name="T61" fmla="*/ 361 h 504"/>
                  <a:gd name="T62" fmla="*/ 50 w 504"/>
                  <a:gd name="T63" fmla="*/ 402 h 504"/>
                  <a:gd name="T64" fmla="*/ 83 w 504"/>
                  <a:gd name="T65" fmla="*/ 438 h 504"/>
                  <a:gd name="T66" fmla="*/ 121 w 504"/>
                  <a:gd name="T67" fmla="*/ 467 h 504"/>
                  <a:gd name="T68" fmla="*/ 165 w 504"/>
                  <a:gd name="T69" fmla="*/ 489 h 504"/>
                  <a:gd name="T70" fmla="*/ 214 w 504"/>
                  <a:gd name="T71" fmla="*/ 501 h 504"/>
                  <a:gd name="T72" fmla="*/ 265 w 504"/>
                  <a:gd name="T73" fmla="*/ 504 h 504"/>
                  <a:gd name="T74" fmla="*/ 315 w 504"/>
                  <a:gd name="T75" fmla="*/ 496 h 504"/>
                  <a:gd name="T76" fmla="*/ 362 w 504"/>
                  <a:gd name="T77" fmla="*/ 479 h 504"/>
                  <a:gd name="T78" fmla="*/ 403 w 504"/>
                  <a:gd name="T79" fmla="*/ 454 h 504"/>
                  <a:gd name="T80" fmla="*/ 438 w 504"/>
                  <a:gd name="T81" fmla="*/ 421 h 504"/>
                  <a:gd name="T82" fmla="*/ 468 w 504"/>
                  <a:gd name="T83" fmla="*/ 383 h 504"/>
                  <a:gd name="T84" fmla="*/ 489 w 504"/>
                  <a:gd name="T85" fmla="*/ 339 h 504"/>
                  <a:gd name="T86" fmla="*/ 501 w 504"/>
                  <a:gd name="T87" fmla="*/ 290 h 504"/>
                  <a:gd name="T88" fmla="*/ 503 w 504"/>
                  <a:gd name="T89" fmla="*/ 239 h 504"/>
                  <a:gd name="T90" fmla="*/ 496 w 504"/>
                  <a:gd name="T91" fmla="*/ 189 h 504"/>
                  <a:gd name="T92" fmla="*/ 479 w 504"/>
                  <a:gd name="T93" fmla="*/ 142 h 504"/>
                  <a:gd name="T94" fmla="*/ 454 w 504"/>
                  <a:gd name="T95" fmla="*/ 101 h 504"/>
                  <a:gd name="T96" fmla="*/ 421 w 504"/>
                  <a:gd name="T97" fmla="*/ 66 h 504"/>
                  <a:gd name="T98" fmla="*/ 382 w 504"/>
                  <a:gd name="T99" fmla="*/ 36 h 504"/>
                  <a:gd name="T100" fmla="*/ 339 w 504"/>
                  <a:gd name="T101" fmla="*/ 15 h 504"/>
                  <a:gd name="T102" fmla="*/ 290 w 504"/>
                  <a:gd name="T103" fmla="*/ 3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4" h="504">
                    <a:moveTo>
                      <a:pt x="252" y="473"/>
                    </a:moveTo>
                    <a:lnTo>
                      <a:pt x="241" y="473"/>
                    </a:lnTo>
                    <a:lnTo>
                      <a:pt x="230" y="472"/>
                    </a:lnTo>
                    <a:lnTo>
                      <a:pt x="218" y="469"/>
                    </a:lnTo>
                    <a:lnTo>
                      <a:pt x="207" y="468"/>
                    </a:lnTo>
                    <a:lnTo>
                      <a:pt x="187" y="463"/>
                    </a:lnTo>
                    <a:lnTo>
                      <a:pt x="166" y="455"/>
                    </a:lnTo>
                    <a:lnTo>
                      <a:pt x="147" y="446"/>
                    </a:lnTo>
                    <a:lnTo>
                      <a:pt x="128" y="435"/>
                    </a:lnTo>
                    <a:lnTo>
                      <a:pt x="112" y="422"/>
                    </a:lnTo>
                    <a:lnTo>
                      <a:pt x="96" y="408"/>
                    </a:lnTo>
                    <a:lnTo>
                      <a:pt x="82" y="392"/>
                    </a:lnTo>
                    <a:lnTo>
                      <a:pt x="69" y="375"/>
                    </a:lnTo>
                    <a:lnTo>
                      <a:pt x="58" y="357"/>
                    </a:lnTo>
                    <a:lnTo>
                      <a:pt x="49" y="338"/>
                    </a:lnTo>
                    <a:lnTo>
                      <a:pt x="41" y="317"/>
                    </a:lnTo>
                    <a:lnTo>
                      <a:pt x="36" y="297"/>
                    </a:lnTo>
                    <a:lnTo>
                      <a:pt x="34" y="286"/>
                    </a:lnTo>
                    <a:lnTo>
                      <a:pt x="32" y="274"/>
                    </a:lnTo>
                    <a:lnTo>
                      <a:pt x="32" y="263"/>
                    </a:lnTo>
                    <a:lnTo>
                      <a:pt x="31" y="252"/>
                    </a:lnTo>
                    <a:lnTo>
                      <a:pt x="32" y="240"/>
                    </a:lnTo>
                    <a:lnTo>
                      <a:pt x="32" y="230"/>
                    </a:lnTo>
                    <a:lnTo>
                      <a:pt x="34" y="219"/>
                    </a:lnTo>
                    <a:lnTo>
                      <a:pt x="36" y="207"/>
                    </a:lnTo>
                    <a:lnTo>
                      <a:pt x="41" y="186"/>
                    </a:lnTo>
                    <a:lnTo>
                      <a:pt x="49" y="166"/>
                    </a:lnTo>
                    <a:lnTo>
                      <a:pt x="58" y="147"/>
                    </a:lnTo>
                    <a:lnTo>
                      <a:pt x="69" y="128"/>
                    </a:lnTo>
                    <a:lnTo>
                      <a:pt x="82" y="112"/>
                    </a:lnTo>
                    <a:lnTo>
                      <a:pt x="96" y="96"/>
                    </a:lnTo>
                    <a:lnTo>
                      <a:pt x="112" y="82"/>
                    </a:lnTo>
                    <a:lnTo>
                      <a:pt x="128" y="69"/>
                    </a:lnTo>
                    <a:lnTo>
                      <a:pt x="147" y="58"/>
                    </a:lnTo>
                    <a:lnTo>
                      <a:pt x="166" y="49"/>
                    </a:lnTo>
                    <a:lnTo>
                      <a:pt x="187" y="42"/>
                    </a:lnTo>
                    <a:lnTo>
                      <a:pt x="207" y="36"/>
                    </a:lnTo>
                    <a:lnTo>
                      <a:pt x="218" y="34"/>
                    </a:lnTo>
                    <a:lnTo>
                      <a:pt x="230" y="33"/>
                    </a:lnTo>
                    <a:lnTo>
                      <a:pt x="241" y="32"/>
                    </a:lnTo>
                    <a:lnTo>
                      <a:pt x="252" y="31"/>
                    </a:lnTo>
                    <a:lnTo>
                      <a:pt x="263" y="32"/>
                    </a:lnTo>
                    <a:lnTo>
                      <a:pt x="274" y="33"/>
                    </a:lnTo>
                    <a:lnTo>
                      <a:pt x="286" y="34"/>
                    </a:lnTo>
                    <a:lnTo>
                      <a:pt x="297" y="36"/>
                    </a:lnTo>
                    <a:lnTo>
                      <a:pt x="317" y="42"/>
                    </a:lnTo>
                    <a:lnTo>
                      <a:pt x="338" y="49"/>
                    </a:lnTo>
                    <a:lnTo>
                      <a:pt x="357" y="58"/>
                    </a:lnTo>
                    <a:lnTo>
                      <a:pt x="376" y="69"/>
                    </a:lnTo>
                    <a:lnTo>
                      <a:pt x="392" y="82"/>
                    </a:lnTo>
                    <a:lnTo>
                      <a:pt x="408" y="96"/>
                    </a:lnTo>
                    <a:lnTo>
                      <a:pt x="422" y="112"/>
                    </a:lnTo>
                    <a:lnTo>
                      <a:pt x="435" y="128"/>
                    </a:lnTo>
                    <a:lnTo>
                      <a:pt x="446" y="147"/>
                    </a:lnTo>
                    <a:lnTo>
                      <a:pt x="456" y="166"/>
                    </a:lnTo>
                    <a:lnTo>
                      <a:pt x="462" y="186"/>
                    </a:lnTo>
                    <a:lnTo>
                      <a:pt x="468" y="207"/>
                    </a:lnTo>
                    <a:lnTo>
                      <a:pt x="470" y="219"/>
                    </a:lnTo>
                    <a:lnTo>
                      <a:pt x="472" y="230"/>
                    </a:lnTo>
                    <a:lnTo>
                      <a:pt x="472" y="240"/>
                    </a:lnTo>
                    <a:lnTo>
                      <a:pt x="473" y="252"/>
                    </a:lnTo>
                    <a:lnTo>
                      <a:pt x="472" y="263"/>
                    </a:lnTo>
                    <a:lnTo>
                      <a:pt x="472" y="274"/>
                    </a:lnTo>
                    <a:lnTo>
                      <a:pt x="470" y="286"/>
                    </a:lnTo>
                    <a:lnTo>
                      <a:pt x="468" y="297"/>
                    </a:lnTo>
                    <a:lnTo>
                      <a:pt x="462" y="317"/>
                    </a:lnTo>
                    <a:lnTo>
                      <a:pt x="456" y="338"/>
                    </a:lnTo>
                    <a:lnTo>
                      <a:pt x="446" y="357"/>
                    </a:lnTo>
                    <a:lnTo>
                      <a:pt x="435" y="375"/>
                    </a:lnTo>
                    <a:lnTo>
                      <a:pt x="422" y="392"/>
                    </a:lnTo>
                    <a:lnTo>
                      <a:pt x="408" y="408"/>
                    </a:lnTo>
                    <a:lnTo>
                      <a:pt x="392" y="422"/>
                    </a:lnTo>
                    <a:lnTo>
                      <a:pt x="376" y="435"/>
                    </a:lnTo>
                    <a:lnTo>
                      <a:pt x="357" y="446"/>
                    </a:lnTo>
                    <a:lnTo>
                      <a:pt x="338" y="455"/>
                    </a:lnTo>
                    <a:lnTo>
                      <a:pt x="317" y="463"/>
                    </a:lnTo>
                    <a:lnTo>
                      <a:pt x="297" y="468"/>
                    </a:lnTo>
                    <a:lnTo>
                      <a:pt x="286" y="469"/>
                    </a:lnTo>
                    <a:lnTo>
                      <a:pt x="274" y="472"/>
                    </a:lnTo>
                    <a:lnTo>
                      <a:pt x="263" y="473"/>
                    </a:lnTo>
                    <a:lnTo>
                      <a:pt x="252" y="473"/>
                    </a:lnTo>
                    <a:lnTo>
                      <a:pt x="252" y="473"/>
                    </a:lnTo>
                    <a:close/>
                    <a:moveTo>
                      <a:pt x="252" y="0"/>
                    </a:moveTo>
                    <a:lnTo>
                      <a:pt x="239" y="1"/>
                    </a:lnTo>
                    <a:lnTo>
                      <a:pt x="227" y="1"/>
                    </a:lnTo>
                    <a:lnTo>
                      <a:pt x="214" y="3"/>
                    </a:lnTo>
                    <a:lnTo>
                      <a:pt x="201" y="5"/>
                    </a:lnTo>
                    <a:lnTo>
                      <a:pt x="189" y="8"/>
                    </a:lnTo>
                    <a:lnTo>
                      <a:pt x="177" y="12"/>
                    </a:lnTo>
                    <a:lnTo>
                      <a:pt x="165" y="15"/>
                    </a:lnTo>
                    <a:lnTo>
                      <a:pt x="154" y="20"/>
                    </a:lnTo>
                    <a:lnTo>
                      <a:pt x="142" y="24"/>
                    </a:lnTo>
                    <a:lnTo>
                      <a:pt x="132" y="30"/>
                    </a:lnTo>
                    <a:lnTo>
                      <a:pt x="121" y="36"/>
                    </a:lnTo>
                    <a:lnTo>
                      <a:pt x="111" y="43"/>
                    </a:lnTo>
                    <a:lnTo>
                      <a:pt x="101" y="50"/>
                    </a:lnTo>
                    <a:lnTo>
                      <a:pt x="92" y="58"/>
                    </a:lnTo>
                    <a:lnTo>
                      <a:pt x="83" y="66"/>
                    </a:lnTo>
                    <a:lnTo>
                      <a:pt x="73" y="74"/>
                    </a:lnTo>
                    <a:lnTo>
                      <a:pt x="66" y="83"/>
                    </a:lnTo>
                    <a:lnTo>
                      <a:pt x="57" y="91"/>
                    </a:lnTo>
                    <a:lnTo>
                      <a:pt x="50" y="101"/>
                    </a:lnTo>
                    <a:lnTo>
                      <a:pt x="43" y="111"/>
                    </a:lnTo>
                    <a:lnTo>
                      <a:pt x="37" y="122"/>
                    </a:lnTo>
                    <a:lnTo>
                      <a:pt x="30" y="131"/>
                    </a:lnTo>
                    <a:lnTo>
                      <a:pt x="25" y="142"/>
                    </a:lnTo>
                    <a:lnTo>
                      <a:pt x="19" y="154"/>
                    </a:lnTo>
                    <a:lnTo>
                      <a:pt x="15" y="165"/>
                    </a:lnTo>
                    <a:lnTo>
                      <a:pt x="12" y="177"/>
                    </a:lnTo>
                    <a:lnTo>
                      <a:pt x="7" y="189"/>
                    </a:lnTo>
                    <a:lnTo>
                      <a:pt x="5" y="202"/>
                    </a:lnTo>
                    <a:lnTo>
                      <a:pt x="3" y="213"/>
                    </a:lnTo>
                    <a:lnTo>
                      <a:pt x="1" y="226"/>
                    </a:lnTo>
                    <a:lnTo>
                      <a:pt x="0" y="239"/>
                    </a:lnTo>
                    <a:lnTo>
                      <a:pt x="0" y="252"/>
                    </a:lnTo>
                    <a:lnTo>
                      <a:pt x="0" y="265"/>
                    </a:lnTo>
                    <a:lnTo>
                      <a:pt x="1" y="277"/>
                    </a:lnTo>
                    <a:lnTo>
                      <a:pt x="3" y="290"/>
                    </a:lnTo>
                    <a:lnTo>
                      <a:pt x="5" y="303"/>
                    </a:lnTo>
                    <a:lnTo>
                      <a:pt x="7" y="315"/>
                    </a:lnTo>
                    <a:lnTo>
                      <a:pt x="12" y="327"/>
                    </a:lnTo>
                    <a:lnTo>
                      <a:pt x="15" y="339"/>
                    </a:lnTo>
                    <a:lnTo>
                      <a:pt x="19" y="350"/>
                    </a:lnTo>
                    <a:lnTo>
                      <a:pt x="25" y="361"/>
                    </a:lnTo>
                    <a:lnTo>
                      <a:pt x="30" y="372"/>
                    </a:lnTo>
                    <a:lnTo>
                      <a:pt x="37" y="383"/>
                    </a:lnTo>
                    <a:lnTo>
                      <a:pt x="43" y="393"/>
                    </a:lnTo>
                    <a:lnTo>
                      <a:pt x="50" y="402"/>
                    </a:lnTo>
                    <a:lnTo>
                      <a:pt x="57" y="412"/>
                    </a:lnTo>
                    <a:lnTo>
                      <a:pt x="66" y="421"/>
                    </a:lnTo>
                    <a:lnTo>
                      <a:pt x="73" y="431"/>
                    </a:lnTo>
                    <a:lnTo>
                      <a:pt x="83" y="438"/>
                    </a:lnTo>
                    <a:lnTo>
                      <a:pt x="92" y="447"/>
                    </a:lnTo>
                    <a:lnTo>
                      <a:pt x="101" y="454"/>
                    </a:lnTo>
                    <a:lnTo>
                      <a:pt x="111" y="461"/>
                    </a:lnTo>
                    <a:lnTo>
                      <a:pt x="121" y="467"/>
                    </a:lnTo>
                    <a:lnTo>
                      <a:pt x="132" y="474"/>
                    </a:lnTo>
                    <a:lnTo>
                      <a:pt x="142" y="479"/>
                    </a:lnTo>
                    <a:lnTo>
                      <a:pt x="154" y="485"/>
                    </a:lnTo>
                    <a:lnTo>
                      <a:pt x="165" y="489"/>
                    </a:lnTo>
                    <a:lnTo>
                      <a:pt x="177" y="492"/>
                    </a:lnTo>
                    <a:lnTo>
                      <a:pt x="189" y="496"/>
                    </a:lnTo>
                    <a:lnTo>
                      <a:pt x="201" y="499"/>
                    </a:lnTo>
                    <a:lnTo>
                      <a:pt x="214" y="501"/>
                    </a:lnTo>
                    <a:lnTo>
                      <a:pt x="227" y="503"/>
                    </a:lnTo>
                    <a:lnTo>
                      <a:pt x="239" y="504"/>
                    </a:lnTo>
                    <a:lnTo>
                      <a:pt x="252" y="504"/>
                    </a:lnTo>
                    <a:lnTo>
                      <a:pt x="265" y="504"/>
                    </a:lnTo>
                    <a:lnTo>
                      <a:pt x="277" y="503"/>
                    </a:lnTo>
                    <a:lnTo>
                      <a:pt x="290" y="501"/>
                    </a:lnTo>
                    <a:lnTo>
                      <a:pt x="302" y="499"/>
                    </a:lnTo>
                    <a:lnTo>
                      <a:pt x="315" y="496"/>
                    </a:lnTo>
                    <a:lnTo>
                      <a:pt x="327" y="492"/>
                    </a:lnTo>
                    <a:lnTo>
                      <a:pt x="339" y="489"/>
                    </a:lnTo>
                    <a:lnTo>
                      <a:pt x="350" y="485"/>
                    </a:lnTo>
                    <a:lnTo>
                      <a:pt x="362" y="479"/>
                    </a:lnTo>
                    <a:lnTo>
                      <a:pt x="373" y="474"/>
                    </a:lnTo>
                    <a:lnTo>
                      <a:pt x="382" y="467"/>
                    </a:lnTo>
                    <a:lnTo>
                      <a:pt x="393" y="461"/>
                    </a:lnTo>
                    <a:lnTo>
                      <a:pt x="403" y="454"/>
                    </a:lnTo>
                    <a:lnTo>
                      <a:pt x="412" y="447"/>
                    </a:lnTo>
                    <a:lnTo>
                      <a:pt x="421" y="438"/>
                    </a:lnTo>
                    <a:lnTo>
                      <a:pt x="430" y="431"/>
                    </a:lnTo>
                    <a:lnTo>
                      <a:pt x="438" y="421"/>
                    </a:lnTo>
                    <a:lnTo>
                      <a:pt x="446" y="412"/>
                    </a:lnTo>
                    <a:lnTo>
                      <a:pt x="454" y="402"/>
                    </a:lnTo>
                    <a:lnTo>
                      <a:pt x="461" y="393"/>
                    </a:lnTo>
                    <a:lnTo>
                      <a:pt x="468" y="383"/>
                    </a:lnTo>
                    <a:lnTo>
                      <a:pt x="474" y="372"/>
                    </a:lnTo>
                    <a:lnTo>
                      <a:pt x="479" y="361"/>
                    </a:lnTo>
                    <a:lnTo>
                      <a:pt x="484" y="350"/>
                    </a:lnTo>
                    <a:lnTo>
                      <a:pt x="489" y="339"/>
                    </a:lnTo>
                    <a:lnTo>
                      <a:pt x="492" y="327"/>
                    </a:lnTo>
                    <a:lnTo>
                      <a:pt x="496" y="315"/>
                    </a:lnTo>
                    <a:lnTo>
                      <a:pt x="499" y="303"/>
                    </a:lnTo>
                    <a:lnTo>
                      <a:pt x="501" y="290"/>
                    </a:lnTo>
                    <a:lnTo>
                      <a:pt x="503" y="277"/>
                    </a:lnTo>
                    <a:lnTo>
                      <a:pt x="503" y="265"/>
                    </a:lnTo>
                    <a:lnTo>
                      <a:pt x="504" y="252"/>
                    </a:lnTo>
                    <a:lnTo>
                      <a:pt x="503" y="239"/>
                    </a:lnTo>
                    <a:lnTo>
                      <a:pt x="503" y="226"/>
                    </a:lnTo>
                    <a:lnTo>
                      <a:pt x="501" y="213"/>
                    </a:lnTo>
                    <a:lnTo>
                      <a:pt x="499" y="202"/>
                    </a:lnTo>
                    <a:lnTo>
                      <a:pt x="496" y="189"/>
                    </a:lnTo>
                    <a:lnTo>
                      <a:pt x="492" y="177"/>
                    </a:lnTo>
                    <a:lnTo>
                      <a:pt x="489" y="165"/>
                    </a:lnTo>
                    <a:lnTo>
                      <a:pt x="484" y="154"/>
                    </a:lnTo>
                    <a:lnTo>
                      <a:pt x="479" y="142"/>
                    </a:lnTo>
                    <a:lnTo>
                      <a:pt x="474" y="131"/>
                    </a:lnTo>
                    <a:lnTo>
                      <a:pt x="468" y="122"/>
                    </a:lnTo>
                    <a:lnTo>
                      <a:pt x="461" y="111"/>
                    </a:lnTo>
                    <a:lnTo>
                      <a:pt x="454" y="101"/>
                    </a:lnTo>
                    <a:lnTo>
                      <a:pt x="446" y="91"/>
                    </a:lnTo>
                    <a:lnTo>
                      <a:pt x="438" y="83"/>
                    </a:lnTo>
                    <a:lnTo>
                      <a:pt x="430" y="74"/>
                    </a:lnTo>
                    <a:lnTo>
                      <a:pt x="421" y="66"/>
                    </a:lnTo>
                    <a:lnTo>
                      <a:pt x="412" y="58"/>
                    </a:lnTo>
                    <a:lnTo>
                      <a:pt x="403" y="50"/>
                    </a:lnTo>
                    <a:lnTo>
                      <a:pt x="393" y="43"/>
                    </a:lnTo>
                    <a:lnTo>
                      <a:pt x="382" y="36"/>
                    </a:lnTo>
                    <a:lnTo>
                      <a:pt x="373" y="30"/>
                    </a:lnTo>
                    <a:lnTo>
                      <a:pt x="362" y="24"/>
                    </a:lnTo>
                    <a:lnTo>
                      <a:pt x="350" y="20"/>
                    </a:lnTo>
                    <a:lnTo>
                      <a:pt x="339" y="15"/>
                    </a:lnTo>
                    <a:lnTo>
                      <a:pt x="327" y="12"/>
                    </a:lnTo>
                    <a:lnTo>
                      <a:pt x="315" y="8"/>
                    </a:lnTo>
                    <a:lnTo>
                      <a:pt x="302" y="5"/>
                    </a:lnTo>
                    <a:lnTo>
                      <a:pt x="290" y="3"/>
                    </a:lnTo>
                    <a:lnTo>
                      <a:pt x="277" y="1"/>
                    </a:lnTo>
                    <a:lnTo>
                      <a:pt x="265" y="1"/>
                    </a:lnTo>
                    <a:lnTo>
                      <a:pt x="25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23" name="Freeform: Shape 55"/>
            <p:cNvSpPr/>
            <p:nvPr>
              <p:custDataLst>
                <p:tags r:id="rId12"/>
              </p:custDataLst>
            </p:nvPr>
          </p:nvSpPr>
          <p:spPr>
            <a:xfrm>
              <a:off x="894509" y="2051921"/>
              <a:ext cx="4909680" cy="1362538"/>
            </a:xfrm>
            <a:custGeom>
              <a:avLst/>
              <a:gdLst>
                <a:gd name="connsiteX0" fmla="*/ 0 w 3142702"/>
                <a:gd name="connsiteY0" fmla="*/ 0 h 829414"/>
                <a:gd name="connsiteX1" fmla="*/ 2817151 w 3142702"/>
                <a:gd name="connsiteY1" fmla="*/ 0 h 829414"/>
                <a:gd name="connsiteX2" fmla="*/ 2817151 w 3142702"/>
                <a:gd name="connsiteY2" fmla="*/ 241289 h 829414"/>
                <a:gd name="connsiteX3" fmla="*/ 3142702 w 3142702"/>
                <a:gd name="connsiteY3" fmla="*/ 414953 h 829414"/>
                <a:gd name="connsiteX4" fmla="*/ 2817151 w 3142702"/>
                <a:gd name="connsiteY4" fmla="*/ 588615 h 829414"/>
                <a:gd name="connsiteX5" fmla="*/ 2817151 w 3142702"/>
                <a:gd name="connsiteY5" fmla="*/ 829414 h 829414"/>
                <a:gd name="connsiteX6" fmla="*/ 0 w 3142702"/>
                <a:gd name="connsiteY6" fmla="*/ 829414 h 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702" h="829414">
                  <a:moveTo>
                    <a:pt x="0" y="0"/>
                  </a:moveTo>
                  <a:lnTo>
                    <a:pt x="2817151" y="0"/>
                  </a:lnTo>
                  <a:lnTo>
                    <a:pt x="2817151" y="241289"/>
                  </a:lnTo>
                  <a:lnTo>
                    <a:pt x="3142702" y="414953"/>
                  </a:lnTo>
                  <a:lnTo>
                    <a:pt x="2817151" y="588615"/>
                  </a:lnTo>
                  <a:lnTo>
                    <a:pt x="2817151" y="829414"/>
                  </a:lnTo>
                  <a:lnTo>
                    <a:pt x="0" y="829414"/>
                  </a:lnTo>
                  <a:close/>
                </a:path>
              </a:pathLst>
            </a:custGeom>
            <a:solidFill>
              <a:schemeClr val="tx2">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4" name="Rectangle 56"/>
            <p:cNvSpPr/>
            <p:nvPr>
              <p:custDataLst>
                <p:tags r:id="rId13"/>
              </p:custDataLst>
            </p:nvPr>
          </p:nvSpPr>
          <p:spPr>
            <a:xfrm>
              <a:off x="1030717" y="2124787"/>
              <a:ext cx="1336839" cy="186688"/>
            </a:xfrm>
            <a:prstGeom prst="rect">
              <a:avLst/>
            </a:prstGeom>
            <a:solidFill>
              <a:schemeClr val="accent2"/>
            </a:solidFill>
          </p:spPr>
          <p:txBody>
            <a:bodyPr wrap="none"/>
            <a:lstStyle/>
            <a:p>
              <a:pPr algn="ctr">
                <a:buClr>
                  <a:srgbClr val="E24848"/>
                </a:buClr>
              </a:pPr>
              <a:r>
                <a:rPr lang="zh-CN" altLang="en-US" sz="1400">
                  <a:solidFill>
                    <a:schemeClr val="bg1">
                      <a:lumMod val="95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Genetic Algorithm</a:t>
              </a:r>
              <a:endParaRPr lang="zh-CN" altLang="en-US" sz="1400">
                <a:solidFill>
                  <a:schemeClr val="bg1">
                    <a:lumMod val="95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5" name="Rectangle 57"/>
            <p:cNvSpPr/>
            <p:nvPr>
              <p:custDataLst>
                <p:tags r:id="rId14"/>
              </p:custDataLst>
            </p:nvPr>
          </p:nvSpPr>
          <p:spPr>
            <a:xfrm>
              <a:off x="1030717" y="2376720"/>
              <a:ext cx="3893835" cy="897723"/>
            </a:xfrm>
            <a:prstGeom prst="rect">
              <a:avLst/>
            </a:prstGeom>
          </p:spPr>
          <p:txBody>
            <a:bodyPr wrap="square" lIns="0" tIns="0" rIns="0" bIns="0" anchor="ctr"/>
            <a:lstStyle/>
            <a:p>
              <a:pPr marL="171450" indent="-171450">
                <a:lnSpc>
                  <a:spcPct val="120000"/>
                </a:lnSpc>
                <a:buClr>
                  <a:srgbClr val="E24848"/>
                </a:buClr>
                <a:buFont typeface="Arial" panose="020B0604020202020204" pitchFamily="34" charset="0"/>
                <a:buChar char="•"/>
                <a:defRPr/>
              </a:pPr>
              <a:r>
                <a:rPr lang="zh-CN" altLang="en-US"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Selection</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Roulette Wheel</a:t>
              </a:r>
              <a:r>
                <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Uniform</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Crossover</a:t>
              </a:r>
              <a:r>
                <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(Pop: 25)</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Mutation </a:t>
              </a:r>
              <a:r>
                <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(CXPB: 0.7, MUTPB; 0.3, NGEN; 30)</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Fitness Evaluation</a:t>
              </a:r>
              <a:r>
                <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(Directional Accuracy &amp; Theil's U Statistic)</a:t>
              </a:r>
              <a:endPar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Early Stopping (5 Epochs)</a:t>
              </a:r>
              <a:endPar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Parallelizing Computations</a:t>
              </a:r>
              <a:endPar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6" name="Freeform: Shape 59"/>
            <p:cNvSpPr/>
            <p:nvPr>
              <p:custDataLst>
                <p:tags r:id="rId15"/>
              </p:custDataLst>
            </p:nvPr>
          </p:nvSpPr>
          <p:spPr>
            <a:xfrm flipH="1">
              <a:off x="1044528" y="3596861"/>
              <a:ext cx="5262106" cy="991543"/>
            </a:xfrm>
            <a:custGeom>
              <a:avLst/>
              <a:gdLst>
                <a:gd name="connsiteX0" fmla="*/ 0 w 3142702"/>
                <a:gd name="connsiteY0" fmla="*/ 0 h 829414"/>
                <a:gd name="connsiteX1" fmla="*/ 2817151 w 3142702"/>
                <a:gd name="connsiteY1" fmla="*/ 0 h 829414"/>
                <a:gd name="connsiteX2" fmla="*/ 2817151 w 3142702"/>
                <a:gd name="connsiteY2" fmla="*/ 241289 h 829414"/>
                <a:gd name="connsiteX3" fmla="*/ 3142702 w 3142702"/>
                <a:gd name="connsiteY3" fmla="*/ 414953 h 829414"/>
                <a:gd name="connsiteX4" fmla="*/ 2817151 w 3142702"/>
                <a:gd name="connsiteY4" fmla="*/ 588615 h 829414"/>
                <a:gd name="connsiteX5" fmla="*/ 2817151 w 3142702"/>
                <a:gd name="connsiteY5" fmla="*/ 829414 h 829414"/>
                <a:gd name="connsiteX6" fmla="*/ 0 w 3142702"/>
                <a:gd name="connsiteY6" fmla="*/ 829414 h 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702" h="829414">
                  <a:moveTo>
                    <a:pt x="0" y="0"/>
                  </a:moveTo>
                  <a:lnTo>
                    <a:pt x="2817151" y="0"/>
                  </a:lnTo>
                  <a:lnTo>
                    <a:pt x="2817151" y="241289"/>
                  </a:lnTo>
                  <a:lnTo>
                    <a:pt x="3142702" y="414953"/>
                  </a:lnTo>
                  <a:lnTo>
                    <a:pt x="2817151" y="588615"/>
                  </a:lnTo>
                  <a:lnTo>
                    <a:pt x="2817151" y="829414"/>
                  </a:lnTo>
                  <a:lnTo>
                    <a:pt x="0" y="829414"/>
                  </a:lnTo>
                  <a:close/>
                </a:path>
              </a:pathLst>
            </a:custGeom>
            <a:solidFill>
              <a:schemeClr val="tx2">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7" name="Rectangle 60"/>
            <p:cNvSpPr/>
            <p:nvPr>
              <p:custDataLst>
                <p:tags r:id="rId16"/>
              </p:custDataLst>
            </p:nvPr>
          </p:nvSpPr>
          <p:spPr>
            <a:xfrm>
              <a:off x="1701279" y="3667821"/>
              <a:ext cx="2142181" cy="186688"/>
            </a:xfrm>
            <a:prstGeom prst="rect">
              <a:avLst/>
            </a:prstGeom>
            <a:solidFill>
              <a:schemeClr val="accent3"/>
            </a:solidFill>
          </p:spPr>
          <p:txBody>
            <a:bodyPr wrap="none"/>
            <a:lstStyle/>
            <a:p>
              <a:pPr algn="ctr">
                <a:buClr>
                  <a:srgbClr val="E24848"/>
                </a:buClr>
              </a:pPr>
              <a:r>
                <a:rPr lang="zh-CN" altLang="en-US" sz="1400">
                  <a:solidFill>
                    <a:schemeClr val="bg1">
                      <a:lumMod val="95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Hyperparameters Optimization</a:t>
              </a:r>
              <a:endParaRPr lang="zh-CN" altLang="en-US" sz="1400">
                <a:solidFill>
                  <a:schemeClr val="bg1">
                    <a:lumMod val="95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8" name="Rectangle 61"/>
            <p:cNvSpPr/>
            <p:nvPr>
              <p:custDataLst>
                <p:tags r:id="rId17"/>
              </p:custDataLst>
            </p:nvPr>
          </p:nvSpPr>
          <p:spPr>
            <a:xfrm>
              <a:off x="1701279" y="3918803"/>
              <a:ext cx="1892625" cy="581972"/>
            </a:xfrm>
            <a:prstGeom prst="rect">
              <a:avLst/>
            </a:prstGeom>
          </p:spPr>
          <p:txBody>
            <a:bodyPr wrap="square" lIns="0" tIns="0" rIns="0" bIns="0" anchor="ctr">
              <a:noAutofit/>
            </a:bodyPr>
            <a:lstStyle/>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Number of Layers</a:t>
              </a:r>
              <a:r>
                <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(2 / 4 / 8)</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Number of Heads</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(2 / 4 / 8)</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Learning Rate</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(0.01 / 0.05 / 0.1)</a:t>
              </a:r>
              <a:endPar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53" name="组合 52"/>
          <p:cNvGrpSpPr/>
          <p:nvPr/>
        </p:nvGrpSpPr>
        <p:grpSpPr>
          <a:xfrm rot="0">
            <a:off x="10377170" y="2077085"/>
            <a:ext cx="2426920" cy="3307080"/>
            <a:chOff x="4281569" y="1357804"/>
            <a:chExt cx="1820164" cy="2480421"/>
          </a:xfrm>
        </p:grpSpPr>
        <p:grpSp>
          <p:nvGrpSpPr>
            <p:cNvPr id="7" name="Group 8"/>
            <p:cNvGrpSpPr/>
            <p:nvPr/>
          </p:nvGrpSpPr>
          <p:grpSpPr>
            <a:xfrm>
              <a:off x="4281569" y="1357804"/>
              <a:ext cx="1000792" cy="2480421"/>
              <a:chOff x="5646520" y="2790825"/>
              <a:chExt cx="762217" cy="1889125"/>
            </a:xfrm>
            <a:solidFill>
              <a:schemeClr val="tx2">
                <a:lumMod val="60000"/>
                <a:lumOff val="40000"/>
              </a:schemeClr>
            </a:solidFill>
          </p:grpSpPr>
          <p:sp>
            <p:nvSpPr>
              <p:cNvPr id="47" name="Freeform: Shape 9"/>
              <p:cNvSpPr/>
              <p:nvPr>
                <p:custDataLst>
                  <p:tags r:id="rId18"/>
                </p:custDataLst>
              </p:nvPr>
            </p:nvSpPr>
            <p:spPr bwMode="auto">
              <a:xfrm>
                <a:off x="5646520" y="2790825"/>
                <a:ext cx="563563" cy="1889125"/>
              </a:xfrm>
              <a:custGeom>
                <a:avLst/>
                <a:gdLst>
                  <a:gd name="T0" fmla="*/ 336 w 355"/>
                  <a:gd name="T1" fmla="*/ 1041 h 1190"/>
                  <a:gd name="T2" fmla="*/ 293 w 355"/>
                  <a:gd name="T3" fmla="*/ 922 h 1190"/>
                  <a:gd name="T4" fmla="*/ 226 w 355"/>
                  <a:gd name="T5" fmla="*/ 835 h 1190"/>
                  <a:gd name="T6" fmla="*/ 223 w 355"/>
                  <a:gd name="T7" fmla="*/ 753 h 1190"/>
                  <a:gd name="T8" fmla="*/ 270 w 355"/>
                  <a:gd name="T9" fmla="*/ 551 h 1190"/>
                  <a:gd name="T10" fmla="*/ 267 w 355"/>
                  <a:gd name="T11" fmla="*/ 459 h 1190"/>
                  <a:gd name="T12" fmla="*/ 280 w 355"/>
                  <a:gd name="T13" fmla="*/ 383 h 1190"/>
                  <a:gd name="T14" fmla="*/ 294 w 355"/>
                  <a:gd name="T15" fmla="*/ 344 h 1190"/>
                  <a:gd name="T16" fmla="*/ 301 w 355"/>
                  <a:gd name="T17" fmla="*/ 308 h 1190"/>
                  <a:gd name="T18" fmla="*/ 305 w 355"/>
                  <a:gd name="T19" fmla="*/ 228 h 1190"/>
                  <a:gd name="T20" fmla="*/ 271 w 355"/>
                  <a:gd name="T21" fmla="*/ 197 h 1190"/>
                  <a:gd name="T22" fmla="*/ 285 w 355"/>
                  <a:gd name="T23" fmla="*/ 183 h 1190"/>
                  <a:gd name="T24" fmla="*/ 277 w 355"/>
                  <a:gd name="T25" fmla="*/ 129 h 1190"/>
                  <a:gd name="T26" fmla="*/ 269 w 355"/>
                  <a:gd name="T27" fmla="*/ 77 h 1190"/>
                  <a:gd name="T28" fmla="*/ 224 w 355"/>
                  <a:gd name="T29" fmla="*/ 9 h 1190"/>
                  <a:gd name="T30" fmla="*/ 151 w 355"/>
                  <a:gd name="T31" fmla="*/ 11 h 1190"/>
                  <a:gd name="T32" fmla="*/ 132 w 355"/>
                  <a:gd name="T33" fmla="*/ 50 h 1190"/>
                  <a:gd name="T34" fmla="*/ 134 w 355"/>
                  <a:gd name="T35" fmla="*/ 58 h 1190"/>
                  <a:gd name="T36" fmla="*/ 132 w 355"/>
                  <a:gd name="T37" fmla="*/ 98 h 1190"/>
                  <a:gd name="T38" fmla="*/ 135 w 355"/>
                  <a:gd name="T39" fmla="*/ 132 h 1190"/>
                  <a:gd name="T40" fmla="*/ 145 w 355"/>
                  <a:gd name="T41" fmla="*/ 162 h 1190"/>
                  <a:gd name="T42" fmla="*/ 162 w 355"/>
                  <a:gd name="T43" fmla="*/ 179 h 1190"/>
                  <a:gd name="T44" fmla="*/ 118 w 355"/>
                  <a:gd name="T45" fmla="*/ 219 h 1190"/>
                  <a:gd name="T46" fmla="*/ 69 w 355"/>
                  <a:gd name="T47" fmla="*/ 266 h 1190"/>
                  <a:gd name="T48" fmla="*/ 57 w 355"/>
                  <a:gd name="T49" fmla="*/ 281 h 1190"/>
                  <a:gd name="T50" fmla="*/ 35 w 355"/>
                  <a:gd name="T51" fmla="*/ 294 h 1190"/>
                  <a:gd name="T52" fmla="*/ 27 w 355"/>
                  <a:gd name="T53" fmla="*/ 306 h 1190"/>
                  <a:gd name="T54" fmla="*/ 5 w 355"/>
                  <a:gd name="T55" fmla="*/ 325 h 1190"/>
                  <a:gd name="T56" fmla="*/ 15 w 355"/>
                  <a:gd name="T57" fmla="*/ 387 h 1190"/>
                  <a:gd name="T58" fmla="*/ 64 w 355"/>
                  <a:gd name="T59" fmla="*/ 394 h 1190"/>
                  <a:gd name="T60" fmla="*/ 72 w 355"/>
                  <a:gd name="T61" fmla="*/ 421 h 1190"/>
                  <a:gd name="T62" fmla="*/ 38 w 355"/>
                  <a:gd name="T63" fmla="*/ 507 h 1190"/>
                  <a:gd name="T64" fmla="*/ 50 w 355"/>
                  <a:gd name="T65" fmla="*/ 514 h 1190"/>
                  <a:gd name="T66" fmla="*/ 49 w 355"/>
                  <a:gd name="T67" fmla="*/ 553 h 1190"/>
                  <a:gd name="T68" fmla="*/ 74 w 355"/>
                  <a:gd name="T69" fmla="*/ 705 h 1190"/>
                  <a:gd name="T70" fmla="*/ 116 w 355"/>
                  <a:gd name="T71" fmla="*/ 818 h 1190"/>
                  <a:gd name="T72" fmla="*/ 135 w 355"/>
                  <a:gd name="T73" fmla="*/ 945 h 1190"/>
                  <a:gd name="T74" fmla="*/ 139 w 355"/>
                  <a:gd name="T75" fmla="*/ 1084 h 1190"/>
                  <a:gd name="T76" fmla="*/ 101 w 355"/>
                  <a:gd name="T77" fmla="*/ 1134 h 1190"/>
                  <a:gd name="T78" fmla="*/ 100 w 355"/>
                  <a:gd name="T79" fmla="*/ 1161 h 1190"/>
                  <a:gd name="T80" fmla="*/ 147 w 355"/>
                  <a:gd name="T81" fmla="*/ 1162 h 1190"/>
                  <a:gd name="T82" fmla="*/ 190 w 355"/>
                  <a:gd name="T83" fmla="*/ 1099 h 1190"/>
                  <a:gd name="T84" fmla="*/ 193 w 355"/>
                  <a:gd name="T85" fmla="*/ 1124 h 1190"/>
                  <a:gd name="T86" fmla="*/ 201 w 355"/>
                  <a:gd name="T87" fmla="*/ 1116 h 1190"/>
                  <a:gd name="T88" fmla="*/ 217 w 355"/>
                  <a:gd name="T89" fmla="*/ 1047 h 1190"/>
                  <a:gd name="T90" fmla="*/ 201 w 355"/>
                  <a:gd name="T91" fmla="*/ 996 h 1190"/>
                  <a:gd name="T92" fmla="*/ 196 w 355"/>
                  <a:gd name="T93" fmla="*/ 929 h 1190"/>
                  <a:gd name="T94" fmla="*/ 257 w 355"/>
                  <a:gd name="T95" fmla="*/ 1004 h 1190"/>
                  <a:gd name="T96" fmla="*/ 277 w 355"/>
                  <a:gd name="T97" fmla="*/ 1080 h 1190"/>
                  <a:gd name="T98" fmla="*/ 262 w 355"/>
                  <a:gd name="T99" fmla="*/ 1130 h 1190"/>
                  <a:gd name="T100" fmla="*/ 226 w 355"/>
                  <a:gd name="T101" fmla="*/ 1159 h 1190"/>
                  <a:gd name="T102" fmla="*/ 251 w 355"/>
                  <a:gd name="T103" fmla="*/ 1189 h 1190"/>
                  <a:gd name="T104" fmla="*/ 309 w 355"/>
                  <a:gd name="T105" fmla="*/ 1173 h 1190"/>
                  <a:gd name="T106" fmla="*/ 323 w 355"/>
                  <a:gd name="T107" fmla="*/ 1134 h 1190"/>
                  <a:gd name="T108" fmla="*/ 327 w 355"/>
                  <a:gd name="T109" fmla="*/ 1158 h 1190"/>
                  <a:gd name="T110" fmla="*/ 335 w 355"/>
                  <a:gd name="T111" fmla="*/ 1116 h 1190"/>
                  <a:gd name="T112" fmla="*/ 355 w 355"/>
                  <a:gd name="T113" fmla="*/ 1078 h 1190"/>
                  <a:gd name="T114" fmla="*/ 232 w 355"/>
                  <a:gd name="T115" fmla="*/ 155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5" h="1190">
                    <a:moveTo>
                      <a:pt x="355" y="1078"/>
                    </a:moveTo>
                    <a:lnTo>
                      <a:pt x="355" y="1078"/>
                    </a:lnTo>
                    <a:lnTo>
                      <a:pt x="354" y="1062"/>
                    </a:lnTo>
                    <a:lnTo>
                      <a:pt x="352" y="1058"/>
                    </a:lnTo>
                    <a:lnTo>
                      <a:pt x="351" y="1054"/>
                    </a:lnTo>
                    <a:lnTo>
                      <a:pt x="346" y="1049"/>
                    </a:lnTo>
                    <a:lnTo>
                      <a:pt x="336" y="1041"/>
                    </a:lnTo>
                    <a:lnTo>
                      <a:pt x="336" y="1041"/>
                    </a:lnTo>
                    <a:lnTo>
                      <a:pt x="328" y="1031"/>
                    </a:lnTo>
                    <a:lnTo>
                      <a:pt x="323" y="1026"/>
                    </a:lnTo>
                    <a:lnTo>
                      <a:pt x="319" y="1019"/>
                    </a:lnTo>
                    <a:lnTo>
                      <a:pt x="315" y="1007"/>
                    </a:lnTo>
                    <a:lnTo>
                      <a:pt x="315" y="1007"/>
                    </a:lnTo>
                    <a:lnTo>
                      <a:pt x="305" y="962"/>
                    </a:lnTo>
                    <a:lnTo>
                      <a:pt x="297" y="935"/>
                    </a:lnTo>
                    <a:lnTo>
                      <a:pt x="293" y="922"/>
                    </a:lnTo>
                    <a:lnTo>
                      <a:pt x="286" y="908"/>
                    </a:lnTo>
                    <a:lnTo>
                      <a:pt x="286" y="908"/>
                    </a:lnTo>
                    <a:lnTo>
                      <a:pt x="280" y="898"/>
                    </a:lnTo>
                    <a:lnTo>
                      <a:pt x="271" y="887"/>
                    </a:lnTo>
                    <a:lnTo>
                      <a:pt x="254" y="871"/>
                    </a:lnTo>
                    <a:lnTo>
                      <a:pt x="238" y="854"/>
                    </a:lnTo>
                    <a:lnTo>
                      <a:pt x="231" y="845"/>
                    </a:lnTo>
                    <a:lnTo>
                      <a:pt x="226" y="835"/>
                    </a:lnTo>
                    <a:lnTo>
                      <a:pt x="226" y="835"/>
                    </a:lnTo>
                    <a:lnTo>
                      <a:pt x="221" y="826"/>
                    </a:lnTo>
                    <a:lnTo>
                      <a:pt x="219" y="815"/>
                    </a:lnTo>
                    <a:lnTo>
                      <a:pt x="217" y="806"/>
                    </a:lnTo>
                    <a:lnTo>
                      <a:pt x="217" y="796"/>
                    </a:lnTo>
                    <a:lnTo>
                      <a:pt x="219" y="776"/>
                    </a:lnTo>
                    <a:lnTo>
                      <a:pt x="223" y="753"/>
                    </a:lnTo>
                    <a:lnTo>
                      <a:pt x="223" y="753"/>
                    </a:lnTo>
                    <a:lnTo>
                      <a:pt x="235" y="682"/>
                    </a:lnTo>
                    <a:lnTo>
                      <a:pt x="244" y="611"/>
                    </a:lnTo>
                    <a:lnTo>
                      <a:pt x="244" y="611"/>
                    </a:lnTo>
                    <a:lnTo>
                      <a:pt x="253" y="552"/>
                    </a:lnTo>
                    <a:lnTo>
                      <a:pt x="253" y="552"/>
                    </a:lnTo>
                    <a:lnTo>
                      <a:pt x="257" y="552"/>
                    </a:lnTo>
                    <a:lnTo>
                      <a:pt x="266" y="552"/>
                    </a:lnTo>
                    <a:lnTo>
                      <a:pt x="270" y="551"/>
                    </a:lnTo>
                    <a:lnTo>
                      <a:pt x="274" y="548"/>
                    </a:lnTo>
                    <a:lnTo>
                      <a:pt x="277" y="544"/>
                    </a:lnTo>
                    <a:lnTo>
                      <a:pt x="278" y="538"/>
                    </a:lnTo>
                    <a:lnTo>
                      <a:pt x="278" y="538"/>
                    </a:lnTo>
                    <a:lnTo>
                      <a:pt x="273" y="497"/>
                    </a:lnTo>
                    <a:lnTo>
                      <a:pt x="269" y="466"/>
                    </a:lnTo>
                    <a:lnTo>
                      <a:pt x="269" y="466"/>
                    </a:lnTo>
                    <a:lnTo>
                      <a:pt x="267" y="459"/>
                    </a:lnTo>
                    <a:lnTo>
                      <a:pt x="263" y="447"/>
                    </a:lnTo>
                    <a:lnTo>
                      <a:pt x="262" y="440"/>
                    </a:lnTo>
                    <a:lnTo>
                      <a:pt x="262" y="432"/>
                    </a:lnTo>
                    <a:lnTo>
                      <a:pt x="263" y="422"/>
                    </a:lnTo>
                    <a:lnTo>
                      <a:pt x="267" y="413"/>
                    </a:lnTo>
                    <a:lnTo>
                      <a:pt x="267" y="413"/>
                    </a:lnTo>
                    <a:lnTo>
                      <a:pt x="277" y="389"/>
                    </a:lnTo>
                    <a:lnTo>
                      <a:pt x="280" y="383"/>
                    </a:lnTo>
                    <a:lnTo>
                      <a:pt x="280" y="375"/>
                    </a:lnTo>
                    <a:lnTo>
                      <a:pt x="280" y="375"/>
                    </a:lnTo>
                    <a:lnTo>
                      <a:pt x="281" y="367"/>
                    </a:lnTo>
                    <a:lnTo>
                      <a:pt x="284" y="358"/>
                    </a:lnTo>
                    <a:lnTo>
                      <a:pt x="286" y="351"/>
                    </a:lnTo>
                    <a:lnTo>
                      <a:pt x="289" y="347"/>
                    </a:lnTo>
                    <a:lnTo>
                      <a:pt x="289" y="347"/>
                    </a:lnTo>
                    <a:lnTo>
                      <a:pt x="294" y="344"/>
                    </a:lnTo>
                    <a:lnTo>
                      <a:pt x="296" y="341"/>
                    </a:lnTo>
                    <a:lnTo>
                      <a:pt x="296" y="337"/>
                    </a:lnTo>
                    <a:lnTo>
                      <a:pt x="296" y="337"/>
                    </a:lnTo>
                    <a:lnTo>
                      <a:pt x="297" y="332"/>
                    </a:lnTo>
                    <a:lnTo>
                      <a:pt x="298" y="325"/>
                    </a:lnTo>
                    <a:lnTo>
                      <a:pt x="301" y="317"/>
                    </a:lnTo>
                    <a:lnTo>
                      <a:pt x="301" y="308"/>
                    </a:lnTo>
                    <a:lnTo>
                      <a:pt x="301" y="308"/>
                    </a:lnTo>
                    <a:lnTo>
                      <a:pt x="302" y="298"/>
                    </a:lnTo>
                    <a:lnTo>
                      <a:pt x="305" y="285"/>
                    </a:lnTo>
                    <a:lnTo>
                      <a:pt x="307" y="273"/>
                    </a:lnTo>
                    <a:lnTo>
                      <a:pt x="309" y="260"/>
                    </a:lnTo>
                    <a:lnTo>
                      <a:pt x="309" y="260"/>
                    </a:lnTo>
                    <a:lnTo>
                      <a:pt x="309" y="248"/>
                    </a:lnTo>
                    <a:lnTo>
                      <a:pt x="308" y="235"/>
                    </a:lnTo>
                    <a:lnTo>
                      <a:pt x="305" y="228"/>
                    </a:lnTo>
                    <a:lnTo>
                      <a:pt x="302" y="221"/>
                    </a:lnTo>
                    <a:lnTo>
                      <a:pt x="300" y="215"/>
                    </a:lnTo>
                    <a:lnTo>
                      <a:pt x="294" y="209"/>
                    </a:lnTo>
                    <a:lnTo>
                      <a:pt x="294" y="209"/>
                    </a:lnTo>
                    <a:lnTo>
                      <a:pt x="290" y="205"/>
                    </a:lnTo>
                    <a:lnTo>
                      <a:pt x="285" y="201"/>
                    </a:lnTo>
                    <a:lnTo>
                      <a:pt x="277" y="198"/>
                    </a:lnTo>
                    <a:lnTo>
                      <a:pt x="271" y="197"/>
                    </a:lnTo>
                    <a:lnTo>
                      <a:pt x="267" y="197"/>
                    </a:lnTo>
                    <a:lnTo>
                      <a:pt x="267" y="197"/>
                    </a:lnTo>
                    <a:lnTo>
                      <a:pt x="274" y="196"/>
                    </a:lnTo>
                    <a:lnTo>
                      <a:pt x="278" y="194"/>
                    </a:lnTo>
                    <a:lnTo>
                      <a:pt x="281" y="192"/>
                    </a:lnTo>
                    <a:lnTo>
                      <a:pt x="281" y="192"/>
                    </a:lnTo>
                    <a:lnTo>
                      <a:pt x="284" y="189"/>
                    </a:lnTo>
                    <a:lnTo>
                      <a:pt x="285" y="183"/>
                    </a:lnTo>
                    <a:lnTo>
                      <a:pt x="286" y="178"/>
                    </a:lnTo>
                    <a:lnTo>
                      <a:pt x="285" y="167"/>
                    </a:lnTo>
                    <a:lnTo>
                      <a:pt x="285" y="167"/>
                    </a:lnTo>
                    <a:lnTo>
                      <a:pt x="285" y="154"/>
                    </a:lnTo>
                    <a:lnTo>
                      <a:pt x="285" y="148"/>
                    </a:lnTo>
                    <a:lnTo>
                      <a:pt x="284" y="142"/>
                    </a:lnTo>
                    <a:lnTo>
                      <a:pt x="281" y="135"/>
                    </a:lnTo>
                    <a:lnTo>
                      <a:pt x="277" y="129"/>
                    </a:lnTo>
                    <a:lnTo>
                      <a:pt x="271" y="124"/>
                    </a:lnTo>
                    <a:lnTo>
                      <a:pt x="262" y="119"/>
                    </a:lnTo>
                    <a:lnTo>
                      <a:pt x="262" y="119"/>
                    </a:lnTo>
                    <a:lnTo>
                      <a:pt x="265" y="116"/>
                    </a:lnTo>
                    <a:lnTo>
                      <a:pt x="267" y="107"/>
                    </a:lnTo>
                    <a:lnTo>
                      <a:pt x="269" y="98"/>
                    </a:lnTo>
                    <a:lnTo>
                      <a:pt x="269" y="89"/>
                    </a:lnTo>
                    <a:lnTo>
                      <a:pt x="269" y="77"/>
                    </a:lnTo>
                    <a:lnTo>
                      <a:pt x="266" y="63"/>
                    </a:lnTo>
                    <a:lnTo>
                      <a:pt x="266" y="63"/>
                    </a:lnTo>
                    <a:lnTo>
                      <a:pt x="262" y="48"/>
                    </a:lnTo>
                    <a:lnTo>
                      <a:pt x="257" y="38"/>
                    </a:lnTo>
                    <a:lnTo>
                      <a:pt x="250" y="27"/>
                    </a:lnTo>
                    <a:lnTo>
                      <a:pt x="242" y="20"/>
                    </a:lnTo>
                    <a:lnTo>
                      <a:pt x="232" y="13"/>
                    </a:lnTo>
                    <a:lnTo>
                      <a:pt x="224" y="9"/>
                    </a:lnTo>
                    <a:lnTo>
                      <a:pt x="207" y="3"/>
                    </a:lnTo>
                    <a:lnTo>
                      <a:pt x="207" y="3"/>
                    </a:lnTo>
                    <a:lnTo>
                      <a:pt x="199" y="1"/>
                    </a:lnTo>
                    <a:lnTo>
                      <a:pt x="189" y="0"/>
                    </a:lnTo>
                    <a:lnTo>
                      <a:pt x="178" y="1"/>
                    </a:lnTo>
                    <a:lnTo>
                      <a:pt x="167" y="3"/>
                    </a:lnTo>
                    <a:lnTo>
                      <a:pt x="159" y="7"/>
                    </a:lnTo>
                    <a:lnTo>
                      <a:pt x="151" y="11"/>
                    </a:lnTo>
                    <a:lnTo>
                      <a:pt x="149" y="13"/>
                    </a:lnTo>
                    <a:lnTo>
                      <a:pt x="147" y="16"/>
                    </a:lnTo>
                    <a:lnTo>
                      <a:pt x="146" y="19"/>
                    </a:lnTo>
                    <a:lnTo>
                      <a:pt x="146" y="23"/>
                    </a:lnTo>
                    <a:lnTo>
                      <a:pt x="146" y="23"/>
                    </a:lnTo>
                    <a:lnTo>
                      <a:pt x="143" y="27"/>
                    </a:lnTo>
                    <a:lnTo>
                      <a:pt x="136" y="40"/>
                    </a:lnTo>
                    <a:lnTo>
                      <a:pt x="132" y="50"/>
                    </a:lnTo>
                    <a:lnTo>
                      <a:pt x="130" y="62"/>
                    </a:lnTo>
                    <a:lnTo>
                      <a:pt x="128" y="77"/>
                    </a:lnTo>
                    <a:lnTo>
                      <a:pt x="127" y="93"/>
                    </a:lnTo>
                    <a:lnTo>
                      <a:pt x="127" y="93"/>
                    </a:lnTo>
                    <a:lnTo>
                      <a:pt x="128" y="78"/>
                    </a:lnTo>
                    <a:lnTo>
                      <a:pt x="131" y="66"/>
                    </a:lnTo>
                    <a:lnTo>
                      <a:pt x="132" y="62"/>
                    </a:lnTo>
                    <a:lnTo>
                      <a:pt x="134" y="58"/>
                    </a:lnTo>
                    <a:lnTo>
                      <a:pt x="134" y="58"/>
                    </a:lnTo>
                    <a:lnTo>
                      <a:pt x="132" y="63"/>
                    </a:lnTo>
                    <a:lnTo>
                      <a:pt x="131" y="74"/>
                    </a:lnTo>
                    <a:lnTo>
                      <a:pt x="131" y="74"/>
                    </a:lnTo>
                    <a:lnTo>
                      <a:pt x="132" y="81"/>
                    </a:lnTo>
                    <a:lnTo>
                      <a:pt x="132" y="92"/>
                    </a:lnTo>
                    <a:lnTo>
                      <a:pt x="132" y="92"/>
                    </a:lnTo>
                    <a:lnTo>
                      <a:pt x="132" y="98"/>
                    </a:lnTo>
                    <a:lnTo>
                      <a:pt x="131" y="102"/>
                    </a:lnTo>
                    <a:lnTo>
                      <a:pt x="130" y="107"/>
                    </a:lnTo>
                    <a:lnTo>
                      <a:pt x="130" y="113"/>
                    </a:lnTo>
                    <a:lnTo>
                      <a:pt x="130" y="113"/>
                    </a:lnTo>
                    <a:lnTo>
                      <a:pt x="131" y="119"/>
                    </a:lnTo>
                    <a:lnTo>
                      <a:pt x="132" y="123"/>
                    </a:lnTo>
                    <a:lnTo>
                      <a:pt x="134" y="127"/>
                    </a:lnTo>
                    <a:lnTo>
                      <a:pt x="135" y="132"/>
                    </a:lnTo>
                    <a:lnTo>
                      <a:pt x="135" y="132"/>
                    </a:lnTo>
                    <a:lnTo>
                      <a:pt x="135" y="138"/>
                    </a:lnTo>
                    <a:lnTo>
                      <a:pt x="136" y="140"/>
                    </a:lnTo>
                    <a:lnTo>
                      <a:pt x="139" y="144"/>
                    </a:lnTo>
                    <a:lnTo>
                      <a:pt x="139" y="150"/>
                    </a:lnTo>
                    <a:lnTo>
                      <a:pt x="139" y="150"/>
                    </a:lnTo>
                    <a:lnTo>
                      <a:pt x="140" y="156"/>
                    </a:lnTo>
                    <a:lnTo>
                      <a:pt x="145" y="162"/>
                    </a:lnTo>
                    <a:lnTo>
                      <a:pt x="149" y="165"/>
                    </a:lnTo>
                    <a:lnTo>
                      <a:pt x="154" y="167"/>
                    </a:lnTo>
                    <a:lnTo>
                      <a:pt x="154" y="167"/>
                    </a:lnTo>
                    <a:lnTo>
                      <a:pt x="158" y="170"/>
                    </a:lnTo>
                    <a:lnTo>
                      <a:pt x="161" y="173"/>
                    </a:lnTo>
                    <a:lnTo>
                      <a:pt x="162" y="175"/>
                    </a:lnTo>
                    <a:lnTo>
                      <a:pt x="162" y="179"/>
                    </a:lnTo>
                    <a:lnTo>
                      <a:pt x="162" y="179"/>
                    </a:lnTo>
                    <a:lnTo>
                      <a:pt x="162" y="183"/>
                    </a:lnTo>
                    <a:lnTo>
                      <a:pt x="161" y="188"/>
                    </a:lnTo>
                    <a:lnTo>
                      <a:pt x="159" y="192"/>
                    </a:lnTo>
                    <a:lnTo>
                      <a:pt x="155" y="194"/>
                    </a:lnTo>
                    <a:lnTo>
                      <a:pt x="155" y="194"/>
                    </a:lnTo>
                    <a:lnTo>
                      <a:pt x="122" y="220"/>
                    </a:lnTo>
                    <a:lnTo>
                      <a:pt x="122" y="220"/>
                    </a:lnTo>
                    <a:lnTo>
                      <a:pt x="118" y="219"/>
                    </a:lnTo>
                    <a:lnTo>
                      <a:pt x="108" y="220"/>
                    </a:lnTo>
                    <a:lnTo>
                      <a:pt x="103" y="221"/>
                    </a:lnTo>
                    <a:lnTo>
                      <a:pt x="96" y="225"/>
                    </a:lnTo>
                    <a:lnTo>
                      <a:pt x="91" y="229"/>
                    </a:lnTo>
                    <a:lnTo>
                      <a:pt x="86" y="236"/>
                    </a:lnTo>
                    <a:lnTo>
                      <a:pt x="86" y="236"/>
                    </a:lnTo>
                    <a:lnTo>
                      <a:pt x="74" y="258"/>
                    </a:lnTo>
                    <a:lnTo>
                      <a:pt x="69" y="266"/>
                    </a:lnTo>
                    <a:lnTo>
                      <a:pt x="69" y="266"/>
                    </a:lnTo>
                    <a:lnTo>
                      <a:pt x="68" y="267"/>
                    </a:lnTo>
                    <a:lnTo>
                      <a:pt x="66" y="269"/>
                    </a:lnTo>
                    <a:lnTo>
                      <a:pt x="64" y="269"/>
                    </a:lnTo>
                    <a:lnTo>
                      <a:pt x="61" y="270"/>
                    </a:lnTo>
                    <a:lnTo>
                      <a:pt x="59" y="274"/>
                    </a:lnTo>
                    <a:lnTo>
                      <a:pt x="59" y="274"/>
                    </a:lnTo>
                    <a:lnTo>
                      <a:pt x="57" y="281"/>
                    </a:lnTo>
                    <a:lnTo>
                      <a:pt x="53" y="286"/>
                    </a:lnTo>
                    <a:lnTo>
                      <a:pt x="49" y="290"/>
                    </a:lnTo>
                    <a:lnTo>
                      <a:pt x="45" y="291"/>
                    </a:lnTo>
                    <a:lnTo>
                      <a:pt x="45" y="291"/>
                    </a:lnTo>
                    <a:lnTo>
                      <a:pt x="39" y="291"/>
                    </a:lnTo>
                    <a:lnTo>
                      <a:pt x="37" y="291"/>
                    </a:lnTo>
                    <a:lnTo>
                      <a:pt x="35" y="294"/>
                    </a:lnTo>
                    <a:lnTo>
                      <a:pt x="35" y="294"/>
                    </a:lnTo>
                    <a:lnTo>
                      <a:pt x="37" y="297"/>
                    </a:lnTo>
                    <a:lnTo>
                      <a:pt x="37" y="300"/>
                    </a:lnTo>
                    <a:lnTo>
                      <a:pt x="38" y="301"/>
                    </a:lnTo>
                    <a:lnTo>
                      <a:pt x="35" y="304"/>
                    </a:lnTo>
                    <a:lnTo>
                      <a:pt x="35" y="304"/>
                    </a:lnTo>
                    <a:lnTo>
                      <a:pt x="32" y="305"/>
                    </a:lnTo>
                    <a:lnTo>
                      <a:pt x="30" y="306"/>
                    </a:lnTo>
                    <a:lnTo>
                      <a:pt x="27" y="306"/>
                    </a:lnTo>
                    <a:lnTo>
                      <a:pt x="26" y="308"/>
                    </a:lnTo>
                    <a:lnTo>
                      <a:pt x="26" y="308"/>
                    </a:lnTo>
                    <a:lnTo>
                      <a:pt x="23" y="317"/>
                    </a:lnTo>
                    <a:lnTo>
                      <a:pt x="23" y="317"/>
                    </a:lnTo>
                    <a:lnTo>
                      <a:pt x="16" y="318"/>
                    </a:lnTo>
                    <a:lnTo>
                      <a:pt x="11" y="321"/>
                    </a:lnTo>
                    <a:lnTo>
                      <a:pt x="5" y="325"/>
                    </a:lnTo>
                    <a:lnTo>
                      <a:pt x="5" y="325"/>
                    </a:lnTo>
                    <a:lnTo>
                      <a:pt x="3" y="333"/>
                    </a:lnTo>
                    <a:lnTo>
                      <a:pt x="0" y="344"/>
                    </a:lnTo>
                    <a:lnTo>
                      <a:pt x="0" y="356"/>
                    </a:lnTo>
                    <a:lnTo>
                      <a:pt x="3" y="370"/>
                    </a:lnTo>
                    <a:lnTo>
                      <a:pt x="3" y="370"/>
                    </a:lnTo>
                    <a:lnTo>
                      <a:pt x="5" y="377"/>
                    </a:lnTo>
                    <a:lnTo>
                      <a:pt x="10" y="382"/>
                    </a:lnTo>
                    <a:lnTo>
                      <a:pt x="15" y="387"/>
                    </a:lnTo>
                    <a:lnTo>
                      <a:pt x="20" y="390"/>
                    </a:lnTo>
                    <a:lnTo>
                      <a:pt x="31" y="395"/>
                    </a:lnTo>
                    <a:lnTo>
                      <a:pt x="41" y="397"/>
                    </a:lnTo>
                    <a:lnTo>
                      <a:pt x="41" y="397"/>
                    </a:lnTo>
                    <a:lnTo>
                      <a:pt x="55" y="397"/>
                    </a:lnTo>
                    <a:lnTo>
                      <a:pt x="62" y="395"/>
                    </a:lnTo>
                    <a:lnTo>
                      <a:pt x="62" y="395"/>
                    </a:lnTo>
                    <a:lnTo>
                      <a:pt x="64" y="394"/>
                    </a:lnTo>
                    <a:lnTo>
                      <a:pt x="65" y="394"/>
                    </a:lnTo>
                    <a:lnTo>
                      <a:pt x="66" y="395"/>
                    </a:lnTo>
                    <a:lnTo>
                      <a:pt x="66" y="401"/>
                    </a:lnTo>
                    <a:lnTo>
                      <a:pt x="66" y="401"/>
                    </a:lnTo>
                    <a:lnTo>
                      <a:pt x="68" y="408"/>
                    </a:lnTo>
                    <a:lnTo>
                      <a:pt x="69" y="414"/>
                    </a:lnTo>
                    <a:lnTo>
                      <a:pt x="72" y="421"/>
                    </a:lnTo>
                    <a:lnTo>
                      <a:pt x="72" y="421"/>
                    </a:lnTo>
                    <a:lnTo>
                      <a:pt x="61" y="439"/>
                    </a:lnTo>
                    <a:lnTo>
                      <a:pt x="53" y="455"/>
                    </a:lnTo>
                    <a:lnTo>
                      <a:pt x="46" y="470"/>
                    </a:lnTo>
                    <a:lnTo>
                      <a:pt x="46" y="470"/>
                    </a:lnTo>
                    <a:lnTo>
                      <a:pt x="42" y="489"/>
                    </a:lnTo>
                    <a:lnTo>
                      <a:pt x="41" y="499"/>
                    </a:lnTo>
                    <a:lnTo>
                      <a:pt x="41" y="499"/>
                    </a:lnTo>
                    <a:lnTo>
                      <a:pt x="38" y="507"/>
                    </a:lnTo>
                    <a:lnTo>
                      <a:pt x="38" y="510"/>
                    </a:lnTo>
                    <a:lnTo>
                      <a:pt x="41" y="511"/>
                    </a:lnTo>
                    <a:lnTo>
                      <a:pt x="41" y="511"/>
                    </a:lnTo>
                    <a:lnTo>
                      <a:pt x="45" y="513"/>
                    </a:lnTo>
                    <a:lnTo>
                      <a:pt x="47" y="511"/>
                    </a:lnTo>
                    <a:lnTo>
                      <a:pt x="49" y="511"/>
                    </a:lnTo>
                    <a:lnTo>
                      <a:pt x="50" y="514"/>
                    </a:lnTo>
                    <a:lnTo>
                      <a:pt x="50" y="514"/>
                    </a:lnTo>
                    <a:lnTo>
                      <a:pt x="51" y="518"/>
                    </a:lnTo>
                    <a:lnTo>
                      <a:pt x="54" y="520"/>
                    </a:lnTo>
                    <a:lnTo>
                      <a:pt x="57" y="520"/>
                    </a:lnTo>
                    <a:lnTo>
                      <a:pt x="57" y="520"/>
                    </a:lnTo>
                    <a:lnTo>
                      <a:pt x="55" y="522"/>
                    </a:lnTo>
                    <a:lnTo>
                      <a:pt x="51" y="533"/>
                    </a:lnTo>
                    <a:lnTo>
                      <a:pt x="50" y="541"/>
                    </a:lnTo>
                    <a:lnTo>
                      <a:pt x="49" y="553"/>
                    </a:lnTo>
                    <a:lnTo>
                      <a:pt x="49" y="568"/>
                    </a:lnTo>
                    <a:lnTo>
                      <a:pt x="49" y="587"/>
                    </a:lnTo>
                    <a:lnTo>
                      <a:pt x="49" y="587"/>
                    </a:lnTo>
                    <a:lnTo>
                      <a:pt x="50" y="606"/>
                    </a:lnTo>
                    <a:lnTo>
                      <a:pt x="53" y="625"/>
                    </a:lnTo>
                    <a:lnTo>
                      <a:pt x="59" y="656"/>
                    </a:lnTo>
                    <a:lnTo>
                      <a:pt x="68" y="683"/>
                    </a:lnTo>
                    <a:lnTo>
                      <a:pt x="74" y="705"/>
                    </a:lnTo>
                    <a:lnTo>
                      <a:pt x="74" y="705"/>
                    </a:lnTo>
                    <a:lnTo>
                      <a:pt x="81" y="726"/>
                    </a:lnTo>
                    <a:lnTo>
                      <a:pt x="91" y="748"/>
                    </a:lnTo>
                    <a:lnTo>
                      <a:pt x="99" y="768"/>
                    </a:lnTo>
                    <a:lnTo>
                      <a:pt x="105" y="784"/>
                    </a:lnTo>
                    <a:lnTo>
                      <a:pt x="105" y="784"/>
                    </a:lnTo>
                    <a:lnTo>
                      <a:pt x="111" y="799"/>
                    </a:lnTo>
                    <a:lnTo>
                      <a:pt x="116" y="818"/>
                    </a:lnTo>
                    <a:lnTo>
                      <a:pt x="120" y="840"/>
                    </a:lnTo>
                    <a:lnTo>
                      <a:pt x="122" y="850"/>
                    </a:lnTo>
                    <a:lnTo>
                      <a:pt x="123" y="861"/>
                    </a:lnTo>
                    <a:lnTo>
                      <a:pt x="123" y="861"/>
                    </a:lnTo>
                    <a:lnTo>
                      <a:pt x="124" y="884"/>
                    </a:lnTo>
                    <a:lnTo>
                      <a:pt x="127" y="907"/>
                    </a:lnTo>
                    <a:lnTo>
                      <a:pt x="135" y="945"/>
                    </a:lnTo>
                    <a:lnTo>
                      <a:pt x="135" y="945"/>
                    </a:lnTo>
                    <a:lnTo>
                      <a:pt x="143" y="987"/>
                    </a:lnTo>
                    <a:lnTo>
                      <a:pt x="147" y="1010"/>
                    </a:lnTo>
                    <a:lnTo>
                      <a:pt x="149" y="1030"/>
                    </a:lnTo>
                    <a:lnTo>
                      <a:pt x="149" y="1030"/>
                    </a:lnTo>
                    <a:lnTo>
                      <a:pt x="147" y="1046"/>
                    </a:lnTo>
                    <a:lnTo>
                      <a:pt x="146" y="1060"/>
                    </a:lnTo>
                    <a:lnTo>
                      <a:pt x="142" y="1073"/>
                    </a:lnTo>
                    <a:lnTo>
                      <a:pt x="139" y="1084"/>
                    </a:lnTo>
                    <a:lnTo>
                      <a:pt x="139" y="1084"/>
                    </a:lnTo>
                    <a:lnTo>
                      <a:pt x="136" y="1091"/>
                    </a:lnTo>
                    <a:lnTo>
                      <a:pt x="132" y="1097"/>
                    </a:lnTo>
                    <a:lnTo>
                      <a:pt x="118" y="1116"/>
                    </a:lnTo>
                    <a:lnTo>
                      <a:pt x="118" y="1116"/>
                    </a:lnTo>
                    <a:lnTo>
                      <a:pt x="112" y="1123"/>
                    </a:lnTo>
                    <a:lnTo>
                      <a:pt x="108" y="1127"/>
                    </a:lnTo>
                    <a:lnTo>
                      <a:pt x="101" y="1134"/>
                    </a:lnTo>
                    <a:lnTo>
                      <a:pt x="99" y="1135"/>
                    </a:lnTo>
                    <a:lnTo>
                      <a:pt x="96" y="1138"/>
                    </a:lnTo>
                    <a:lnTo>
                      <a:pt x="96" y="1142"/>
                    </a:lnTo>
                    <a:lnTo>
                      <a:pt x="95" y="1147"/>
                    </a:lnTo>
                    <a:lnTo>
                      <a:pt x="95" y="1147"/>
                    </a:lnTo>
                    <a:lnTo>
                      <a:pt x="96" y="1153"/>
                    </a:lnTo>
                    <a:lnTo>
                      <a:pt x="97" y="1157"/>
                    </a:lnTo>
                    <a:lnTo>
                      <a:pt x="100" y="1161"/>
                    </a:lnTo>
                    <a:lnTo>
                      <a:pt x="104" y="1163"/>
                    </a:lnTo>
                    <a:lnTo>
                      <a:pt x="109" y="1165"/>
                    </a:lnTo>
                    <a:lnTo>
                      <a:pt x="115" y="1166"/>
                    </a:lnTo>
                    <a:lnTo>
                      <a:pt x="127" y="1166"/>
                    </a:lnTo>
                    <a:lnTo>
                      <a:pt x="127" y="1166"/>
                    </a:lnTo>
                    <a:lnTo>
                      <a:pt x="135" y="1166"/>
                    </a:lnTo>
                    <a:lnTo>
                      <a:pt x="142" y="1163"/>
                    </a:lnTo>
                    <a:lnTo>
                      <a:pt x="147" y="1162"/>
                    </a:lnTo>
                    <a:lnTo>
                      <a:pt x="154" y="1158"/>
                    </a:lnTo>
                    <a:lnTo>
                      <a:pt x="163" y="1150"/>
                    </a:lnTo>
                    <a:lnTo>
                      <a:pt x="169" y="1143"/>
                    </a:lnTo>
                    <a:lnTo>
                      <a:pt x="169" y="1143"/>
                    </a:lnTo>
                    <a:lnTo>
                      <a:pt x="178" y="1127"/>
                    </a:lnTo>
                    <a:lnTo>
                      <a:pt x="188" y="1105"/>
                    </a:lnTo>
                    <a:lnTo>
                      <a:pt x="188" y="1105"/>
                    </a:lnTo>
                    <a:lnTo>
                      <a:pt x="190" y="1099"/>
                    </a:lnTo>
                    <a:lnTo>
                      <a:pt x="192" y="1095"/>
                    </a:lnTo>
                    <a:lnTo>
                      <a:pt x="193" y="1095"/>
                    </a:lnTo>
                    <a:lnTo>
                      <a:pt x="193" y="1097"/>
                    </a:lnTo>
                    <a:lnTo>
                      <a:pt x="193" y="1105"/>
                    </a:lnTo>
                    <a:lnTo>
                      <a:pt x="193" y="1105"/>
                    </a:lnTo>
                    <a:lnTo>
                      <a:pt x="193" y="1118"/>
                    </a:lnTo>
                    <a:lnTo>
                      <a:pt x="193" y="1124"/>
                    </a:lnTo>
                    <a:lnTo>
                      <a:pt x="193" y="1124"/>
                    </a:lnTo>
                    <a:lnTo>
                      <a:pt x="193" y="1128"/>
                    </a:lnTo>
                    <a:lnTo>
                      <a:pt x="194" y="1130"/>
                    </a:lnTo>
                    <a:lnTo>
                      <a:pt x="196" y="1131"/>
                    </a:lnTo>
                    <a:lnTo>
                      <a:pt x="197" y="1131"/>
                    </a:lnTo>
                    <a:lnTo>
                      <a:pt x="200" y="1130"/>
                    </a:lnTo>
                    <a:lnTo>
                      <a:pt x="200" y="1124"/>
                    </a:lnTo>
                    <a:lnTo>
                      <a:pt x="200" y="1124"/>
                    </a:lnTo>
                    <a:lnTo>
                      <a:pt x="201" y="1116"/>
                    </a:lnTo>
                    <a:lnTo>
                      <a:pt x="203" y="1103"/>
                    </a:lnTo>
                    <a:lnTo>
                      <a:pt x="205" y="1089"/>
                    </a:lnTo>
                    <a:lnTo>
                      <a:pt x="209" y="1078"/>
                    </a:lnTo>
                    <a:lnTo>
                      <a:pt x="209" y="1078"/>
                    </a:lnTo>
                    <a:lnTo>
                      <a:pt x="213" y="1069"/>
                    </a:lnTo>
                    <a:lnTo>
                      <a:pt x="217" y="1058"/>
                    </a:lnTo>
                    <a:lnTo>
                      <a:pt x="219" y="1053"/>
                    </a:lnTo>
                    <a:lnTo>
                      <a:pt x="217" y="1047"/>
                    </a:lnTo>
                    <a:lnTo>
                      <a:pt x="216" y="1041"/>
                    </a:lnTo>
                    <a:lnTo>
                      <a:pt x="212" y="1034"/>
                    </a:lnTo>
                    <a:lnTo>
                      <a:pt x="212" y="1034"/>
                    </a:lnTo>
                    <a:lnTo>
                      <a:pt x="209" y="1027"/>
                    </a:lnTo>
                    <a:lnTo>
                      <a:pt x="207" y="1020"/>
                    </a:lnTo>
                    <a:lnTo>
                      <a:pt x="204" y="1010"/>
                    </a:lnTo>
                    <a:lnTo>
                      <a:pt x="203" y="1000"/>
                    </a:lnTo>
                    <a:lnTo>
                      <a:pt x="201" y="996"/>
                    </a:lnTo>
                    <a:lnTo>
                      <a:pt x="200" y="992"/>
                    </a:lnTo>
                    <a:lnTo>
                      <a:pt x="200" y="992"/>
                    </a:lnTo>
                    <a:lnTo>
                      <a:pt x="197" y="987"/>
                    </a:lnTo>
                    <a:lnTo>
                      <a:pt x="196" y="983"/>
                    </a:lnTo>
                    <a:lnTo>
                      <a:pt x="194" y="973"/>
                    </a:lnTo>
                    <a:lnTo>
                      <a:pt x="196" y="954"/>
                    </a:lnTo>
                    <a:lnTo>
                      <a:pt x="196" y="954"/>
                    </a:lnTo>
                    <a:lnTo>
                      <a:pt x="196" y="929"/>
                    </a:lnTo>
                    <a:lnTo>
                      <a:pt x="197" y="911"/>
                    </a:lnTo>
                    <a:lnTo>
                      <a:pt x="197" y="911"/>
                    </a:lnTo>
                    <a:lnTo>
                      <a:pt x="205" y="923"/>
                    </a:lnTo>
                    <a:lnTo>
                      <a:pt x="223" y="952"/>
                    </a:lnTo>
                    <a:lnTo>
                      <a:pt x="223" y="952"/>
                    </a:lnTo>
                    <a:lnTo>
                      <a:pt x="234" y="969"/>
                    </a:lnTo>
                    <a:lnTo>
                      <a:pt x="246" y="987"/>
                    </a:lnTo>
                    <a:lnTo>
                      <a:pt x="257" y="1004"/>
                    </a:lnTo>
                    <a:lnTo>
                      <a:pt x="266" y="1020"/>
                    </a:lnTo>
                    <a:lnTo>
                      <a:pt x="266" y="1020"/>
                    </a:lnTo>
                    <a:lnTo>
                      <a:pt x="273" y="1035"/>
                    </a:lnTo>
                    <a:lnTo>
                      <a:pt x="277" y="1050"/>
                    </a:lnTo>
                    <a:lnTo>
                      <a:pt x="278" y="1057"/>
                    </a:lnTo>
                    <a:lnTo>
                      <a:pt x="280" y="1065"/>
                    </a:lnTo>
                    <a:lnTo>
                      <a:pt x="278" y="1072"/>
                    </a:lnTo>
                    <a:lnTo>
                      <a:pt x="277" y="1080"/>
                    </a:lnTo>
                    <a:lnTo>
                      <a:pt x="277" y="1080"/>
                    </a:lnTo>
                    <a:lnTo>
                      <a:pt x="273" y="1093"/>
                    </a:lnTo>
                    <a:lnTo>
                      <a:pt x="269" y="1104"/>
                    </a:lnTo>
                    <a:lnTo>
                      <a:pt x="266" y="1112"/>
                    </a:lnTo>
                    <a:lnTo>
                      <a:pt x="265" y="1122"/>
                    </a:lnTo>
                    <a:lnTo>
                      <a:pt x="265" y="1122"/>
                    </a:lnTo>
                    <a:lnTo>
                      <a:pt x="263" y="1126"/>
                    </a:lnTo>
                    <a:lnTo>
                      <a:pt x="262" y="1130"/>
                    </a:lnTo>
                    <a:lnTo>
                      <a:pt x="258" y="1136"/>
                    </a:lnTo>
                    <a:lnTo>
                      <a:pt x="251" y="1141"/>
                    </a:lnTo>
                    <a:lnTo>
                      <a:pt x="246" y="1145"/>
                    </a:lnTo>
                    <a:lnTo>
                      <a:pt x="246" y="1145"/>
                    </a:lnTo>
                    <a:lnTo>
                      <a:pt x="239" y="1149"/>
                    </a:lnTo>
                    <a:lnTo>
                      <a:pt x="231" y="1153"/>
                    </a:lnTo>
                    <a:lnTo>
                      <a:pt x="228" y="1155"/>
                    </a:lnTo>
                    <a:lnTo>
                      <a:pt x="226" y="1159"/>
                    </a:lnTo>
                    <a:lnTo>
                      <a:pt x="224" y="1165"/>
                    </a:lnTo>
                    <a:lnTo>
                      <a:pt x="224" y="1172"/>
                    </a:lnTo>
                    <a:lnTo>
                      <a:pt x="224" y="1172"/>
                    </a:lnTo>
                    <a:lnTo>
                      <a:pt x="226" y="1178"/>
                    </a:lnTo>
                    <a:lnTo>
                      <a:pt x="230" y="1184"/>
                    </a:lnTo>
                    <a:lnTo>
                      <a:pt x="235" y="1186"/>
                    </a:lnTo>
                    <a:lnTo>
                      <a:pt x="243" y="1189"/>
                    </a:lnTo>
                    <a:lnTo>
                      <a:pt x="251" y="1189"/>
                    </a:lnTo>
                    <a:lnTo>
                      <a:pt x="259" y="1190"/>
                    </a:lnTo>
                    <a:lnTo>
                      <a:pt x="274" y="1189"/>
                    </a:lnTo>
                    <a:lnTo>
                      <a:pt x="274" y="1189"/>
                    </a:lnTo>
                    <a:lnTo>
                      <a:pt x="288" y="1186"/>
                    </a:lnTo>
                    <a:lnTo>
                      <a:pt x="294" y="1184"/>
                    </a:lnTo>
                    <a:lnTo>
                      <a:pt x="300" y="1181"/>
                    </a:lnTo>
                    <a:lnTo>
                      <a:pt x="305" y="1177"/>
                    </a:lnTo>
                    <a:lnTo>
                      <a:pt x="309" y="1173"/>
                    </a:lnTo>
                    <a:lnTo>
                      <a:pt x="313" y="1168"/>
                    </a:lnTo>
                    <a:lnTo>
                      <a:pt x="316" y="1162"/>
                    </a:lnTo>
                    <a:lnTo>
                      <a:pt x="316" y="1162"/>
                    </a:lnTo>
                    <a:lnTo>
                      <a:pt x="320" y="1142"/>
                    </a:lnTo>
                    <a:lnTo>
                      <a:pt x="321" y="1135"/>
                    </a:lnTo>
                    <a:lnTo>
                      <a:pt x="323" y="1134"/>
                    </a:lnTo>
                    <a:lnTo>
                      <a:pt x="323" y="1134"/>
                    </a:lnTo>
                    <a:lnTo>
                      <a:pt x="323" y="1134"/>
                    </a:lnTo>
                    <a:lnTo>
                      <a:pt x="325" y="1134"/>
                    </a:lnTo>
                    <a:lnTo>
                      <a:pt x="325" y="1135"/>
                    </a:lnTo>
                    <a:lnTo>
                      <a:pt x="325" y="1145"/>
                    </a:lnTo>
                    <a:lnTo>
                      <a:pt x="325" y="1145"/>
                    </a:lnTo>
                    <a:lnTo>
                      <a:pt x="325" y="1154"/>
                    </a:lnTo>
                    <a:lnTo>
                      <a:pt x="325" y="1157"/>
                    </a:lnTo>
                    <a:lnTo>
                      <a:pt x="327" y="1158"/>
                    </a:lnTo>
                    <a:lnTo>
                      <a:pt x="327" y="1158"/>
                    </a:lnTo>
                    <a:lnTo>
                      <a:pt x="329" y="1158"/>
                    </a:lnTo>
                    <a:lnTo>
                      <a:pt x="331" y="1158"/>
                    </a:lnTo>
                    <a:lnTo>
                      <a:pt x="332" y="1155"/>
                    </a:lnTo>
                    <a:lnTo>
                      <a:pt x="334" y="1150"/>
                    </a:lnTo>
                    <a:lnTo>
                      <a:pt x="334" y="1150"/>
                    </a:lnTo>
                    <a:lnTo>
                      <a:pt x="334" y="1132"/>
                    </a:lnTo>
                    <a:lnTo>
                      <a:pt x="334" y="1124"/>
                    </a:lnTo>
                    <a:lnTo>
                      <a:pt x="335" y="1116"/>
                    </a:lnTo>
                    <a:lnTo>
                      <a:pt x="335" y="1116"/>
                    </a:lnTo>
                    <a:lnTo>
                      <a:pt x="336" y="1114"/>
                    </a:lnTo>
                    <a:lnTo>
                      <a:pt x="339" y="1111"/>
                    </a:lnTo>
                    <a:lnTo>
                      <a:pt x="347" y="1105"/>
                    </a:lnTo>
                    <a:lnTo>
                      <a:pt x="350" y="1101"/>
                    </a:lnTo>
                    <a:lnTo>
                      <a:pt x="352" y="1096"/>
                    </a:lnTo>
                    <a:lnTo>
                      <a:pt x="355" y="1089"/>
                    </a:lnTo>
                    <a:lnTo>
                      <a:pt x="355" y="1078"/>
                    </a:lnTo>
                    <a:lnTo>
                      <a:pt x="355" y="1078"/>
                    </a:lnTo>
                    <a:close/>
                    <a:moveTo>
                      <a:pt x="236" y="143"/>
                    </a:moveTo>
                    <a:lnTo>
                      <a:pt x="236" y="143"/>
                    </a:lnTo>
                    <a:lnTo>
                      <a:pt x="236" y="148"/>
                    </a:lnTo>
                    <a:lnTo>
                      <a:pt x="236" y="155"/>
                    </a:lnTo>
                    <a:lnTo>
                      <a:pt x="234" y="162"/>
                    </a:lnTo>
                    <a:lnTo>
                      <a:pt x="234" y="162"/>
                    </a:lnTo>
                    <a:lnTo>
                      <a:pt x="232" y="155"/>
                    </a:lnTo>
                    <a:lnTo>
                      <a:pt x="234" y="148"/>
                    </a:lnTo>
                    <a:lnTo>
                      <a:pt x="236" y="143"/>
                    </a:lnTo>
                    <a:lnTo>
                      <a:pt x="236"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8" name="Freeform: Shape 10"/>
              <p:cNvSpPr/>
              <p:nvPr>
                <p:custDataLst>
                  <p:tags r:id="rId19"/>
                </p:custDataLst>
              </p:nvPr>
            </p:nvSpPr>
            <p:spPr bwMode="auto">
              <a:xfrm>
                <a:off x="6259512" y="3054350"/>
                <a:ext cx="149225" cy="152400"/>
              </a:xfrm>
              <a:custGeom>
                <a:avLst/>
                <a:gdLst>
                  <a:gd name="T0" fmla="*/ 94 w 94"/>
                  <a:gd name="T1" fmla="*/ 24 h 96"/>
                  <a:gd name="T2" fmla="*/ 94 w 94"/>
                  <a:gd name="T3" fmla="*/ 24 h 96"/>
                  <a:gd name="T4" fmla="*/ 93 w 94"/>
                  <a:gd name="T5" fmla="*/ 8 h 96"/>
                  <a:gd name="T6" fmla="*/ 92 w 94"/>
                  <a:gd name="T7" fmla="*/ 3 h 96"/>
                  <a:gd name="T8" fmla="*/ 90 w 94"/>
                  <a:gd name="T9" fmla="*/ 0 h 96"/>
                  <a:gd name="T10" fmla="*/ 90 w 94"/>
                  <a:gd name="T11" fmla="*/ 0 h 96"/>
                  <a:gd name="T12" fmla="*/ 82 w 94"/>
                  <a:gd name="T13" fmla="*/ 5 h 96"/>
                  <a:gd name="T14" fmla="*/ 74 w 94"/>
                  <a:gd name="T15" fmla="*/ 12 h 96"/>
                  <a:gd name="T16" fmla="*/ 65 w 94"/>
                  <a:gd name="T17" fmla="*/ 22 h 96"/>
                  <a:gd name="T18" fmla="*/ 65 w 94"/>
                  <a:gd name="T19" fmla="*/ 22 h 96"/>
                  <a:gd name="T20" fmla="*/ 43 w 94"/>
                  <a:gd name="T21" fmla="*/ 46 h 96"/>
                  <a:gd name="T22" fmla="*/ 26 w 94"/>
                  <a:gd name="T23" fmla="*/ 63 h 96"/>
                  <a:gd name="T24" fmla="*/ 26 w 94"/>
                  <a:gd name="T25" fmla="*/ 63 h 96"/>
                  <a:gd name="T26" fmla="*/ 11 w 94"/>
                  <a:gd name="T27" fmla="*/ 80 h 96"/>
                  <a:gd name="T28" fmla="*/ 3 w 94"/>
                  <a:gd name="T29" fmla="*/ 89 h 96"/>
                  <a:gd name="T30" fmla="*/ 1 w 94"/>
                  <a:gd name="T31" fmla="*/ 93 h 96"/>
                  <a:gd name="T32" fmla="*/ 0 w 94"/>
                  <a:gd name="T33" fmla="*/ 96 h 96"/>
                  <a:gd name="T34" fmla="*/ 0 w 94"/>
                  <a:gd name="T35" fmla="*/ 96 h 96"/>
                  <a:gd name="T36" fmla="*/ 4 w 94"/>
                  <a:gd name="T37" fmla="*/ 94 h 96"/>
                  <a:gd name="T38" fmla="*/ 12 w 94"/>
                  <a:gd name="T39" fmla="*/ 92 h 96"/>
                  <a:gd name="T40" fmla="*/ 20 w 94"/>
                  <a:gd name="T41" fmla="*/ 88 h 96"/>
                  <a:gd name="T42" fmla="*/ 24 w 94"/>
                  <a:gd name="T43" fmla="*/ 84 h 96"/>
                  <a:gd name="T44" fmla="*/ 27 w 94"/>
                  <a:gd name="T45" fmla="*/ 81 h 96"/>
                  <a:gd name="T46" fmla="*/ 27 w 94"/>
                  <a:gd name="T47" fmla="*/ 81 h 96"/>
                  <a:gd name="T48" fmla="*/ 34 w 94"/>
                  <a:gd name="T49" fmla="*/ 71 h 96"/>
                  <a:gd name="T50" fmla="*/ 42 w 94"/>
                  <a:gd name="T51" fmla="*/ 61 h 96"/>
                  <a:gd name="T52" fmla="*/ 51 w 94"/>
                  <a:gd name="T53" fmla="*/ 49 h 96"/>
                  <a:gd name="T54" fmla="*/ 51 w 94"/>
                  <a:gd name="T55" fmla="*/ 49 h 96"/>
                  <a:gd name="T56" fmla="*/ 59 w 94"/>
                  <a:gd name="T57" fmla="*/ 51 h 96"/>
                  <a:gd name="T58" fmla="*/ 66 w 94"/>
                  <a:gd name="T59" fmla="*/ 53 h 96"/>
                  <a:gd name="T60" fmla="*/ 73 w 94"/>
                  <a:gd name="T61" fmla="*/ 53 h 96"/>
                  <a:gd name="T62" fmla="*/ 73 w 94"/>
                  <a:gd name="T63" fmla="*/ 53 h 96"/>
                  <a:gd name="T64" fmla="*/ 78 w 94"/>
                  <a:gd name="T65" fmla="*/ 50 h 96"/>
                  <a:gd name="T66" fmla="*/ 86 w 94"/>
                  <a:gd name="T67" fmla="*/ 43 h 96"/>
                  <a:gd name="T68" fmla="*/ 89 w 94"/>
                  <a:gd name="T69" fmla="*/ 39 h 96"/>
                  <a:gd name="T70" fmla="*/ 92 w 94"/>
                  <a:gd name="T71" fmla="*/ 34 h 96"/>
                  <a:gd name="T72" fmla="*/ 94 w 94"/>
                  <a:gd name="T73" fmla="*/ 30 h 96"/>
                  <a:gd name="T74" fmla="*/ 94 w 94"/>
                  <a:gd name="T75" fmla="*/ 24 h 96"/>
                  <a:gd name="T76" fmla="*/ 94 w 94"/>
                  <a:gd name="T7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6">
                    <a:moveTo>
                      <a:pt x="94" y="24"/>
                    </a:moveTo>
                    <a:lnTo>
                      <a:pt x="94" y="24"/>
                    </a:lnTo>
                    <a:lnTo>
                      <a:pt x="93" y="8"/>
                    </a:lnTo>
                    <a:lnTo>
                      <a:pt x="92" y="3"/>
                    </a:lnTo>
                    <a:lnTo>
                      <a:pt x="90" y="0"/>
                    </a:lnTo>
                    <a:lnTo>
                      <a:pt x="90" y="0"/>
                    </a:lnTo>
                    <a:lnTo>
                      <a:pt x="82" y="5"/>
                    </a:lnTo>
                    <a:lnTo>
                      <a:pt x="74" y="12"/>
                    </a:lnTo>
                    <a:lnTo>
                      <a:pt x="65" y="22"/>
                    </a:lnTo>
                    <a:lnTo>
                      <a:pt x="65" y="22"/>
                    </a:lnTo>
                    <a:lnTo>
                      <a:pt x="43" y="46"/>
                    </a:lnTo>
                    <a:lnTo>
                      <a:pt x="26" y="63"/>
                    </a:lnTo>
                    <a:lnTo>
                      <a:pt x="26" y="63"/>
                    </a:lnTo>
                    <a:lnTo>
                      <a:pt x="11" y="80"/>
                    </a:lnTo>
                    <a:lnTo>
                      <a:pt x="3" y="89"/>
                    </a:lnTo>
                    <a:lnTo>
                      <a:pt x="1" y="93"/>
                    </a:lnTo>
                    <a:lnTo>
                      <a:pt x="0" y="96"/>
                    </a:lnTo>
                    <a:lnTo>
                      <a:pt x="0" y="96"/>
                    </a:lnTo>
                    <a:lnTo>
                      <a:pt x="4" y="94"/>
                    </a:lnTo>
                    <a:lnTo>
                      <a:pt x="12" y="92"/>
                    </a:lnTo>
                    <a:lnTo>
                      <a:pt x="20" y="88"/>
                    </a:lnTo>
                    <a:lnTo>
                      <a:pt x="24" y="84"/>
                    </a:lnTo>
                    <a:lnTo>
                      <a:pt x="27" y="81"/>
                    </a:lnTo>
                    <a:lnTo>
                      <a:pt x="27" y="81"/>
                    </a:lnTo>
                    <a:lnTo>
                      <a:pt x="34" y="71"/>
                    </a:lnTo>
                    <a:lnTo>
                      <a:pt x="42" y="61"/>
                    </a:lnTo>
                    <a:lnTo>
                      <a:pt x="51" y="49"/>
                    </a:lnTo>
                    <a:lnTo>
                      <a:pt x="51" y="49"/>
                    </a:lnTo>
                    <a:lnTo>
                      <a:pt x="59" y="51"/>
                    </a:lnTo>
                    <a:lnTo>
                      <a:pt x="66" y="53"/>
                    </a:lnTo>
                    <a:lnTo>
                      <a:pt x="73" y="53"/>
                    </a:lnTo>
                    <a:lnTo>
                      <a:pt x="73" y="53"/>
                    </a:lnTo>
                    <a:lnTo>
                      <a:pt x="78" y="50"/>
                    </a:lnTo>
                    <a:lnTo>
                      <a:pt x="86" y="43"/>
                    </a:lnTo>
                    <a:lnTo>
                      <a:pt x="89" y="39"/>
                    </a:lnTo>
                    <a:lnTo>
                      <a:pt x="92" y="34"/>
                    </a:lnTo>
                    <a:lnTo>
                      <a:pt x="94" y="30"/>
                    </a:lnTo>
                    <a:lnTo>
                      <a:pt x="94" y="24"/>
                    </a:lnTo>
                    <a:lnTo>
                      <a:pt x="9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9" name="Freeform: Shape 11"/>
              <p:cNvSpPr/>
              <p:nvPr>
                <p:custDataLst>
                  <p:tags r:id="rId20"/>
                </p:custDataLst>
              </p:nvPr>
            </p:nvSpPr>
            <p:spPr bwMode="auto">
              <a:xfrm>
                <a:off x="6210299" y="3079750"/>
                <a:ext cx="79375" cy="236538"/>
              </a:xfrm>
              <a:custGeom>
                <a:avLst/>
                <a:gdLst>
                  <a:gd name="T0" fmla="*/ 4 w 50"/>
                  <a:gd name="T1" fmla="*/ 149 h 149"/>
                  <a:gd name="T2" fmla="*/ 4 w 50"/>
                  <a:gd name="T3" fmla="*/ 149 h 149"/>
                  <a:gd name="T4" fmla="*/ 7 w 50"/>
                  <a:gd name="T5" fmla="*/ 145 h 149"/>
                  <a:gd name="T6" fmla="*/ 9 w 50"/>
                  <a:gd name="T7" fmla="*/ 139 h 149"/>
                  <a:gd name="T8" fmla="*/ 11 w 50"/>
                  <a:gd name="T9" fmla="*/ 132 h 149"/>
                  <a:gd name="T10" fmla="*/ 11 w 50"/>
                  <a:gd name="T11" fmla="*/ 132 h 149"/>
                  <a:gd name="T12" fmla="*/ 11 w 50"/>
                  <a:gd name="T13" fmla="*/ 126 h 149"/>
                  <a:gd name="T14" fmla="*/ 12 w 50"/>
                  <a:gd name="T15" fmla="*/ 118 h 149"/>
                  <a:gd name="T16" fmla="*/ 15 w 50"/>
                  <a:gd name="T17" fmla="*/ 109 h 149"/>
                  <a:gd name="T18" fmla="*/ 19 w 50"/>
                  <a:gd name="T19" fmla="*/ 103 h 149"/>
                  <a:gd name="T20" fmla="*/ 19 w 50"/>
                  <a:gd name="T21" fmla="*/ 103 h 149"/>
                  <a:gd name="T22" fmla="*/ 23 w 50"/>
                  <a:gd name="T23" fmla="*/ 97 h 149"/>
                  <a:gd name="T24" fmla="*/ 24 w 50"/>
                  <a:gd name="T25" fmla="*/ 92 h 149"/>
                  <a:gd name="T26" fmla="*/ 25 w 50"/>
                  <a:gd name="T27" fmla="*/ 85 h 149"/>
                  <a:gd name="T28" fmla="*/ 25 w 50"/>
                  <a:gd name="T29" fmla="*/ 85 h 149"/>
                  <a:gd name="T30" fmla="*/ 28 w 50"/>
                  <a:gd name="T31" fmla="*/ 77 h 149"/>
                  <a:gd name="T32" fmla="*/ 31 w 50"/>
                  <a:gd name="T33" fmla="*/ 68 h 149"/>
                  <a:gd name="T34" fmla="*/ 31 w 50"/>
                  <a:gd name="T35" fmla="*/ 68 h 149"/>
                  <a:gd name="T36" fmla="*/ 32 w 50"/>
                  <a:gd name="T37" fmla="*/ 60 h 149"/>
                  <a:gd name="T38" fmla="*/ 34 w 50"/>
                  <a:gd name="T39" fmla="*/ 57 h 149"/>
                  <a:gd name="T40" fmla="*/ 34 w 50"/>
                  <a:gd name="T41" fmla="*/ 57 h 149"/>
                  <a:gd name="T42" fmla="*/ 39 w 50"/>
                  <a:gd name="T43" fmla="*/ 47 h 149"/>
                  <a:gd name="T44" fmla="*/ 40 w 50"/>
                  <a:gd name="T45" fmla="*/ 43 h 149"/>
                  <a:gd name="T46" fmla="*/ 40 w 50"/>
                  <a:gd name="T47" fmla="*/ 43 h 149"/>
                  <a:gd name="T48" fmla="*/ 46 w 50"/>
                  <a:gd name="T49" fmla="*/ 39 h 149"/>
                  <a:gd name="T50" fmla="*/ 48 w 50"/>
                  <a:gd name="T51" fmla="*/ 35 h 149"/>
                  <a:gd name="T52" fmla="*/ 50 w 50"/>
                  <a:gd name="T53" fmla="*/ 28 h 149"/>
                  <a:gd name="T54" fmla="*/ 50 w 50"/>
                  <a:gd name="T55" fmla="*/ 28 h 149"/>
                  <a:gd name="T56" fmla="*/ 48 w 50"/>
                  <a:gd name="T57" fmla="*/ 11 h 149"/>
                  <a:gd name="T58" fmla="*/ 47 w 50"/>
                  <a:gd name="T59" fmla="*/ 0 h 149"/>
                  <a:gd name="T60" fmla="*/ 47 w 50"/>
                  <a:gd name="T61" fmla="*/ 0 h 149"/>
                  <a:gd name="T62" fmla="*/ 34 w 50"/>
                  <a:gd name="T63" fmla="*/ 10 h 149"/>
                  <a:gd name="T64" fmla="*/ 24 w 50"/>
                  <a:gd name="T65" fmla="*/ 18 h 149"/>
                  <a:gd name="T66" fmla="*/ 16 w 50"/>
                  <a:gd name="T67" fmla="*/ 24 h 149"/>
                  <a:gd name="T68" fmla="*/ 16 w 50"/>
                  <a:gd name="T69" fmla="*/ 24 h 149"/>
                  <a:gd name="T70" fmla="*/ 11 w 50"/>
                  <a:gd name="T71" fmla="*/ 31 h 149"/>
                  <a:gd name="T72" fmla="*/ 8 w 50"/>
                  <a:gd name="T73" fmla="*/ 35 h 149"/>
                  <a:gd name="T74" fmla="*/ 8 w 50"/>
                  <a:gd name="T75" fmla="*/ 42 h 149"/>
                  <a:gd name="T76" fmla="*/ 8 w 50"/>
                  <a:gd name="T77" fmla="*/ 42 h 149"/>
                  <a:gd name="T78" fmla="*/ 11 w 50"/>
                  <a:gd name="T79" fmla="*/ 62 h 149"/>
                  <a:gd name="T80" fmla="*/ 12 w 50"/>
                  <a:gd name="T81" fmla="*/ 82 h 149"/>
                  <a:gd name="T82" fmla="*/ 12 w 50"/>
                  <a:gd name="T83" fmla="*/ 82 h 149"/>
                  <a:gd name="T84" fmla="*/ 12 w 50"/>
                  <a:gd name="T85" fmla="*/ 89 h 149"/>
                  <a:gd name="T86" fmla="*/ 12 w 50"/>
                  <a:gd name="T87" fmla="*/ 96 h 149"/>
                  <a:gd name="T88" fmla="*/ 9 w 50"/>
                  <a:gd name="T89" fmla="*/ 103 h 149"/>
                  <a:gd name="T90" fmla="*/ 4 w 50"/>
                  <a:gd name="T91" fmla="*/ 111 h 149"/>
                  <a:gd name="T92" fmla="*/ 4 w 50"/>
                  <a:gd name="T93" fmla="*/ 111 h 149"/>
                  <a:gd name="T94" fmla="*/ 1 w 50"/>
                  <a:gd name="T95" fmla="*/ 115 h 149"/>
                  <a:gd name="T96" fmla="*/ 0 w 50"/>
                  <a:gd name="T97" fmla="*/ 120 h 149"/>
                  <a:gd name="T98" fmla="*/ 0 w 50"/>
                  <a:gd name="T99" fmla="*/ 124 h 149"/>
                  <a:gd name="T100" fmla="*/ 1 w 50"/>
                  <a:gd name="T101" fmla="*/ 128 h 149"/>
                  <a:gd name="T102" fmla="*/ 3 w 50"/>
                  <a:gd name="T103" fmla="*/ 138 h 149"/>
                  <a:gd name="T104" fmla="*/ 4 w 50"/>
                  <a:gd name="T105" fmla="*/ 143 h 149"/>
                  <a:gd name="T106" fmla="*/ 4 w 50"/>
                  <a:gd name="T107" fmla="*/ 149 h 149"/>
                  <a:gd name="T108" fmla="*/ 4 w 50"/>
                  <a:gd name="T10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 h="149">
                    <a:moveTo>
                      <a:pt x="4" y="149"/>
                    </a:moveTo>
                    <a:lnTo>
                      <a:pt x="4" y="149"/>
                    </a:lnTo>
                    <a:lnTo>
                      <a:pt x="7" y="145"/>
                    </a:lnTo>
                    <a:lnTo>
                      <a:pt x="9" y="139"/>
                    </a:lnTo>
                    <a:lnTo>
                      <a:pt x="11" y="132"/>
                    </a:lnTo>
                    <a:lnTo>
                      <a:pt x="11" y="132"/>
                    </a:lnTo>
                    <a:lnTo>
                      <a:pt x="11" y="126"/>
                    </a:lnTo>
                    <a:lnTo>
                      <a:pt x="12" y="118"/>
                    </a:lnTo>
                    <a:lnTo>
                      <a:pt x="15" y="109"/>
                    </a:lnTo>
                    <a:lnTo>
                      <a:pt x="19" y="103"/>
                    </a:lnTo>
                    <a:lnTo>
                      <a:pt x="19" y="103"/>
                    </a:lnTo>
                    <a:lnTo>
                      <a:pt x="23" y="97"/>
                    </a:lnTo>
                    <a:lnTo>
                      <a:pt x="24" y="92"/>
                    </a:lnTo>
                    <a:lnTo>
                      <a:pt x="25" y="85"/>
                    </a:lnTo>
                    <a:lnTo>
                      <a:pt x="25" y="85"/>
                    </a:lnTo>
                    <a:lnTo>
                      <a:pt x="28" y="77"/>
                    </a:lnTo>
                    <a:lnTo>
                      <a:pt x="31" y="68"/>
                    </a:lnTo>
                    <a:lnTo>
                      <a:pt x="31" y="68"/>
                    </a:lnTo>
                    <a:lnTo>
                      <a:pt x="32" y="60"/>
                    </a:lnTo>
                    <a:lnTo>
                      <a:pt x="34" y="57"/>
                    </a:lnTo>
                    <a:lnTo>
                      <a:pt x="34" y="57"/>
                    </a:lnTo>
                    <a:lnTo>
                      <a:pt x="39" y="47"/>
                    </a:lnTo>
                    <a:lnTo>
                      <a:pt x="40" y="43"/>
                    </a:lnTo>
                    <a:lnTo>
                      <a:pt x="40" y="43"/>
                    </a:lnTo>
                    <a:lnTo>
                      <a:pt x="46" y="39"/>
                    </a:lnTo>
                    <a:lnTo>
                      <a:pt x="48" y="35"/>
                    </a:lnTo>
                    <a:lnTo>
                      <a:pt x="50" y="28"/>
                    </a:lnTo>
                    <a:lnTo>
                      <a:pt x="50" y="28"/>
                    </a:lnTo>
                    <a:lnTo>
                      <a:pt x="48" y="11"/>
                    </a:lnTo>
                    <a:lnTo>
                      <a:pt x="47" y="0"/>
                    </a:lnTo>
                    <a:lnTo>
                      <a:pt x="47" y="0"/>
                    </a:lnTo>
                    <a:lnTo>
                      <a:pt x="34" y="10"/>
                    </a:lnTo>
                    <a:lnTo>
                      <a:pt x="24" y="18"/>
                    </a:lnTo>
                    <a:lnTo>
                      <a:pt x="16" y="24"/>
                    </a:lnTo>
                    <a:lnTo>
                      <a:pt x="16" y="24"/>
                    </a:lnTo>
                    <a:lnTo>
                      <a:pt x="11" y="31"/>
                    </a:lnTo>
                    <a:lnTo>
                      <a:pt x="8" y="35"/>
                    </a:lnTo>
                    <a:lnTo>
                      <a:pt x="8" y="42"/>
                    </a:lnTo>
                    <a:lnTo>
                      <a:pt x="8" y="42"/>
                    </a:lnTo>
                    <a:lnTo>
                      <a:pt x="11" y="62"/>
                    </a:lnTo>
                    <a:lnTo>
                      <a:pt x="12" y="82"/>
                    </a:lnTo>
                    <a:lnTo>
                      <a:pt x="12" y="82"/>
                    </a:lnTo>
                    <a:lnTo>
                      <a:pt x="12" y="89"/>
                    </a:lnTo>
                    <a:lnTo>
                      <a:pt x="12" y="96"/>
                    </a:lnTo>
                    <a:lnTo>
                      <a:pt x="9" y="103"/>
                    </a:lnTo>
                    <a:lnTo>
                      <a:pt x="4" y="111"/>
                    </a:lnTo>
                    <a:lnTo>
                      <a:pt x="4" y="111"/>
                    </a:lnTo>
                    <a:lnTo>
                      <a:pt x="1" y="115"/>
                    </a:lnTo>
                    <a:lnTo>
                      <a:pt x="0" y="120"/>
                    </a:lnTo>
                    <a:lnTo>
                      <a:pt x="0" y="124"/>
                    </a:lnTo>
                    <a:lnTo>
                      <a:pt x="1" y="128"/>
                    </a:lnTo>
                    <a:lnTo>
                      <a:pt x="3" y="138"/>
                    </a:lnTo>
                    <a:lnTo>
                      <a:pt x="4" y="143"/>
                    </a:lnTo>
                    <a:lnTo>
                      <a:pt x="4" y="149"/>
                    </a:lnTo>
                    <a:lnTo>
                      <a:pt x="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0" name="Freeform: Shape 12"/>
              <p:cNvSpPr/>
              <p:nvPr>
                <p:custDataLst>
                  <p:tags r:id="rId21"/>
                </p:custDataLst>
              </p:nvPr>
            </p:nvSpPr>
            <p:spPr bwMode="auto">
              <a:xfrm>
                <a:off x="6200774" y="3306762"/>
                <a:ext cx="69850" cy="61913"/>
              </a:xfrm>
              <a:custGeom>
                <a:avLst/>
                <a:gdLst>
                  <a:gd name="T0" fmla="*/ 40 w 44"/>
                  <a:gd name="T1" fmla="*/ 0 h 39"/>
                  <a:gd name="T2" fmla="*/ 40 w 44"/>
                  <a:gd name="T3" fmla="*/ 0 h 39"/>
                  <a:gd name="T4" fmla="*/ 31 w 44"/>
                  <a:gd name="T5" fmla="*/ 2 h 39"/>
                  <a:gd name="T6" fmla="*/ 26 w 44"/>
                  <a:gd name="T7" fmla="*/ 4 h 39"/>
                  <a:gd name="T8" fmla="*/ 19 w 44"/>
                  <a:gd name="T9" fmla="*/ 8 h 39"/>
                  <a:gd name="T10" fmla="*/ 0 w 44"/>
                  <a:gd name="T11" fmla="*/ 31 h 39"/>
                  <a:gd name="T12" fmla="*/ 0 w 44"/>
                  <a:gd name="T13" fmla="*/ 31 h 39"/>
                  <a:gd name="T14" fmla="*/ 2 w 44"/>
                  <a:gd name="T15" fmla="*/ 33 h 39"/>
                  <a:gd name="T16" fmla="*/ 7 w 44"/>
                  <a:gd name="T17" fmla="*/ 37 h 39"/>
                  <a:gd name="T18" fmla="*/ 11 w 44"/>
                  <a:gd name="T19" fmla="*/ 39 h 39"/>
                  <a:gd name="T20" fmla="*/ 17 w 44"/>
                  <a:gd name="T21" fmla="*/ 39 h 39"/>
                  <a:gd name="T22" fmla="*/ 22 w 44"/>
                  <a:gd name="T23" fmla="*/ 39 h 39"/>
                  <a:gd name="T24" fmla="*/ 29 w 44"/>
                  <a:gd name="T25" fmla="*/ 38 h 39"/>
                  <a:gd name="T26" fmla="*/ 29 w 44"/>
                  <a:gd name="T27" fmla="*/ 38 h 39"/>
                  <a:gd name="T28" fmla="*/ 27 w 44"/>
                  <a:gd name="T29" fmla="*/ 37 h 39"/>
                  <a:gd name="T30" fmla="*/ 25 w 44"/>
                  <a:gd name="T31" fmla="*/ 33 h 39"/>
                  <a:gd name="T32" fmla="*/ 22 w 44"/>
                  <a:gd name="T33" fmla="*/ 26 h 39"/>
                  <a:gd name="T34" fmla="*/ 23 w 44"/>
                  <a:gd name="T35" fmla="*/ 22 h 39"/>
                  <a:gd name="T36" fmla="*/ 25 w 44"/>
                  <a:gd name="T37" fmla="*/ 19 h 39"/>
                  <a:gd name="T38" fmla="*/ 27 w 44"/>
                  <a:gd name="T39" fmla="*/ 14 h 39"/>
                  <a:gd name="T40" fmla="*/ 27 w 44"/>
                  <a:gd name="T41" fmla="*/ 14 h 39"/>
                  <a:gd name="T42" fmla="*/ 33 w 44"/>
                  <a:gd name="T43" fmla="*/ 14 h 39"/>
                  <a:gd name="T44" fmla="*/ 42 w 44"/>
                  <a:gd name="T45" fmla="*/ 14 h 39"/>
                  <a:gd name="T46" fmla="*/ 42 w 44"/>
                  <a:gd name="T47" fmla="*/ 14 h 39"/>
                  <a:gd name="T48" fmla="*/ 44 w 44"/>
                  <a:gd name="T49" fmla="*/ 12 h 39"/>
                  <a:gd name="T50" fmla="*/ 44 w 44"/>
                  <a:gd name="T51" fmla="*/ 7 h 39"/>
                  <a:gd name="T52" fmla="*/ 44 w 44"/>
                  <a:gd name="T53" fmla="*/ 4 h 39"/>
                  <a:gd name="T54" fmla="*/ 44 w 44"/>
                  <a:gd name="T55" fmla="*/ 3 h 39"/>
                  <a:gd name="T56" fmla="*/ 42 w 44"/>
                  <a:gd name="T57" fmla="*/ 0 h 39"/>
                  <a:gd name="T58" fmla="*/ 40 w 44"/>
                  <a:gd name="T59" fmla="*/ 0 h 39"/>
                  <a:gd name="T60" fmla="*/ 40 w 44"/>
                  <a:gd name="T6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39">
                    <a:moveTo>
                      <a:pt x="40" y="0"/>
                    </a:moveTo>
                    <a:lnTo>
                      <a:pt x="40" y="0"/>
                    </a:lnTo>
                    <a:lnTo>
                      <a:pt x="31" y="2"/>
                    </a:lnTo>
                    <a:lnTo>
                      <a:pt x="26" y="4"/>
                    </a:lnTo>
                    <a:lnTo>
                      <a:pt x="19" y="8"/>
                    </a:lnTo>
                    <a:lnTo>
                      <a:pt x="0" y="31"/>
                    </a:lnTo>
                    <a:lnTo>
                      <a:pt x="0" y="31"/>
                    </a:lnTo>
                    <a:lnTo>
                      <a:pt x="2" y="33"/>
                    </a:lnTo>
                    <a:lnTo>
                      <a:pt x="7" y="37"/>
                    </a:lnTo>
                    <a:lnTo>
                      <a:pt x="11" y="39"/>
                    </a:lnTo>
                    <a:lnTo>
                      <a:pt x="17" y="39"/>
                    </a:lnTo>
                    <a:lnTo>
                      <a:pt x="22" y="39"/>
                    </a:lnTo>
                    <a:lnTo>
                      <a:pt x="29" y="38"/>
                    </a:lnTo>
                    <a:lnTo>
                      <a:pt x="29" y="38"/>
                    </a:lnTo>
                    <a:lnTo>
                      <a:pt x="27" y="37"/>
                    </a:lnTo>
                    <a:lnTo>
                      <a:pt x="25" y="33"/>
                    </a:lnTo>
                    <a:lnTo>
                      <a:pt x="22" y="26"/>
                    </a:lnTo>
                    <a:lnTo>
                      <a:pt x="23" y="22"/>
                    </a:lnTo>
                    <a:lnTo>
                      <a:pt x="25" y="19"/>
                    </a:lnTo>
                    <a:lnTo>
                      <a:pt x="27" y="14"/>
                    </a:lnTo>
                    <a:lnTo>
                      <a:pt x="27" y="14"/>
                    </a:lnTo>
                    <a:lnTo>
                      <a:pt x="33" y="14"/>
                    </a:lnTo>
                    <a:lnTo>
                      <a:pt x="42" y="14"/>
                    </a:lnTo>
                    <a:lnTo>
                      <a:pt x="42" y="14"/>
                    </a:lnTo>
                    <a:lnTo>
                      <a:pt x="44" y="12"/>
                    </a:lnTo>
                    <a:lnTo>
                      <a:pt x="44" y="7"/>
                    </a:lnTo>
                    <a:lnTo>
                      <a:pt x="44" y="4"/>
                    </a:lnTo>
                    <a:lnTo>
                      <a:pt x="44" y="3"/>
                    </a:lnTo>
                    <a:lnTo>
                      <a:pt x="42" y="0"/>
                    </a:lnTo>
                    <a:lnTo>
                      <a:pt x="40" y="0"/>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1" name="Freeform: Shape 13"/>
              <p:cNvSpPr/>
              <p:nvPr>
                <p:custDataLst>
                  <p:tags r:id="rId22"/>
                </p:custDataLst>
              </p:nvPr>
            </p:nvSpPr>
            <p:spPr bwMode="auto">
              <a:xfrm>
                <a:off x="6145212" y="3448050"/>
                <a:ext cx="55563" cy="161925"/>
              </a:xfrm>
              <a:custGeom>
                <a:avLst/>
                <a:gdLst>
                  <a:gd name="T0" fmla="*/ 0 w 35"/>
                  <a:gd name="T1" fmla="*/ 100 h 102"/>
                  <a:gd name="T2" fmla="*/ 0 w 35"/>
                  <a:gd name="T3" fmla="*/ 100 h 102"/>
                  <a:gd name="T4" fmla="*/ 8 w 35"/>
                  <a:gd name="T5" fmla="*/ 102 h 102"/>
                  <a:gd name="T6" fmla="*/ 17 w 35"/>
                  <a:gd name="T7" fmla="*/ 102 h 102"/>
                  <a:gd name="T8" fmla="*/ 19 w 35"/>
                  <a:gd name="T9" fmla="*/ 102 h 102"/>
                  <a:gd name="T10" fmla="*/ 21 w 35"/>
                  <a:gd name="T11" fmla="*/ 100 h 102"/>
                  <a:gd name="T12" fmla="*/ 21 w 35"/>
                  <a:gd name="T13" fmla="*/ 100 h 102"/>
                  <a:gd name="T14" fmla="*/ 27 w 35"/>
                  <a:gd name="T15" fmla="*/ 54 h 102"/>
                  <a:gd name="T16" fmla="*/ 31 w 35"/>
                  <a:gd name="T17" fmla="*/ 21 h 102"/>
                  <a:gd name="T18" fmla="*/ 35 w 35"/>
                  <a:gd name="T19" fmla="*/ 0 h 102"/>
                  <a:gd name="T20" fmla="*/ 35 w 35"/>
                  <a:gd name="T21" fmla="*/ 0 h 102"/>
                  <a:gd name="T22" fmla="*/ 29 w 35"/>
                  <a:gd name="T23" fmla="*/ 21 h 102"/>
                  <a:gd name="T24" fmla="*/ 15 w 35"/>
                  <a:gd name="T25" fmla="*/ 50 h 102"/>
                  <a:gd name="T26" fmla="*/ 15 w 35"/>
                  <a:gd name="T27" fmla="*/ 50 h 102"/>
                  <a:gd name="T28" fmla="*/ 10 w 35"/>
                  <a:gd name="T29" fmla="*/ 61 h 102"/>
                  <a:gd name="T30" fmla="*/ 4 w 35"/>
                  <a:gd name="T31" fmla="*/ 72 h 102"/>
                  <a:gd name="T32" fmla="*/ 2 w 35"/>
                  <a:gd name="T33" fmla="*/ 84 h 102"/>
                  <a:gd name="T34" fmla="*/ 0 w 35"/>
                  <a:gd name="T35" fmla="*/ 100 h 102"/>
                  <a:gd name="T36" fmla="*/ 0 w 35"/>
                  <a:gd name="T3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102">
                    <a:moveTo>
                      <a:pt x="0" y="100"/>
                    </a:moveTo>
                    <a:lnTo>
                      <a:pt x="0" y="100"/>
                    </a:lnTo>
                    <a:lnTo>
                      <a:pt x="8" y="102"/>
                    </a:lnTo>
                    <a:lnTo>
                      <a:pt x="17" y="102"/>
                    </a:lnTo>
                    <a:lnTo>
                      <a:pt x="19" y="102"/>
                    </a:lnTo>
                    <a:lnTo>
                      <a:pt x="21" y="100"/>
                    </a:lnTo>
                    <a:lnTo>
                      <a:pt x="21" y="100"/>
                    </a:lnTo>
                    <a:lnTo>
                      <a:pt x="27" y="54"/>
                    </a:lnTo>
                    <a:lnTo>
                      <a:pt x="31" y="21"/>
                    </a:lnTo>
                    <a:lnTo>
                      <a:pt x="35" y="0"/>
                    </a:lnTo>
                    <a:lnTo>
                      <a:pt x="35" y="0"/>
                    </a:lnTo>
                    <a:lnTo>
                      <a:pt x="29" y="21"/>
                    </a:lnTo>
                    <a:lnTo>
                      <a:pt x="15" y="50"/>
                    </a:lnTo>
                    <a:lnTo>
                      <a:pt x="15" y="50"/>
                    </a:lnTo>
                    <a:lnTo>
                      <a:pt x="10" y="61"/>
                    </a:lnTo>
                    <a:lnTo>
                      <a:pt x="4" y="72"/>
                    </a:lnTo>
                    <a:lnTo>
                      <a:pt x="2" y="84"/>
                    </a:lnTo>
                    <a:lnTo>
                      <a:pt x="0" y="100"/>
                    </a:lnTo>
                    <a:lnTo>
                      <a:pt x="0"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39" name="Freeform: Shape 52"/>
            <p:cNvSpPr/>
            <p:nvPr>
              <p:custDataLst>
                <p:tags r:id="rId23"/>
              </p:custDataLst>
            </p:nvPr>
          </p:nvSpPr>
          <p:spPr bwMode="auto">
            <a:xfrm>
              <a:off x="6069821" y="2470958"/>
              <a:ext cx="31912" cy="31912"/>
            </a:xfrm>
            <a:custGeom>
              <a:avLst/>
              <a:gdLst>
                <a:gd name="T0" fmla="*/ 93 w 216"/>
                <a:gd name="T1" fmla="*/ 178 h 216"/>
                <a:gd name="T2" fmla="*/ 74 w 216"/>
                <a:gd name="T3" fmla="*/ 172 h 216"/>
                <a:gd name="T4" fmla="*/ 58 w 216"/>
                <a:gd name="T5" fmla="*/ 159 h 216"/>
                <a:gd name="T6" fmla="*/ 45 w 216"/>
                <a:gd name="T7" fmla="*/ 143 h 216"/>
                <a:gd name="T8" fmla="*/ 37 w 216"/>
                <a:gd name="T9" fmla="*/ 122 h 216"/>
                <a:gd name="T10" fmla="*/ 36 w 216"/>
                <a:gd name="T11" fmla="*/ 100 h 216"/>
                <a:gd name="T12" fmla="*/ 41 w 216"/>
                <a:gd name="T13" fmla="*/ 80 h 216"/>
                <a:gd name="T14" fmla="*/ 52 w 216"/>
                <a:gd name="T15" fmla="*/ 63 h 216"/>
                <a:gd name="T16" fmla="*/ 67 w 216"/>
                <a:gd name="T17" fmla="*/ 49 h 216"/>
                <a:gd name="T18" fmla="*/ 87 w 216"/>
                <a:gd name="T19" fmla="*/ 39 h 216"/>
                <a:gd name="T20" fmla="*/ 108 w 216"/>
                <a:gd name="T21" fmla="*/ 36 h 216"/>
                <a:gd name="T22" fmla="*/ 129 w 216"/>
                <a:gd name="T23" fmla="*/ 39 h 216"/>
                <a:gd name="T24" fmla="*/ 148 w 216"/>
                <a:gd name="T25" fmla="*/ 49 h 216"/>
                <a:gd name="T26" fmla="*/ 163 w 216"/>
                <a:gd name="T27" fmla="*/ 63 h 216"/>
                <a:gd name="T28" fmla="*/ 174 w 216"/>
                <a:gd name="T29" fmla="*/ 80 h 216"/>
                <a:gd name="T30" fmla="*/ 180 w 216"/>
                <a:gd name="T31" fmla="*/ 100 h 216"/>
                <a:gd name="T32" fmla="*/ 179 w 216"/>
                <a:gd name="T33" fmla="*/ 122 h 216"/>
                <a:gd name="T34" fmla="*/ 171 w 216"/>
                <a:gd name="T35" fmla="*/ 143 h 216"/>
                <a:gd name="T36" fmla="*/ 159 w 216"/>
                <a:gd name="T37" fmla="*/ 159 h 216"/>
                <a:gd name="T38" fmla="*/ 142 w 216"/>
                <a:gd name="T39" fmla="*/ 172 h 216"/>
                <a:gd name="T40" fmla="*/ 122 w 216"/>
                <a:gd name="T41" fmla="*/ 178 h 216"/>
                <a:gd name="T42" fmla="*/ 108 w 216"/>
                <a:gd name="T43" fmla="*/ 0 h 216"/>
                <a:gd name="T44" fmla="*/ 76 w 216"/>
                <a:gd name="T45" fmla="*/ 4 h 216"/>
                <a:gd name="T46" fmla="*/ 48 w 216"/>
                <a:gd name="T47" fmla="*/ 18 h 216"/>
                <a:gd name="T48" fmla="*/ 24 w 216"/>
                <a:gd name="T49" fmla="*/ 39 h 216"/>
                <a:gd name="T50" fmla="*/ 8 w 216"/>
                <a:gd name="T51" fmla="*/ 66 h 216"/>
                <a:gd name="T52" fmla="*/ 0 w 216"/>
                <a:gd name="T53" fmla="*/ 97 h 216"/>
                <a:gd name="T54" fmla="*/ 3 w 216"/>
                <a:gd name="T55" fmla="*/ 130 h 216"/>
                <a:gd name="T56" fmla="*/ 13 w 216"/>
                <a:gd name="T57" fmla="*/ 160 h 216"/>
                <a:gd name="T58" fmla="*/ 32 w 216"/>
                <a:gd name="T59" fmla="*/ 185 h 216"/>
                <a:gd name="T60" fmla="*/ 57 w 216"/>
                <a:gd name="T61" fmla="*/ 203 h 216"/>
                <a:gd name="T62" fmla="*/ 86 w 216"/>
                <a:gd name="T63" fmla="*/ 214 h 216"/>
                <a:gd name="T64" fmla="*/ 119 w 216"/>
                <a:gd name="T65" fmla="*/ 215 h 216"/>
                <a:gd name="T66" fmla="*/ 151 w 216"/>
                <a:gd name="T67" fmla="*/ 207 h 216"/>
                <a:gd name="T68" fmla="*/ 176 w 216"/>
                <a:gd name="T69" fmla="*/ 191 h 216"/>
                <a:gd name="T70" fmla="*/ 198 w 216"/>
                <a:gd name="T71" fmla="*/ 168 h 216"/>
                <a:gd name="T72" fmla="*/ 211 w 216"/>
                <a:gd name="T73" fmla="*/ 140 h 216"/>
                <a:gd name="T74" fmla="*/ 216 w 216"/>
                <a:gd name="T75" fmla="*/ 108 h 216"/>
                <a:gd name="T76" fmla="*/ 211 w 216"/>
                <a:gd name="T77" fmla="*/ 76 h 216"/>
                <a:gd name="T78" fmla="*/ 198 w 216"/>
                <a:gd name="T79" fmla="*/ 48 h 216"/>
                <a:gd name="T80" fmla="*/ 176 w 216"/>
                <a:gd name="T81" fmla="*/ 25 h 216"/>
                <a:gd name="T82" fmla="*/ 151 w 216"/>
                <a:gd name="T83" fmla="*/ 9 h 216"/>
                <a:gd name="T84" fmla="*/ 119 w 216"/>
                <a:gd name="T85"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216">
                  <a:moveTo>
                    <a:pt x="108" y="180"/>
                  </a:moveTo>
                  <a:lnTo>
                    <a:pt x="101" y="179"/>
                  </a:lnTo>
                  <a:lnTo>
                    <a:pt x="93" y="178"/>
                  </a:lnTo>
                  <a:lnTo>
                    <a:pt x="87" y="177"/>
                  </a:lnTo>
                  <a:lnTo>
                    <a:pt x="80" y="174"/>
                  </a:lnTo>
                  <a:lnTo>
                    <a:pt x="74" y="172"/>
                  </a:lnTo>
                  <a:lnTo>
                    <a:pt x="67" y="167"/>
                  </a:lnTo>
                  <a:lnTo>
                    <a:pt x="62" y="163"/>
                  </a:lnTo>
                  <a:lnTo>
                    <a:pt x="58" y="159"/>
                  </a:lnTo>
                  <a:lnTo>
                    <a:pt x="52" y="153"/>
                  </a:lnTo>
                  <a:lnTo>
                    <a:pt x="48" y="148"/>
                  </a:lnTo>
                  <a:lnTo>
                    <a:pt x="45" y="143"/>
                  </a:lnTo>
                  <a:lnTo>
                    <a:pt x="41" y="136"/>
                  </a:lnTo>
                  <a:lnTo>
                    <a:pt x="39" y="130"/>
                  </a:lnTo>
                  <a:lnTo>
                    <a:pt x="37" y="122"/>
                  </a:lnTo>
                  <a:lnTo>
                    <a:pt x="36" y="116"/>
                  </a:lnTo>
                  <a:lnTo>
                    <a:pt x="36" y="108"/>
                  </a:lnTo>
                  <a:lnTo>
                    <a:pt x="36" y="100"/>
                  </a:lnTo>
                  <a:lnTo>
                    <a:pt x="37" y="93"/>
                  </a:lnTo>
                  <a:lnTo>
                    <a:pt x="39" y="86"/>
                  </a:lnTo>
                  <a:lnTo>
                    <a:pt x="41" y="80"/>
                  </a:lnTo>
                  <a:lnTo>
                    <a:pt x="45" y="73"/>
                  </a:lnTo>
                  <a:lnTo>
                    <a:pt x="48" y="68"/>
                  </a:lnTo>
                  <a:lnTo>
                    <a:pt x="52" y="63"/>
                  </a:lnTo>
                  <a:lnTo>
                    <a:pt x="58" y="57"/>
                  </a:lnTo>
                  <a:lnTo>
                    <a:pt x="62" y="52"/>
                  </a:lnTo>
                  <a:lnTo>
                    <a:pt x="67" y="49"/>
                  </a:lnTo>
                  <a:lnTo>
                    <a:pt x="74" y="44"/>
                  </a:lnTo>
                  <a:lnTo>
                    <a:pt x="80" y="41"/>
                  </a:lnTo>
                  <a:lnTo>
                    <a:pt x="87" y="39"/>
                  </a:lnTo>
                  <a:lnTo>
                    <a:pt x="93" y="38"/>
                  </a:lnTo>
                  <a:lnTo>
                    <a:pt x="101" y="37"/>
                  </a:lnTo>
                  <a:lnTo>
                    <a:pt x="108" y="36"/>
                  </a:lnTo>
                  <a:lnTo>
                    <a:pt x="115" y="37"/>
                  </a:lnTo>
                  <a:lnTo>
                    <a:pt x="122" y="38"/>
                  </a:lnTo>
                  <a:lnTo>
                    <a:pt x="129" y="39"/>
                  </a:lnTo>
                  <a:lnTo>
                    <a:pt x="136" y="41"/>
                  </a:lnTo>
                  <a:lnTo>
                    <a:pt x="142" y="44"/>
                  </a:lnTo>
                  <a:lnTo>
                    <a:pt x="148" y="49"/>
                  </a:lnTo>
                  <a:lnTo>
                    <a:pt x="154" y="52"/>
                  </a:lnTo>
                  <a:lnTo>
                    <a:pt x="159" y="57"/>
                  </a:lnTo>
                  <a:lnTo>
                    <a:pt x="163" y="63"/>
                  </a:lnTo>
                  <a:lnTo>
                    <a:pt x="168" y="68"/>
                  </a:lnTo>
                  <a:lnTo>
                    <a:pt x="171" y="73"/>
                  </a:lnTo>
                  <a:lnTo>
                    <a:pt x="174" y="80"/>
                  </a:lnTo>
                  <a:lnTo>
                    <a:pt x="176" y="86"/>
                  </a:lnTo>
                  <a:lnTo>
                    <a:pt x="179" y="93"/>
                  </a:lnTo>
                  <a:lnTo>
                    <a:pt x="180" y="100"/>
                  </a:lnTo>
                  <a:lnTo>
                    <a:pt x="180" y="108"/>
                  </a:lnTo>
                  <a:lnTo>
                    <a:pt x="180" y="116"/>
                  </a:lnTo>
                  <a:lnTo>
                    <a:pt x="179" y="122"/>
                  </a:lnTo>
                  <a:lnTo>
                    <a:pt x="176" y="130"/>
                  </a:lnTo>
                  <a:lnTo>
                    <a:pt x="174" y="136"/>
                  </a:lnTo>
                  <a:lnTo>
                    <a:pt x="171" y="143"/>
                  </a:lnTo>
                  <a:lnTo>
                    <a:pt x="168" y="148"/>
                  </a:lnTo>
                  <a:lnTo>
                    <a:pt x="163" y="153"/>
                  </a:lnTo>
                  <a:lnTo>
                    <a:pt x="159" y="159"/>
                  </a:lnTo>
                  <a:lnTo>
                    <a:pt x="154" y="163"/>
                  </a:lnTo>
                  <a:lnTo>
                    <a:pt x="148" y="167"/>
                  </a:lnTo>
                  <a:lnTo>
                    <a:pt x="142" y="172"/>
                  </a:lnTo>
                  <a:lnTo>
                    <a:pt x="136" y="174"/>
                  </a:lnTo>
                  <a:lnTo>
                    <a:pt x="129" y="177"/>
                  </a:lnTo>
                  <a:lnTo>
                    <a:pt x="122" y="178"/>
                  </a:lnTo>
                  <a:lnTo>
                    <a:pt x="115" y="179"/>
                  </a:lnTo>
                  <a:lnTo>
                    <a:pt x="108" y="180"/>
                  </a:lnTo>
                  <a:close/>
                  <a:moveTo>
                    <a:pt x="108" y="0"/>
                  </a:moveTo>
                  <a:lnTo>
                    <a:pt x="97" y="0"/>
                  </a:lnTo>
                  <a:lnTo>
                    <a:pt x="86" y="2"/>
                  </a:lnTo>
                  <a:lnTo>
                    <a:pt x="76" y="4"/>
                  </a:lnTo>
                  <a:lnTo>
                    <a:pt x="66" y="9"/>
                  </a:lnTo>
                  <a:lnTo>
                    <a:pt x="57" y="13"/>
                  </a:lnTo>
                  <a:lnTo>
                    <a:pt x="48" y="18"/>
                  </a:lnTo>
                  <a:lnTo>
                    <a:pt x="39" y="25"/>
                  </a:lnTo>
                  <a:lnTo>
                    <a:pt x="32" y="31"/>
                  </a:lnTo>
                  <a:lnTo>
                    <a:pt x="24" y="39"/>
                  </a:lnTo>
                  <a:lnTo>
                    <a:pt x="19" y="48"/>
                  </a:lnTo>
                  <a:lnTo>
                    <a:pt x="13" y="56"/>
                  </a:lnTo>
                  <a:lnTo>
                    <a:pt x="8" y="66"/>
                  </a:lnTo>
                  <a:lnTo>
                    <a:pt x="5" y="76"/>
                  </a:lnTo>
                  <a:lnTo>
                    <a:pt x="3" y="86"/>
                  </a:lnTo>
                  <a:lnTo>
                    <a:pt x="0" y="97"/>
                  </a:lnTo>
                  <a:lnTo>
                    <a:pt x="0" y="108"/>
                  </a:lnTo>
                  <a:lnTo>
                    <a:pt x="0" y="119"/>
                  </a:lnTo>
                  <a:lnTo>
                    <a:pt x="3" y="130"/>
                  </a:lnTo>
                  <a:lnTo>
                    <a:pt x="5" y="140"/>
                  </a:lnTo>
                  <a:lnTo>
                    <a:pt x="8" y="150"/>
                  </a:lnTo>
                  <a:lnTo>
                    <a:pt x="13" y="160"/>
                  </a:lnTo>
                  <a:lnTo>
                    <a:pt x="19" y="168"/>
                  </a:lnTo>
                  <a:lnTo>
                    <a:pt x="24" y="177"/>
                  </a:lnTo>
                  <a:lnTo>
                    <a:pt x="32" y="185"/>
                  </a:lnTo>
                  <a:lnTo>
                    <a:pt x="39" y="191"/>
                  </a:lnTo>
                  <a:lnTo>
                    <a:pt x="48" y="198"/>
                  </a:lnTo>
                  <a:lnTo>
                    <a:pt x="57" y="203"/>
                  </a:lnTo>
                  <a:lnTo>
                    <a:pt x="66" y="207"/>
                  </a:lnTo>
                  <a:lnTo>
                    <a:pt x="76" y="211"/>
                  </a:lnTo>
                  <a:lnTo>
                    <a:pt x="86" y="214"/>
                  </a:lnTo>
                  <a:lnTo>
                    <a:pt x="97" y="215"/>
                  </a:lnTo>
                  <a:lnTo>
                    <a:pt x="108" y="216"/>
                  </a:lnTo>
                  <a:lnTo>
                    <a:pt x="119" y="215"/>
                  </a:lnTo>
                  <a:lnTo>
                    <a:pt x="130" y="214"/>
                  </a:lnTo>
                  <a:lnTo>
                    <a:pt x="140" y="211"/>
                  </a:lnTo>
                  <a:lnTo>
                    <a:pt x="151" y="207"/>
                  </a:lnTo>
                  <a:lnTo>
                    <a:pt x="159" y="203"/>
                  </a:lnTo>
                  <a:lnTo>
                    <a:pt x="169" y="198"/>
                  </a:lnTo>
                  <a:lnTo>
                    <a:pt x="176" y="191"/>
                  </a:lnTo>
                  <a:lnTo>
                    <a:pt x="184" y="185"/>
                  </a:lnTo>
                  <a:lnTo>
                    <a:pt x="192" y="177"/>
                  </a:lnTo>
                  <a:lnTo>
                    <a:pt x="198" y="168"/>
                  </a:lnTo>
                  <a:lnTo>
                    <a:pt x="203" y="160"/>
                  </a:lnTo>
                  <a:lnTo>
                    <a:pt x="208" y="150"/>
                  </a:lnTo>
                  <a:lnTo>
                    <a:pt x="211" y="140"/>
                  </a:lnTo>
                  <a:lnTo>
                    <a:pt x="214" y="130"/>
                  </a:lnTo>
                  <a:lnTo>
                    <a:pt x="215" y="119"/>
                  </a:lnTo>
                  <a:lnTo>
                    <a:pt x="216" y="108"/>
                  </a:lnTo>
                  <a:lnTo>
                    <a:pt x="215" y="97"/>
                  </a:lnTo>
                  <a:lnTo>
                    <a:pt x="214" y="86"/>
                  </a:lnTo>
                  <a:lnTo>
                    <a:pt x="211" y="76"/>
                  </a:lnTo>
                  <a:lnTo>
                    <a:pt x="208" y="66"/>
                  </a:lnTo>
                  <a:lnTo>
                    <a:pt x="203" y="56"/>
                  </a:lnTo>
                  <a:lnTo>
                    <a:pt x="198" y="48"/>
                  </a:lnTo>
                  <a:lnTo>
                    <a:pt x="192" y="39"/>
                  </a:lnTo>
                  <a:lnTo>
                    <a:pt x="184" y="31"/>
                  </a:lnTo>
                  <a:lnTo>
                    <a:pt x="176" y="25"/>
                  </a:lnTo>
                  <a:lnTo>
                    <a:pt x="169" y="18"/>
                  </a:lnTo>
                  <a:lnTo>
                    <a:pt x="159" y="13"/>
                  </a:lnTo>
                  <a:lnTo>
                    <a:pt x="151" y="9"/>
                  </a:lnTo>
                  <a:lnTo>
                    <a:pt x="140" y="4"/>
                  </a:lnTo>
                  <a:lnTo>
                    <a:pt x="130" y="2"/>
                  </a:lnTo>
                  <a:lnTo>
                    <a:pt x="119" y="0"/>
                  </a:lnTo>
                  <a:lnTo>
                    <a:pt x="108" y="0"/>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56" name="组合 55"/>
          <p:cNvGrpSpPr/>
          <p:nvPr/>
        </p:nvGrpSpPr>
        <p:grpSpPr>
          <a:xfrm>
            <a:off x="-34032" y="-1"/>
            <a:ext cx="4704924" cy="1053144"/>
            <a:chOff x="-34032" y="-1"/>
            <a:chExt cx="4704924" cy="1053144"/>
          </a:xfrm>
        </p:grpSpPr>
        <p:sp>
          <p:nvSpPr>
            <p:cNvPr id="57" name="等腰三角形 56"/>
            <p:cNvSpPr/>
            <p:nvPr/>
          </p:nvSpPr>
          <p:spPr>
            <a:xfrm rot="16200000" flipH="1">
              <a:off x="-57709" y="338002"/>
              <a:ext cx="738818" cy="69146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8" name="等腰三角形 57"/>
            <p:cNvSpPr/>
            <p:nvPr/>
          </p:nvSpPr>
          <p:spPr>
            <a:xfrm rot="16200000">
              <a:off x="626755" y="30676"/>
              <a:ext cx="628650" cy="567296"/>
            </a:xfrm>
            <a:prstGeom prst="triangle">
              <a:avLst/>
            </a:prstGeom>
            <a:gradFill>
              <a:gsLst>
                <a:gs pos="0">
                  <a:srgbClr val="F4E3C8"/>
                </a:gs>
                <a:gs pos="16000">
                  <a:srgbClr val="EDD3A9"/>
                </a:gs>
                <a:gs pos="50000">
                  <a:srgbClr val="E4BC7C"/>
                </a:gs>
                <a:gs pos="100000">
                  <a:srgbClr val="DFB065"/>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9" name="矩形 58"/>
            <p:cNvSpPr/>
            <p:nvPr/>
          </p:nvSpPr>
          <p:spPr>
            <a:xfrm>
              <a:off x="759292" y="656230"/>
              <a:ext cx="3911600" cy="368300"/>
            </a:xfrm>
            <a:prstGeom prst="rect">
              <a:avLst/>
            </a:prstGeom>
          </p:spPr>
          <p:txBody>
            <a:bodyPr wrap="none">
              <a:spAutoFit/>
            </a:bodyPr>
            <a:lstStyle/>
            <a:p>
              <a:pPr algn="l"/>
              <a:r>
                <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Model Architecture and Training</a:t>
              </a:r>
              <a:endPar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pic>
        <p:nvPicPr>
          <p:cNvPr id="3" name="图片 2" descr="Sig_School_ContStudies_655"/>
          <p:cNvPicPr>
            <a:picLocks noChangeAspect="1"/>
          </p:cNvPicPr>
          <p:nvPr>
            <p:custDataLst>
              <p:tags r:id="rId24"/>
            </p:custDataLst>
          </p:nvPr>
        </p:nvPicPr>
        <p:blipFill>
          <a:blip r:embed="rId25"/>
          <a:stretch>
            <a:fillRect/>
          </a:stretch>
        </p:blipFill>
        <p:spPr>
          <a:xfrm>
            <a:off x="8800465" y="314325"/>
            <a:ext cx="2887980" cy="642620"/>
          </a:xfrm>
          <a:prstGeom prst="rect">
            <a:avLst/>
          </a:prstGeom>
        </p:spPr>
      </p:pic>
      <p:sp>
        <p:nvSpPr>
          <p:cNvPr id="89" name="Freeform: Shape 53"/>
          <p:cNvSpPr/>
          <p:nvPr>
            <p:custDataLst>
              <p:tags r:id="rId26"/>
            </p:custDataLst>
          </p:nvPr>
        </p:nvSpPr>
        <p:spPr bwMode="auto">
          <a:xfrm>
            <a:off x="7866700" y="3480443"/>
            <a:ext cx="239197" cy="239183"/>
          </a:xfrm>
          <a:custGeom>
            <a:avLst/>
            <a:gdLst>
              <a:gd name="T0" fmla="*/ 161 w 1152"/>
              <a:gd name="T1" fmla="*/ 1032 h 1152"/>
              <a:gd name="T2" fmla="*/ 285 w 1152"/>
              <a:gd name="T3" fmla="*/ 982 h 1152"/>
              <a:gd name="T4" fmla="*/ 482 w 1152"/>
              <a:gd name="T5" fmla="*/ 946 h 1152"/>
              <a:gd name="T6" fmla="*/ 547 w 1152"/>
              <a:gd name="T7" fmla="*/ 969 h 1152"/>
              <a:gd name="T8" fmla="*/ 617 w 1152"/>
              <a:gd name="T9" fmla="*/ 966 h 1152"/>
              <a:gd name="T10" fmla="*/ 681 w 1152"/>
              <a:gd name="T11" fmla="*/ 938 h 1152"/>
              <a:gd name="T12" fmla="*/ 894 w 1152"/>
              <a:gd name="T13" fmla="*/ 992 h 1152"/>
              <a:gd name="T14" fmla="*/ 1027 w 1152"/>
              <a:gd name="T15" fmla="*/ 1049 h 1152"/>
              <a:gd name="T16" fmla="*/ 730 w 1152"/>
              <a:gd name="T17" fmla="*/ 842 h 1152"/>
              <a:gd name="T18" fmla="*/ 650 w 1152"/>
              <a:gd name="T19" fmla="*/ 912 h 1152"/>
              <a:gd name="T20" fmla="*/ 603 w 1152"/>
              <a:gd name="T21" fmla="*/ 928 h 1152"/>
              <a:gd name="T22" fmla="*/ 557 w 1152"/>
              <a:gd name="T23" fmla="*/ 930 h 1152"/>
              <a:gd name="T24" fmla="*/ 512 w 1152"/>
              <a:gd name="T25" fmla="*/ 917 h 1152"/>
              <a:gd name="T26" fmla="*/ 434 w 1152"/>
              <a:gd name="T27" fmla="*/ 857 h 1152"/>
              <a:gd name="T28" fmla="*/ 357 w 1152"/>
              <a:gd name="T29" fmla="*/ 741 h 1152"/>
              <a:gd name="T30" fmla="*/ 305 w 1152"/>
              <a:gd name="T31" fmla="*/ 598 h 1152"/>
              <a:gd name="T32" fmla="*/ 289 w 1152"/>
              <a:gd name="T33" fmla="*/ 447 h 1152"/>
              <a:gd name="T34" fmla="*/ 312 w 1152"/>
              <a:gd name="T35" fmla="*/ 301 h 1152"/>
              <a:gd name="T36" fmla="*/ 360 w 1152"/>
              <a:gd name="T37" fmla="*/ 195 h 1152"/>
              <a:gd name="T38" fmla="*/ 405 w 1152"/>
              <a:gd name="T39" fmla="*/ 140 h 1152"/>
              <a:gd name="T40" fmla="*/ 461 w 1152"/>
              <a:gd name="T41" fmla="*/ 99 h 1152"/>
              <a:gd name="T42" fmla="*/ 529 w 1152"/>
              <a:gd name="T43" fmla="*/ 76 h 1152"/>
              <a:gd name="T44" fmla="*/ 608 w 1152"/>
              <a:gd name="T45" fmla="*/ 74 h 1152"/>
              <a:gd name="T46" fmla="*/ 678 w 1152"/>
              <a:gd name="T47" fmla="*/ 94 h 1152"/>
              <a:gd name="T48" fmla="*/ 736 w 1152"/>
              <a:gd name="T49" fmla="*/ 131 h 1152"/>
              <a:gd name="T50" fmla="*/ 784 w 1152"/>
              <a:gd name="T51" fmla="*/ 183 h 1152"/>
              <a:gd name="T52" fmla="*/ 830 w 1152"/>
              <a:gd name="T53" fmla="*/ 273 h 1152"/>
              <a:gd name="T54" fmla="*/ 862 w 1152"/>
              <a:gd name="T55" fmla="*/ 418 h 1152"/>
              <a:gd name="T56" fmla="*/ 853 w 1152"/>
              <a:gd name="T57" fmla="*/ 568 h 1152"/>
              <a:gd name="T58" fmla="*/ 809 w 1152"/>
              <a:gd name="T59" fmla="*/ 712 h 1152"/>
              <a:gd name="T60" fmla="*/ 730 w 1152"/>
              <a:gd name="T61" fmla="*/ 842 h 1152"/>
              <a:gd name="T62" fmla="*/ 1024 w 1152"/>
              <a:gd name="T63" fmla="*/ 967 h 1152"/>
              <a:gd name="T64" fmla="*/ 889 w 1152"/>
              <a:gd name="T65" fmla="*/ 914 h 1152"/>
              <a:gd name="T66" fmla="*/ 812 w 1152"/>
              <a:gd name="T67" fmla="*/ 852 h 1152"/>
              <a:gd name="T68" fmla="*/ 866 w 1152"/>
              <a:gd name="T69" fmla="*/ 756 h 1152"/>
              <a:gd name="T70" fmla="*/ 923 w 1152"/>
              <a:gd name="T71" fmla="*/ 593 h 1152"/>
              <a:gd name="T72" fmla="*/ 936 w 1152"/>
              <a:gd name="T73" fmla="*/ 462 h 1152"/>
              <a:gd name="T74" fmla="*/ 916 w 1152"/>
              <a:gd name="T75" fmla="*/ 302 h 1152"/>
              <a:gd name="T76" fmla="*/ 876 w 1152"/>
              <a:gd name="T77" fmla="*/ 192 h 1152"/>
              <a:gd name="T78" fmla="*/ 831 w 1152"/>
              <a:gd name="T79" fmla="*/ 123 h 1152"/>
              <a:gd name="T80" fmla="*/ 765 w 1152"/>
              <a:gd name="T81" fmla="*/ 59 h 1152"/>
              <a:gd name="T82" fmla="*/ 686 w 1152"/>
              <a:gd name="T83" fmla="*/ 18 h 1152"/>
              <a:gd name="T84" fmla="*/ 595 w 1152"/>
              <a:gd name="T85" fmla="*/ 1 h 1152"/>
              <a:gd name="T86" fmla="*/ 501 w 1152"/>
              <a:gd name="T87" fmla="*/ 8 h 1152"/>
              <a:gd name="T88" fmla="*/ 417 w 1152"/>
              <a:gd name="T89" fmla="*/ 40 h 1152"/>
              <a:gd name="T90" fmla="*/ 345 w 1152"/>
              <a:gd name="T91" fmla="*/ 95 h 1152"/>
              <a:gd name="T92" fmla="*/ 292 w 1152"/>
              <a:gd name="T93" fmla="*/ 163 h 1152"/>
              <a:gd name="T94" fmla="*/ 257 w 1152"/>
              <a:gd name="T95" fmla="*/ 238 h 1152"/>
              <a:gd name="T96" fmla="*/ 220 w 1152"/>
              <a:gd name="T97" fmla="*/ 399 h 1152"/>
              <a:gd name="T98" fmla="*/ 220 w 1152"/>
              <a:gd name="T99" fmla="*/ 546 h 1152"/>
              <a:gd name="T100" fmla="*/ 262 w 1152"/>
              <a:gd name="T101" fmla="*/ 697 h 1152"/>
              <a:gd name="T102" fmla="*/ 317 w 1152"/>
              <a:gd name="T103" fmla="*/ 814 h 1152"/>
              <a:gd name="T104" fmla="*/ 330 w 1152"/>
              <a:gd name="T105" fmla="*/ 895 h 1152"/>
              <a:gd name="T106" fmla="*/ 177 w 1152"/>
              <a:gd name="T107" fmla="*/ 947 h 1152"/>
              <a:gd name="T108" fmla="*/ 41 w 1152"/>
              <a:gd name="T109" fmla="*/ 1015 h 1152"/>
              <a:gd name="T110" fmla="*/ 4 w 1152"/>
              <a:gd name="T111" fmla="*/ 1056 h 1152"/>
              <a:gd name="T112" fmla="*/ 7 w 1152"/>
              <a:gd name="T113" fmla="*/ 1112 h 1152"/>
              <a:gd name="T114" fmla="*/ 49 w 1152"/>
              <a:gd name="T115" fmla="*/ 1149 h 1152"/>
              <a:gd name="T116" fmla="*/ 1102 w 1152"/>
              <a:gd name="T117" fmla="*/ 1149 h 1152"/>
              <a:gd name="T118" fmla="*/ 1145 w 1152"/>
              <a:gd name="T119" fmla="*/ 1112 h 1152"/>
              <a:gd name="T120" fmla="*/ 1148 w 1152"/>
              <a:gd name="T121" fmla="*/ 105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2" h="1152">
                <a:moveTo>
                  <a:pt x="72" y="1080"/>
                </a:moveTo>
                <a:lnTo>
                  <a:pt x="80" y="1075"/>
                </a:lnTo>
                <a:lnTo>
                  <a:pt x="97" y="1065"/>
                </a:lnTo>
                <a:lnTo>
                  <a:pt x="124" y="1050"/>
                </a:lnTo>
                <a:lnTo>
                  <a:pt x="161" y="1032"/>
                </a:lnTo>
                <a:lnTo>
                  <a:pt x="181" y="1022"/>
                </a:lnTo>
                <a:lnTo>
                  <a:pt x="205" y="1013"/>
                </a:lnTo>
                <a:lnTo>
                  <a:pt x="230" y="1003"/>
                </a:lnTo>
                <a:lnTo>
                  <a:pt x="257" y="992"/>
                </a:lnTo>
                <a:lnTo>
                  <a:pt x="285" y="982"/>
                </a:lnTo>
                <a:lnTo>
                  <a:pt x="316" y="974"/>
                </a:lnTo>
                <a:lnTo>
                  <a:pt x="347" y="965"/>
                </a:lnTo>
                <a:lnTo>
                  <a:pt x="381" y="958"/>
                </a:lnTo>
                <a:lnTo>
                  <a:pt x="471" y="938"/>
                </a:lnTo>
                <a:lnTo>
                  <a:pt x="482" y="946"/>
                </a:lnTo>
                <a:lnTo>
                  <a:pt x="495" y="952"/>
                </a:lnTo>
                <a:lnTo>
                  <a:pt x="507" y="958"/>
                </a:lnTo>
                <a:lnTo>
                  <a:pt x="520" y="963"/>
                </a:lnTo>
                <a:lnTo>
                  <a:pt x="534" y="966"/>
                </a:lnTo>
                <a:lnTo>
                  <a:pt x="547" y="969"/>
                </a:lnTo>
                <a:lnTo>
                  <a:pt x="561" y="972"/>
                </a:lnTo>
                <a:lnTo>
                  <a:pt x="576" y="972"/>
                </a:lnTo>
                <a:lnTo>
                  <a:pt x="590" y="972"/>
                </a:lnTo>
                <a:lnTo>
                  <a:pt x="605" y="969"/>
                </a:lnTo>
                <a:lnTo>
                  <a:pt x="617" y="966"/>
                </a:lnTo>
                <a:lnTo>
                  <a:pt x="632" y="963"/>
                </a:lnTo>
                <a:lnTo>
                  <a:pt x="644" y="958"/>
                </a:lnTo>
                <a:lnTo>
                  <a:pt x="657" y="952"/>
                </a:lnTo>
                <a:lnTo>
                  <a:pt x="669" y="946"/>
                </a:lnTo>
                <a:lnTo>
                  <a:pt x="681" y="938"/>
                </a:lnTo>
                <a:lnTo>
                  <a:pt x="771" y="958"/>
                </a:lnTo>
                <a:lnTo>
                  <a:pt x="804" y="965"/>
                </a:lnTo>
                <a:lnTo>
                  <a:pt x="836" y="974"/>
                </a:lnTo>
                <a:lnTo>
                  <a:pt x="866" y="982"/>
                </a:lnTo>
                <a:lnTo>
                  <a:pt x="894" y="992"/>
                </a:lnTo>
                <a:lnTo>
                  <a:pt x="921" y="1002"/>
                </a:lnTo>
                <a:lnTo>
                  <a:pt x="946" y="1012"/>
                </a:lnTo>
                <a:lnTo>
                  <a:pt x="970" y="1022"/>
                </a:lnTo>
                <a:lnTo>
                  <a:pt x="991" y="1031"/>
                </a:lnTo>
                <a:lnTo>
                  <a:pt x="1027" y="1049"/>
                </a:lnTo>
                <a:lnTo>
                  <a:pt x="1054" y="1065"/>
                </a:lnTo>
                <a:lnTo>
                  <a:pt x="1072" y="1075"/>
                </a:lnTo>
                <a:lnTo>
                  <a:pt x="1080" y="1080"/>
                </a:lnTo>
                <a:lnTo>
                  <a:pt x="72" y="1080"/>
                </a:lnTo>
                <a:close/>
                <a:moveTo>
                  <a:pt x="730" y="842"/>
                </a:moveTo>
                <a:lnTo>
                  <a:pt x="718" y="857"/>
                </a:lnTo>
                <a:lnTo>
                  <a:pt x="702" y="874"/>
                </a:lnTo>
                <a:lnTo>
                  <a:pt x="684" y="890"/>
                </a:lnTo>
                <a:lnTo>
                  <a:pt x="667" y="903"/>
                </a:lnTo>
                <a:lnTo>
                  <a:pt x="650" y="912"/>
                </a:lnTo>
                <a:lnTo>
                  <a:pt x="640" y="917"/>
                </a:lnTo>
                <a:lnTo>
                  <a:pt x="632" y="921"/>
                </a:lnTo>
                <a:lnTo>
                  <a:pt x="622" y="924"/>
                </a:lnTo>
                <a:lnTo>
                  <a:pt x="613" y="926"/>
                </a:lnTo>
                <a:lnTo>
                  <a:pt x="603" y="928"/>
                </a:lnTo>
                <a:lnTo>
                  <a:pt x="595" y="930"/>
                </a:lnTo>
                <a:lnTo>
                  <a:pt x="585" y="931"/>
                </a:lnTo>
                <a:lnTo>
                  <a:pt x="576" y="932"/>
                </a:lnTo>
                <a:lnTo>
                  <a:pt x="567" y="931"/>
                </a:lnTo>
                <a:lnTo>
                  <a:pt x="557" y="930"/>
                </a:lnTo>
                <a:lnTo>
                  <a:pt x="548" y="928"/>
                </a:lnTo>
                <a:lnTo>
                  <a:pt x="539" y="926"/>
                </a:lnTo>
                <a:lnTo>
                  <a:pt x="530" y="924"/>
                </a:lnTo>
                <a:lnTo>
                  <a:pt x="520" y="921"/>
                </a:lnTo>
                <a:lnTo>
                  <a:pt x="512" y="917"/>
                </a:lnTo>
                <a:lnTo>
                  <a:pt x="503" y="912"/>
                </a:lnTo>
                <a:lnTo>
                  <a:pt x="485" y="903"/>
                </a:lnTo>
                <a:lnTo>
                  <a:pt x="467" y="890"/>
                </a:lnTo>
                <a:lnTo>
                  <a:pt x="450" y="874"/>
                </a:lnTo>
                <a:lnTo>
                  <a:pt x="434" y="857"/>
                </a:lnTo>
                <a:lnTo>
                  <a:pt x="422" y="842"/>
                </a:lnTo>
                <a:lnTo>
                  <a:pt x="405" y="818"/>
                </a:lnTo>
                <a:lnTo>
                  <a:pt x="387" y="792"/>
                </a:lnTo>
                <a:lnTo>
                  <a:pt x="371" y="766"/>
                </a:lnTo>
                <a:lnTo>
                  <a:pt x="357" y="741"/>
                </a:lnTo>
                <a:lnTo>
                  <a:pt x="344" y="712"/>
                </a:lnTo>
                <a:lnTo>
                  <a:pt x="332" y="684"/>
                </a:lnTo>
                <a:lnTo>
                  <a:pt x="322" y="656"/>
                </a:lnTo>
                <a:lnTo>
                  <a:pt x="313" y="627"/>
                </a:lnTo>
                <a:lnTo>
                  <a:pt x="305" y="598"/>
                </a:lnTo>
                <a:lnTo>
                  <a:pt x="299" y="568"/>
                </a:lnTo>
                <a:lnTo>
                  <a:pt x="293" y="537"/>
                </a:lnTo>
                <a:lnTo>
                  <a:pt x="290" y="508"/>
                </a:lnTo>
                <a:lnTo>
                  <a:pt x="289" y="478"/>
                </a:lnTo>
                <a:lnTo>
                  <a:pt x="289" y="447"/>
                </a:lnTo>
                <a:lnTo>
                  <a:pt x="290" y="417"/>
                </a:lnTo>
                <a:lnTo>
                  <a:pt x="293" y="387"/>
                </a:lnTo>
                <a:lnTo>
                  <a:pt x="298" y="358"/>
                </a:lnTo>
                <a:lnTo>
                  <a:pt x="304" y="329"/>
                </a:lnTo>
                <a:lnTo>
                  <a:pt x="312" y="301"/>
                </a:lnTo>
                <a:lnTo>
                  <a:pt x="322" y="273"/>
                </a:lnTo>
                <a:lnTo>
                  <a:pt x="332" y="246"/>
                </a:lnTo>
                <a:lnTo>
                  <a:pt x="345" y="220"/>
                </a:lnTo>
                <a:lnTo>
                  <a:pt x="353" y="207"/>
                </a:lnTo>
                <a:lnTo>
                  <a:pt x="360" y="195"/>
                </a:lnTo>
                <a:lnTo>
                  <a:pt x="368" y="183"/>
                </a:lnTo>
                <a:lnTo>
                  <a:pt x="377" y="171"/>
                </a:lnTo>
                <a:lnTo>
                  <a:pt x="386" y="161"/>
                </a:lnTo>
                <a:lnTo>
                  <a:pt x="395" y="151"/>
                </a:lnTo>
                <a:lnTo>
                  <a:pt x="405" y="140"/>
                </a:lnTo>
                <a:lnTo>
                  <a:pt x="416" y="131"/>
                </a:lnTo>
                <a:lnTo>
                  <a:pt x="426" y="122"/>
                </a:lnTo>
                <a:lnTo>
                  <a:pt x="437" y="114"/>
                </a:lnTo>
                <a:lnTo>
                  <a:pt x="449" y="107"/>
                </a:lnTo>
                <a:lnTo>
                  <a:pt x="461" y="99"/>
                </a:lnTo>
                <a:lnTo>
                  <a:pt x="474" y="94"/>
                </a:lnTo>
                <a:lnTo>
                  <a:pt x="487" y="88"/>
                </a:lnTo>
                <a:lnTo>
                  <a:pt x="501" y="83"/>
                </a:lnTo>
                <a:lnTo>
                  <a:pt x="515" y="80"/>
                </a:lnTo>
                <a:lnTo>
                  <a:pt x="529" y="76"/>
                </a:lnTo>
                <a:lnTo>
                  <a:pt x="544" y="74"/>
                </a:lnTo>
                <a:lnTo>
                  <a:pt x="560" y="72"/>
                </a:lnTo>
                <a:lnTo>
                  <a:pt x="576" y="72"/>
                </a:lnTo>
                <a:lnTo>
                  <a:pt x="592" y="72"/>
                </a:lnTo>
                <a:lnTo>
                  <a:pt x="608" y="74"/>
                </a:lnTo>
                <a:lnTo>
                  <a:pt x="623" y="76"/>
                </a:lnTo>
                <a:lnTo>
                  <a:pt x="637" y="80"/>
                </a:lnTo>
                <a:lnTo>
                  <a:pt x="651" y="83"/>
                </a:lnTo>
                <a:lnTo>
                  <a:pt x="665" y="88"/>
                </a:lnTo>
                <a:lnTo>
                  <a:pt x="678" y="94"/>
                </a:lnTo>
                <a:lnTo>
                  <a:pt x="691" y="99"/>
                </a:lnTo>
                <a:lnTo>
                  <a:pt x="703" y="107"/>
                </a:lnTo>
                <a:lnTo>
                  <a:pt x="715" y="114"/>
                </a:lnTo>
                <a:lnTo>
                  <a:pt x="725" y="122"/>
                </a:lnTo>
                <a:lnTo>
                  <a:pt x="736" y="131"/>
                </a:lnTo>
                <a:lnTo>
                  <a:pt x="747" y="140"/>
                </a:lnTo>
                <a:lnTo>
                  <a:pt x="757" y="151"/>
                </a:lnTo>
                <a:lnTo>
                  <a:pt x="767" y="161"/>
                </a:lnTo>
                <a:lnTo>
                  <a:pt x="775" y="171"/>
                </a:lnTo>
                <a:lnTo>
                  <a:pt x="784" y="183"/>
                </a:lnTo>
                <a:lnTo>
                  <a:pt x="791" y="195"/>
                </a:lnTo>
                <a:lnTo>
                  <a:pt x="799" y="207"/>
                </a:lnTo>
                <a:lnTo>
                  <a:pt x="806" y="220"/>
                </a:lnTo>
                <a:lnTo>
                  <a:pt x="819" y="246"/>
                </a:lnTo>
                <a:lnTo>
                  <a:pt x="830" y="273"/>
                </a:lnTo>
                <a:lnTo>
                  <a:pt x="840" y="301"/>
                </a:lnTo>
                <a:lnTo>
                  <a:pt x="848" y="329"/>
                </a:lnTo>
                <a:lnTo>
                  <a:pt x="854" y="358"/>
                </a:lnTo>
                <a:lnTo>
                  <a:pt x="858" y="387"/>
                </a:lnTo>
                <a:lnTo>
                  <a:pt x="862" y="418"/>
                </a:lnTo>
                <a:lnTo>
                  <a:pt x="863" y="448"/>
                </a:lnTo>
                <a:lnTo>
                  <a:pt x="863" y="478"/>
                </a:lnTo>
                <a:lnTo>
                  <a:pt x="862" y="508"/>
                </a:lnTo>
                <a:lnTo>
                  <a:pt x="858" y="537"/>
                </a:lnTo>
                <a:lnTo>
                  <a:pt x="853" y="568"/>
                </a:lnTo>
                <a:lnTo>
                  <a:pt x="848" y="598"/>
                </a:lnTo>
                <a:lnTo>
                  <a:pt x="840" y="627"/>
                </a:lnTo>
                <a:lnTo>
                  <a:pt x="830" y="656"/>
                </a:lnTo>
                <a:lnTo>
                  <a:pt x="821" y="684"/>
                </a:lnTo>
                <a:lnTo>
                  <a:pt x="809" y="712"/>
                </a:lnTo>
                <a:lnTo>
                  <a:pt x="795" y="741"/>
                </a:lnTo>
                <a:lnTo>
                  <a:pt x="781" y="766"/>
                </a:lnTo>
                <a:lnTo>
                  <a:pt x="764" y="792"/>
                </a:lnTo>
                <a:lnTo>
                  <a:pt x="748" y="818"/>
                </a:lnTo>
                <a:lnTo>
                  <a:pt x="730" y="842"/>
                </a:lnTo>
                <a:close/>
                <a:moveTo>
                  <a:pt x="1120" y="1020"/>
                </a:moveTo>
                <a:lnTo>
                  <a:pt x="1111" y="1015"/>
                </a:lnTo>
                <a:lnTo>
                  <a:pt x="1093" y="1003"/>
                </a:lnTo>
                <a:lnTo>
                  <a:pt x="1062" y="987"/>
                </a:lnTo>
                <a:lnTo>
                  <a:pt x="1024" y="967"/>
                </a:lnTo>
                <a:lnTo>
                  <a:pt x="1001" y="957"/>
                </a:lnTo>
                <a:lnTo>
                  <a:pt x="976" y="947"/>
                </a:lnTo>
                <a:lnTo>
                  <a:pt x="949" y="936"/>
                </a:lnTo>
                <a:lnTo>
                  <a:pt x="920" y="925"/>
                </a:lnTo>
                <a:lnTo>
                  <a:pt x="889" y="914"/>
                </a:lnTo>
                <a:lnTo>
                  <a:pt x="856" y="905"/>
                </a:lnTo>
                <a:lnTo>
                  <a:pt x="822" y="895"/>
                </a:lnTo>
                <a:lnTo>
                  <a:pt x="786" y="887"/>
                </a:lnTo>
                <a:lnTo>
                  <a:pt x="799" y="869"/>
                </a:lnTo>
                <a:lnTo>
                  <a:pt x="812" y="852"/>
                </a:lnTo>
                <a:lnTo>
                  <a:pt x="824" y="833"/>
                </a:lnTo>
                <a:lnTo>
                  <a:pt x="835" y="814"/>
                </a:lnTo>
                <a:lnTo>
                  <a:pt x="845" y="795"/>
                </a:lnTo>
                <a:lnTo>
                  <a:pt x="856" y="775"/>
                </a:lnTo>
                <a:lnTo>
                  <a:pt x="866" y="756"/>
                </a:lnTo>
                <a:lnTo>
                  <a:pt x="875" y="736"/>
                </a:lnTo>
                <a:lnTo>
                  <a:pt x="890" y="697"/>
                </a:lnTo>
                <a:lnTo>
                  <a:pt x="904" y="661"/>
                </a:lnTo>
                <a:lnTo>
                  <a:pt x="914" y="625"/>
                </a:lnTo>
                <a:lnTo>
                  <a:pt x="923" y="593"/>
                </a:lnTo>
                <a:lnTo>
                  <a:pt x="927" y="571"/>
                </a:lnTo>
                <a:lnTo>
                  <a:pt x="932" y="546"/>
                </a:lnTo>
                <a:lnTo>
                  <a:pt x="934" y="519"/>
                </a:lnTo>
                <a:lnTo>
                  <a:pt x="936" y="491"/>
                </a:lnTo>
                <a:lnTo>
                  <a:pt x="936" y="462"/>
                </a:lnTo>
                <a:lnTo>
                  <a:pt x="935" y="431"/>
                </a:lnTo>
                <a:lnTo>
                  <a:pt x="932" y="399"/>
                </a:lnTo>
                <a:lnTo>
                  <a:pt x="929" y="367"/>
                </a:lnTo>
                <a:lnTo>
                  <a:pt x="923" y="334"/>
                </a:lnTo>
                <a:lnTo>
                  <a:pt x="916" y="302"/>
                </a:lnTo>
                <a:lnTo>
                  <a:pt x="906" y="270"/>
                </a:lnTo>
                <a:lnTo>
                  <a:pt x="895" y="238"/>
                </a:lnTo>
                <a:lnTo>
                  <a:pt x="890" y="222"/>
                </a:lnTo>
                <a:lnTo>
                  <a:pt x="883" y="207"/>
                </a:lnTo>
                <a:lnTo>
                  <a:pt x="876" y="192"/>
                </a:lnTo>
                <a:lnTo>
                  <a:pt x="868" y="178"/>
                </a:lnTo>
                <a:lnTo>
                  <a:pt x="859" y="163"/>
                </a:lnTo>
                <a:lnTo>
                  <a:pt x="851" y="150"/>
                </a:lnTo>
                <a:lnTo>
                  <a:pt x="841" y="136"/>
                </a:lnTo>
                <a:lnTo>
                  <a:pt x="831" y="123"/>
                </a:lnTo>
                <a:lnTo>
                  <a:pt x="819" y="108"/>
                </a:lnTo>
                <a:lnTo>
                  <a:pt x="806" y="95"/>
                </a:lnTo>
                <a:lnTo>
                  <a:pt x="794" y="82"/>
                </a:lnTo>
                <a:lnTo>
                  <a:pt x="779" y="70"/>
                </a:lnTo>
                <a:lnTo>
                  <a:pt x="765" y="59"/>
                </a:lnTo>
                <a:lnTo>
                  <a:pt x="750" y="48"/>
                </a:lnTo>
                <a:lnTo>
                  <a:pt x="735" y="40"/>
                </a:lnTo>
                <a:lnTo>
                  <a:pt x="719" y="31"/>
                </a:lnTo>
                <a:lnTo>
                  <a:pt x="703" y="23"/>
                </a:lnTo>
                <a:lnTo>
                  <a:pt x="686" y="18"/>
                </a:lnTo>
                <a:lnTo>
                  <a:pt x="668" y="13"/>
                </a:lnTo>
                <a:lnTo>
                  <a:pt x="651" y="8"/>
                </a:lnTo>
                <a:lnTo>
                  <a:pt x="633" y="4"/>
                </a:lnTo>
                <a:lnTo>
                  <a:pt x="614" y="2"/>
                </a:lnTo>
                <a:lnTo>
                  <a:pt x="595" y="1"/>
                </a:lnTo>
                <a:lnTo>
                  <a:pt x="576" y="0"/>
                </a:lnTo>
                <a:lnTo>
                  <a:pt x="557" y="1"/>
                </a:lnTo>
                <a:lnTo>
                  <a:pt x="538" y="2"/>
                </a:lnTo>
                <a:lnTo>
                  <a:pt x="519" y="4"/>
                </a:lnTo>
                <a:lnTo>
                  <a:pt x="501" y="8"/>
                </a:lnTo>
                <a:lnTo>
                  <a:pt x="484" y="13"/>
                </a:lnTo>
                <a:lnTo>
                  <a:pt x="466" y="18"/>
                </a:lnTo>
                <a:lnTo>
                  <a:pt x="449" y="23"/>
                </a:lnTo>
                <a:lnTo>
                  <a:pt x="433" y="31"/>
                </a:lnTo>
                <a:lnTo>
                  <a:pt x="417" y="40"/>
                </a:lnTo>
                <a:lnTo>
                  <a:pt x="401" y="48"/>
                </a:lnTo>
                <a:lnTo>
                  <a:pt x="386" y="59"/>
                </a:lnTo>
                <a:lnTo>
                  <a:pt x="372" y="70"/>
                </a:lnTo>
                <a:lnTo>
                  <a:pt x="358" y="82"/>
                </a:lnTo>
                <a:lnTo>
                  <a:pt x="345" y="95"/>
                </a:lnTo>
                <a:lnTo>
                  <a:pt x="332" y="108"/>
                </a:lnTo>
                <a:lnTo>
                  <a:pt x="320" y="123"/>
                </a:lnTo>
                <a:lnTo>
                  <a:pt x="311" y="136"/>
                </a:lnTo>
                <a:lnTo>
                  <a:pt x="301" y="150"/>
                </a:lnTo>
                <a:lnTo>
                  <a:pt x="292" y="163"/>
                </a:lnTo>
                <a:lnTo>
                  <a:pt x="284" y="178"/>
                </a:lnTo>
                <a:lnTo>
                  <a:pt x="276" y="192"/>
                </a:lnTo>
                <a:lnTo>
                  <a:pt x="270" y="207"/>
                </a:lnTo>
                <a:lnTo>
                  <a:pt x="262" y="222"/>
                </a:lnTo>
                <a:lnTo>
                  <a:pt x="257" y="238"/>
                </a:lnTo>
                <a:lnTo>
                  <a:pt x="246" y="270"/>
                </a:lnTo>
                <a:lnTo>
                  <a:pt x="236" y="302"/>
                </a:lnTo>
                <a:lnTo>
                  <a:pt x="230" y="334"/>
                </a:lnTo>
                <a:lnTo>
                  <a:pt x="223" y="367"/>
                </a:lnTo>
                <a:lnTo>
                  <a:pt x="220" y="399"/>
                </a:lnTo>
                <a:lnTo>
                  <a:pt x="217" y="431"/>
                </a:lnTo>
                <a:lnTo>
                  <a:pt x="216" y="462"/>
                </a:lnTo>
                <a:lnTo>
                  <a:pt x="217" y="491"/>
                </a:lnTo>
                <a:lnTo>
                  <a:pt x="218" y="519"/>
                </a:lnTo>
                <a:lnTo>
                  <a:pt x="220" y="546"/>
                </a:lnTo>
                <a:lnTo>
                  <a:pt x="224" y="571"/>
                </a:lnTo>
                <a:lnTo>
                  <a:pt x="229" y="593"/>
                </a:lnTo>
                <a:lnTo>
                  <a:pt x="237" y="625"/>
                </a:lnTo>
                <a:lnTo>
                  <a:pt x="248" y="661"/>
                </a:lnTo>
                <a:lnTo>
                  <a:pt x="262" y="697"/>
                </a:lnTo>
                <a:lnTo>
                  <a:pt x="277" y="736"/>
                </a:lnTo>
                <a:lnTo>
                  <a:pt x="287" y="756"/>
                </a:lnTo>
                <a:lnTo>
                  <a:pt x="296" y="775"/>
                </a:lnTo>
                <a:lnTo>
                  <a:pt x="306" y="795"/>
                </a:lnTo>
                <a:lnTo>
                  <a:pt x="317" y="814"/>
                </a:lnTo>
                <a:lnTo>
                  <a:pt x="328" y="833"/>
                </a:lnTo>
                <a:lnTo>
                  <a:pt x="340" y="852"/>
                </a:lnTo>
                <a:lnTo>
                  <a:pt x="353" y="869"/>
                </a:lnTo>
                <a:lnTo>
                  <a:pt x="366" y="887"/>
                </a:lnTo>
                <a:lnTo>
                  <a:pt x="330" y="895"/>
                </a:lnTo>
                <a:lnTo>
                  <a:pt x="296" y="905"/>
                </a:lnTo>
                <a:lnTo>
                  <a:pt x="263" y="914"/>
                </a:lnTo>
                <a:lnTo>
                  <a:pt x="232" y="925"/>
                </a:lnTo>
                <a:lnTo>
                  <a:pt x="204" y="936"/>
                </a:lnTo>
                <a:lnTo>
                  <a:pt x="177" y="947"/>
                </a:lnTo>
                <a:lnTo>
                  <a:pt x="151" y="957"/>
                </a:lnTo>
                <a:lnTo>
                  <a:pt x="128" y="967"/>
                </a:lnTo>
                <a:lnTo>
                  <a:pt x="89" y="987"/>
                </a:lnTo>
                <a:lnTo>
                  <a:pt x="60" y="1003"/>
                </a:lnTo>
                <a:lnTo>
                  <a:pt x="41" y="1015"/>
                </a:lnTo>
                <a:lnTo>
                  <a:pt x="32" y="1020"/>
                </a:lnTo>
                <a:lnTo>
                  <a:pt x="22" y="1028"/>
                </a:lnTo>
                <a:lnTo>
                  <a:pt x="15" y="1035"/>
                </a:lnTo>
                <a:lnTo>
                  <a:pt x="8" y="1045"/>
                </a:lnTo>
                <a:lnTo>
                  <a:pt x="4" y="1056"/>
                </a:lnTo>
                <a:lnTo>
                  <a:pt x="1" y="1067"/>
                </a:lnTo>
                <a:lnTo>
                  <a:pt x="0" y="1077"/>
                </a:lnTo>
                <a:lnTo>
                  <a:pt x="1" y="1089"/>
                </a:lnTo>
                <a:lnTo>
                  <a:pt x="3" y="1101"/>
                </a:lnTo>
                <a:lnTo>
                  <a:pt x="7" y="1112"/>
                </a:lnTo>
                <a:lnTo>
                  <a:pt x="14" y="1122"/>
                </a:lnTo>
                <a:lnTo>
                  <a:pt x="20" y="1130"/>
                </a:lnTo>
                <a:lnTo>
                  <a:pt x="29" y="1138"/>
                </a:lnTo>
                <a:lnTo>
                  <a:pt x="39" y="1143"/>
                </a:lnTo>
                <a:lnTo>
                  <a:pt x="49" y="1149"/>
                </a:lnTo>
                <a:lnTo>
                  <a:pt x="60" y="1151"/>
                </a:lnTo>
                <a:lnTo>
                  <a:pt x="72" y="1152"/>
                </a:lnTo>
                <a:lnTo>
                  <a:pt x="1080" y="1152"/>
                </a:lnTo>
                <a:lnTo>
                  <a:pt x="1092" y="1151"/>
                </a:lnTo>
                <a:lnTo>
                  <a:pt x="1102" y="1149"/>
                </a:lnTo>
                <a:lnTo>
                  <a:pt x="1113" y="1143"/>
                </a:lnTo>
                <a:lnTo>
                  <a:pt x="1123" y="1138"/>
                </a:lnTo>
                <a:lnTo>
                  <a:pt x="1132" y="1130"/>
                </a:lnTo>
                <a:lnTo>
                  <a:pt x="1139" y="1122"/>
                </a:lnTo>
                <a:lnTo>
                  <a:pt x="1145" y="1112"/>
                </a:lnTo>
                <a:lnTo>
                  <a:pt x="1149" y="1101"/>
                </a:lnTo>
                <a:lnTo>
                  <a:pt x="1151" y="1089"/>
                </a:lnTo>
                <a:lnTo>
                  <a:pt x="1152" y="1077"/>
                </a:lnTo>
                <a:lnTo>
                  <a:pt x="1151" y="1067"/>
                </a:lnTo>
                <a:lnTo>
                  <a:pt x="1148" y="1056"/>
                </a:lnTo>
                <a:lnTo>
                  <a:pt x="1143" y="1045"/>
                </a:lnTo>
                <a:lnTo>
                  <a:pt x="1137" y="1035"/>
                </a:lnTo>
                <a:lnTo>
                  <a:pt x="1129" y="1028"/>
                </a:lnTo>
                <a:lnTo>
                  <a:pt x="1120" y="1020"/>
                </a:lnTo>
                <a:close/>
              </a:path>
            </a:pathLst>
          </a:custGeom>
          <a:solidFill>
            <a:schemeClr val="accent6"/>
          </a:solidFill>
          <a:ln>
            <a:noFill/>
          </a:ln>
        </p:spPr>
        <p:txBody>
          <a:bodyPr anchor="ctr"/>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91" name="Rectangle 61"/>
          <p:cNvSpPr/>
          <p:nvPr>
            <p:custDataLst>
              <p:tags r:id="rId27"/>
            </p:custDataLst>
          </p:nvPr>
        </p:nvSpPr>
        <p:spPr>
          <a:xfrm>
            <a:off x="4851400" y="5225415"/>
            <a:ext cx="2678430" cy="775970"/>
          </a:xfrm>
          <a:prstGeom prst="rect">
            <a:avLst/>
          </a:prstGeom>
        </p:spPr>
        <p:txBody>
          <a:bodyPr wrap="square" lIns="0" tIns="0" rIns="0" bIns="0" anchor="ctr">
            <a:noAutofit/>
          </a:bodyPr>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Dropout Rate</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(30% / 40% / 50%)</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Batch Size</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(16 / 32 / 64)</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Number of Epochs</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(30 / 40 / 50)</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032" y="-1"/>
            <a:ext cx="5110054" cy="1053144"/>
            <a:chOff x="-34032" y="-1"/>
            <a:chExt cx="5110054" cy="1053144"/>
          </a:xfrm>
        </p:grpSpPr>
        <p:sp>
          <p:nvSpPr>
            <p:cNvPr id="33" name="等腰三角形 32"/>
            <p:cNvSpPr/>
            <p:nvPr/>
          </p:nvSpPr>
          <p:spPr>
            <a:xfrm rot="16200000" flipH="1">
              <a:off x="-57709" y="338002"/>
              <a:ext cx="738818" cy="69146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4" name="等腰三角形 33"/>
            <p:cNvSpPr/>
            <p:nvPr/>
          </p:nvSpPr>
          <p:spPr>
            <a:xfrm rot="16200000">
              <a:off x="626755" y="30676"/>
              <a:ext cx="628650" cy="567296"/>
            </a:xfrm>
            <a:prstGeom prst="triangle">
              <a:avLst/>
            </a:prstGeom>
            <a:gradFill>
              <a:gsLst>
                <a:gs pos="0">
                  <a:srgbClr val="F4E3C8"/>
                </a:gs>
                <a:gs pos="16000">
                  <a:srgbClr val="EDD3A9"/>
                </a:gs>
                <a:gs pos="50000">
                  <a:srgbClr val="E4BC7C"/>
                </a:gs>
                <a:gs pos="100000">
                  <a:srgbClr val="DFB065"/>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5" name="矩形 34"/>
            <p:cNvSpPr/>
            <p:nvPr/>
          </p:nvSpPr>
          <p:spPr>
            <a:xfrm>
              <a:off x="759292" y="656230"/>
              <a:ext cx="4316730" cy="368300"/>
            </a:xfrm>
            <a:prstGeom prst="rect">
              <a:avLst/>
            </a:prstGeom>
          </p:spPr>
          <p:txBody>
            <a:bodyPr wrap="none">
              <a:spAutoFit/>
            </a:bodyPr>
            <a:lstStyle/>
            <a:p>
              <a:pPr algn="l"/>
              <a:r>
                <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Results and Performance Evaluation</a:t>
              </a:r>
              <a:endPar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pic>
        <p:nvPicPr>
          <p:cNvPr id="3" name="图片 2" descr="Sig_School_ContStudies_655"/>
          <p:cNvPicPr>
            <a:picLocks noChangeAspect="1"/>
          </p:cNvPicPr>
          <p:nvPr>
            <p:custDataLst>
              <p:tags r:id="rId1"/>
            </p:custDataLst>
          </p:nvPr>
        </p:nvPicPr>
        <p:blipFill>
          <a:blip r:embed="rId2"/>
          <a:stretch>
            <a:fillRect/>
          </a:stretch>
        </p:blipFill>
        <p:spPr>
          <a:xfrm>
            <a:off x="8800465" y="314325"/>
            <a:ext cx="2887980" cy="642620"/>
          </a:xfrm>
          <a:prstGeom prst="rect">
            <a:avLst/>
          </a:prstGeom>
        </p:spPr>
      </p:pic>
      <p:graphicFrame>
        <p:nvGraphicFramePr>
          <p:cNvPr id="4" name="表格 3"/>
          <p:cNvGraphicFramePr/>
          <p:nvPr>
            <p:custDataLst>
              <p:tags r:id="rId3"/>
            </p:custDataLst>
          </p:nvPr>
        </p:nvGraphicFramePr>
        <p:xfrm>
          <a:off x="1318260" y="1565910"/>
          <a:ext cx="9555480" cy="4506595"/>
        </p:xfrm>
        <a:graphic>
          <a:graphicData uri="http://schemas.openxmlformats.org/drawingml/2006/table">
            <a:tbl>
              <a:tblPr firstRow="1" bandRow="1">
                <a:tableStyleId>{5C22544A-7EE6-4342-B048-85BDC9FD1C3A}</a:tableStyleId>
              </a:tblPr>
              <a:tblGrid>
                <a:gridCol w="955548"/>
                <a:gridCol w="955548"/>
                <a:gridCol w="955548"/>
                <a:gridCol w="955548"/>
                <a:gridCol w="955548"/>
                <a:gridCol w="955548"/>
                <a:gridCol w="955548"/>
                <a:gridCol w="955548"/>
                <a:gridCol w="955548"/>
                <a:gridCol w="955548"/>
              </a:tblGrid>
              <a:tr h="340360">
                <a:tc>
                  <a:txBody>
                    <a:bodyPr/>
                    <a:p>
                      <a:pPr indent="0" algn="ctr">
                        <a:buNone/>
                      </a:pPr>
                      <a:r>
                        <a:rPr lang="en-US" sz="1200" b="1">
                          <a:solidFill>
                            <a:srgbClr val="000000"/>
                          </a:solidFill>
                          <a:latin typeface="Avenir Light" panose="020B0403020203020204" charset="0"/>
                          <a:cs typeface="Avenir Light" panose="020B0403020203020204" charset="0"/>
                        </a:rPr>
                        <a:t>Symbol</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altLang="en-US" sz="1200" b="1">
                          <a:solidFill>
                            <a:srgbClr val="000000"/>
                          </a:solidFill>
                          <a:latin typeface="Avenir Light" panose="020B0403020203020204" charset="0"/>
                          <a:cs typeface="Avenir Light" panose="020B0403020203020204" charset="0"/>
                        </a:rPr>
                        <a:t>Runtime(s)</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sz="1200" b="1">
                          <a:solidFill>
                            <a:srgbClr val="000000"/>
                          </a:solidFill>
                          <a:latin typeface="Avenir Light" panose="020B0403020203020204" charset="0"/>
                          <a:cs typeface="Avenir Light" panose="020B0403020203020204" charset="0"/>
                        </a:rPr>
                        <a:t> Type</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sz="1200">
                          <a:solidFill>
                            <a:srgbClr val="000000"/>
                          </a:solidFill>
                          <a:latin typeface="Avenir Light" panose="020B0403020203020204" charset="0"/>
                          <a:cs typeface="Avenir Light" panose="020B0403020203020204" charset="0"/>
                          <a:sym typeface="+mn-ea"/>
                        </a:rPr>
                        <a:t>Fitness Score</a:t>
                      </a:r>
                      <a:endParaRPr lang="en-US" sz="1200">
                        <a:solidFill>
                          <a:srgbClr val="000000"/>
                        </a:solidFill>
                        <a:latin typeface="Avenir Light" panose="020B0403020203020204" charset="0"/>
                        <a:cs typeface="Avenir Light" panose="020B0403020203020204" charset="0"/>
                        <a:sym typeface="+mn-ea"/>
                      </a:endParaRPr>
                    </a:p>
                  </a:txBody>
                  <a:tcPr marL="12700" marR="12700" marT="12700" vert="horz" anchor="ctr" anchorCtr="0"/>
                </a:tc>
                <a:tc>
                  <a:txBody>
                    <a:bodyPr/>
                    <a:p>
                      <a:pPr indent="0" algn="ctr">
                        <a:buNone/>
                      </a:pPr>
                      <a:r>
                        <a:rPr lang="en-US" sz="1200" b="1">
                          <a:solidFill>
                            <a:srgbClr val="000000"/>
                          </a:solidFill>
                          <a:latin typeface="Avenir Light" panose="020B0403020203020204" charset="0"/>
                          <a:cs typeface="Avenir Light" panose="020B0403020203020204" charset="0"/>
                        </a:rPr>
                        <a:t>num_layers</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sz="1200" b="1">
                          <a:solidFill>
                            <a:srgbClr val="000000"/>
                          </a:solidFill>
                          <a:latin typeface="Avenir Light" panose="020B0403020203020204" charset="0"/>
                          <a:cs typeface="Avenir Light" panose="020B0403020203020204" charset="0"/>
                        </a:rPr>
                        <a:t>num_heads</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sz="1200" b="1">
                          <a:solidFill>
                            <a:srgbClr val="000000"/>
                          </a:solidFill>
                          <a:latin typeface="Avenir Light" panose="020B0403020203020204" charset="0"/>
                          <a:cs typeface="Avenir Light" panose="020B0403020203020204" charset="0"/>
                        </a:rPr>
                        <a:t>lr</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sz="1200" b="1">
                          <a:solidFill>
                            <a:srgbClr val="000000"/>
                          </a:solidFill>
                          <a:latin typeface="Avenir Light" panose="020B0403020203020204" charset="0"/>
                          <a:cs typeface="Avenir Light" panose="020B0403020203020204" charset="0"/>
                        </a:rPr>
                        <a:t>dropout</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altLang="en-US" sz="1200" b="1">
                          <a:solidFill>
                            <a:srgbClr val="000000"/>
                          </a:solidFill>
                          <a:latin typeface="Avenir Light" panose="020B0403020203020204" charset="0"/>
                          <a:cs typeface="Avenir Light" panose="020B0403020203020204" charset="0"/>
                        </a:rPr>
                        <a:t>batch_size</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sz="1200">
                          <a:solidFill>
                            <a:srgbClr val="000000"/>
                          </a:solidFill>
                          <a:latin typeface="Avenir Light" panose="020B0403020203020204" charset="0"/>
                          <a:cs typeface="Avenir Light" panose="020B0403020203020204" charset="0"/>
                          <a:sym typeface="+mn-ea"/>
                        </a:rPr>
                        <a:t>epochs</a:t>
                      </a:r>
                      <a:endParaRPr lang="en-US" altLang="en-US" sz="1200" b="1">
                        <a:solidFill>
                          <a:srgbClr val="000000"/>
                        </a:solidFill>
                        <a:latin typeface="Avenir Light" panose="020B0403020203020204" charset="0"/>
                        <a:cs typeface="Avenir Light" panose="020B0403020203020204" charset="0"/>
                        <a:sym typeface="+mn-ea"/>
                      </a:endParaRPr>
                    </a:p>
                  </a:txBody>
                  <a:tcPr marL="12700" marR="12700" marT="12700" vert="horz" anchor="ctr" anchorCtr="0"/>
                </a:tc>
              </a:tr>
              <a:tr h="340995">
                <a:tc rowSpan="2">
                  <a:txBody>
                    <a:bodyPr/>
                    <a:p>
                      <a:pPr indent="0" algn="ctr">
                        <a:buNone/>
                      </a:pPr>
                      <a:r>
                        <a:rPr lang="en-US" sz="1200">
                          <a:solidFill>
                            <a:srgbClr val="000000"/>
                          </a:solidFill>
                          <a:latin typeface="Avenir Light" panose="020B0403020203020204" charset="0"/>
                          <a:cs typeface="Avenir Light" panose="020B0403020203020204" charset="0"/>
                          <a:sym typeface="+mn-ea"/>
                        </a:rPr>
                        <a:t>FM</a:t>
                      </a:r>
                      <a:endParaRPr lang="en-US" altLang="en-US" sz="1200" b="0">
                        <a:solidFill>
                          <a:srgbClr val="000000"/>
                        </a:solidFill>
                        <a:latin typeface="Avenir Light" panose="020B0403020203020204" charset="0"/>
                        <a:cs typeface="Avenir Light" panose="020B0403020203020204" charset="0"/>
                      </a:endParaRPr>
                    </a:p>
                  </a:txBody>
                  <a:tcPr marL="12700" marR="12700" marT="12700" vert="horz" anchor="ctr" anchorCtr="0"/>
                </a:tc>
                <a:tc rowSpan="2">
                  <a:txBody>
                    <a:bodyPr/>
                    <a:p>
                      <a:pPr algn="ctr">
                        <a:buNone/>
                      </a:pPr>
                      <a:r>
                        <a:rPr lang="en-US" altLang="en-US" sz="1200" b="1">
                          <a:solidFill>
                            <a:srgbClr val="000000"/>
                          </a:solidFill>
                          <a:latin typeface="Avenir Light" panose="020B0403020203020204" charset="0"/>
                          <a:cs typeface="Avenir Light" panose="020B0403020203020204" charset="0"/>
                          <a:sym typeface="+mn-ea"/>
                        </a:rPr>
                        <a:t>835.54</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Best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0.52532 </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16</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30</a:t>
                      </a:r>
                      <a:endParaRPr lang="zh-CN" altLang="en-US" sz="1200">
                        <a:latin typeface="Avenir Light" panose="020B0403020203020204" charset="0"/>
                        <a:cs typeface="Avenir Light" panose="020B0403020203020204" charset="0"/>
                      </a:endParaRPr>
                    </a:p>
                  </a:txBody>
                  <a:tcPr anchor="ctr" anchorCtr="0"/>
                </a:tc>
              </a:tr>
              <a:tr h="341630">
                <a:tc vMerge="1">
                  <a:tcPr marL="12700" marR="12700" marT="12700" vert="horz" anchor="b" anchorCtr="0"/>
                </a:tc>
                <a:tc vMerge="1">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Worst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0.51236 </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16</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40</a:t>
                      </a:r>
                      <a:endParaRPr lang="zh-CN" altLang="en-US" sz="1200">
                        <a:latin typeface="Avenir Light" panose="020B0403020203020204" charset="0"/>
                        <a:cs typeface="Avenir Light" panose="020B0403020203020204" charset="0"/>
                      </a:endParaRPr>
                    </a:p>
                  </a:txBody>
                  <a:tcPr anchor="ctr" anchorCtr="0"/>
                </a:tc>
              </a:tr>
              <a:tr h="340995">
                <a:tc rowSpan="2">
                  <a:txBody>
                    <a:bodyPr/>
                    <a:p>
                      <a:pPr indent="0" algn="ctr">
                        <a:buNone/>
                      </a:pPr>
                      <a:r>
                        <a:rPr lang="en-US" altLang="en-US" sz="1200" b="0">
                          <a:solidFill>
                            <a:srgbClr val="000000"/>
                          </a:solidFill>
                          <a:latin typeface="Avenir Light" panose="020B0403020203020204" charset="0"/>
                          <a:cs typeface="Avenir Light" panose="020B0403020203020204" charset="0"/>
                        </a:rPr>
                        <a:t>OTEX</a:t>
                      </a:r>
                      <a:endParaRPr lang="en-US" altLang="en-US" sz="1200" b="0">
                        <a:solidFill>
                          <a:srgbClr val="000000"/>
                        </a:solidFill>
                        <a:latin typeface="Avenir Light" panose="020B0403020203020204" charset="0"/>
                        <a:cs typeface="Avenir Light" panose="020B0403020203020204" charset="0"/>
                      </a:endParaRPr>
                    </a:p>
                  </a:txBody>
                  <a:tcPr marL="12700" marR="12700" marT="12700" vert="horz" anchor="ctr" anchorCtr="0"/>
                </a:tc>
                <a:tc rowSpan="2">
                  <a:txBody>
                    <a:bodyPr/>
                    <a:p>
                      <a:pPr algn="ctr">
                        <a:buNone/>
                      </a:pPr>
                      <a:r>
                        <a:rPr lang="en-US" altLang="en-US" sz="1200" b="1">
                          <a:solidFill>
                            <a:srgbClr val="000000"/>
                          </a:solidFill>
                          <a:latin typeface="Avenir Light" panose="020B0403020203020204" charset="0"/>
                          <a:cs typeface="Avenir Light" panose="020B0403020203020204" charset="0"/>
                          <a:sym typeface="+mn-ea"/>
                        </a:rPr>
                        <a:t>1442.89</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Best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0.64384</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30</a:t>
                      </a:r>
                      <a:endParaRPr lang="zh-CN" altLang="en-US" sz="1200">
                        <a:latin typeface="Avenir Light" panose="020B0403020203020204" charset="0"/>
                        <a:cs typeface="Avenir Light" panose="020B0403020203020204" charset="0"/>
                      </a:endParaRPr>
                    </a:p>
                  </a:txBody>
                  <a:tcPr anchor="ctr" anchorCtr="0"/>
                </a:tc>
              </a:tr>
              <a:tr h="340360">
                <a:tc vMerge="1">
                  <a:tcPr marL="12700" marR="12700" marT="12700" vert="horz" anchor="b" anchorCtr="0"/>
                </a:tc>
                <a:tc vMerge="1">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Worst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0.48580</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64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40</a:t>
                      </a:r>
                      <a:endParaRPr lang="zh-CN" altLang="en-US" sz="1200">
                        <a:latin typeface="Avenir Light" panose="020B0403020203020204" charset="0"/>
                        <a:cs typeface="Avenir Light" panose="020B0403020203020204" charset="0"/>
                      </a:endParaRPr>
                    </a:p>
                  </a:txBody>
                  <a:tcPr anchor="ctr" anchorCtr="0"/>
                </a:tc>
              </a:tr>
              <a:tr h="340360">
                <a:tc rowSpan="2">
                  <a:txBody>
                    <a:bodyPr/>
                    <a:p>
                      <a:pPr indent="0" algn="ctr">
                        <a:buNone/>
                      </a:pPr>
                      <a:r>
                        <a:rPr lang="en-US" sz="1200" b="0">
                          <a:solidFill>
                            <a:srgbClr val="000000"/>
                          </a:solidFill>
                          <a:latin typeface="Avenir Light" panose="020B0403020203020204" charset="0"/>
                          <a:cs typeface="Avenir Light" panose="020B0403020203020204" charset="0"/>
                        </a:rPr>
                        <a:t>AQN</a:t>
                      </a:r>
                      <a:endParaRPr lang="en-US" altLang="en-US" sz="1200" b="0">
                        <a:solidFill>
                          <a:srgbClr val="000000"/>
                        </a:solidFill>
                        <a:latin typeface="Avenir Light" panose="020B0403020203020204" charset="0"/>
                        <a:cs typeface="Avenir Light" panose="020B0403020203020204" charset="0"/>
                      </a:endParaRPr>
                    </a:p>
                  </a:txBody>
                  <a:tcPr marL="12700" marR="12700" marT="12700" vert="horz" anchor="ctr" anchorCtr="0"/>
                </a:tc>
                <a:tc rowSpan="2">
                  <a:txBody>
                    <a:bodyPr/>
                    <a:p>
                      <a:pPr algn="ctr">
                        <a:buNone/>
                      </a:pPr>
                      <a:r>
                        <a:rPr lang="en-US" altLang="en-US" sz="1200" b="1">
                          <a:solidFill>
                            <a:srgbClr val="000000"/>
                          </a:solidFill>
                          <a:latin typeface="Avenir Light" panose="020B0403020203020204" charset="0"/>
                          <a:cs typeface="Avenir Light" panose="020B0403020203020204" charset="0"/>
                          <a:sym typeface="+mn-ea"/>
                        </a:rPr>
                        <a:t>1366.72</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Best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0.47117</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r>
              <a:tr h="340995">
                <a:tc vMerge="1">
                  <a:tcPr marL="12700" marR="12700" marT="12700" vert="horz" anchor="b" anchorCtr="0"/>
                </a:tc>
                <a:tc vMerge="1">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Worst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0.43289</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16</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r>
              <a:tr h="416560">
                <a:tc rowSpan="2">
                  <a:txBody>
                    <a:bodyPr/>
                    <a:p>
                      <a:pPr indent="0" algn="ctr">
                        <a:buNone/>
                      </a:pPr>
                      <a:r>
                        <a:rPr lang="en-US" sz="1200">
                          <a:solidFill>
                            <a:srgbClr val="000000"/>
                          </a:solidFill>
                          <a:latin typeface="Avenir Light" panose="020B0403020203020204" charset="0"/>
                          <a:cs typeface="Avenir Light" panose="020B0403020203020204" charset="0"/>
                          <a:sym typeface="+mn-ea"/>
                        </a:rPr>
                        <a:t>CCO</a:t>
                      </a:r>
                      <a:endParaRPr lang="en-US" altLang="en-US" sz="1200" b="0">
                        <a:solidFill>
                          <a:srgbClr val="000000"/>
                        </a:solidFill>
                        <a:latin typeface="Avenir Light" panose="020B0403020203020204" charset="0"/>
                        <a:cs typeface="Avenir Light" panose="020B0403020203020204" charset="0"/>
                      </a:endParaRPr>
                    </a:p>
                  </a:txBody>
                  <a:tcPr marL="12700" marR="12700" marT="12700" vert="horz" anchor="ctr" anchorCtr="0"/>
                </a:tc>
                <a:tc rowSpan="2">
                  <a:txBody>
                    <a:bodyPr/>
                    <a:p>
                      <a:pPr algn="ctr">
                        <a:buNone/>
                      </a:pPr>
                      <a:r>
                        <a:rPr lang="en-US" altLang="en-US" sz="1200" b="1">
                          <a:solidFill>
                            <a:srgbClr val="000000"/>
                          </a:solidFill>
                          <a:latin typeface="Avenir Light" panose="020B0403020203020204" charset="0"/>
                          <a:cs typeface="Avenir Light" panose="020B0403020203020204" charset="0"/>
                          <a:sym typeface="+mn-ea"/>
                        </a:rPr>
                        <a:t>710.18</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Best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0.62857</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zh-CN" sz="1200">
                          <a:latin typeface="Avenir Light" panose="020B0403020203020204" charset="0"/>
                          <a:cs typeface="Avenir Light" panose="020B0403020203020204" charset="0"/>
                        </a:rPr>
                        <a:t>2</a:t>
                      </a:r>
                      <a:endParaRPr lang="en-US" altLang="zh-CN"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64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30</a:t>
                      </a:r>
                      <a:endParaRPr lang="zh-CN" altLang="en-US" sz="1200">
                        <a:latin typeface="Avenir Light" panose="020B0403020203020204" charset="0"/>
                        <a:cs typeface="Avenir Light" panose="020B0403020203020204" charset="0"/>
                      </a:endParaRPr>
                    </a:p>
                  </a:txBody>
                  <a:tcPr anchor="ctr" anchorCtr="0"/>
                </a:tc>
              </a:tr>
              <a:tr h="340360">
                <a:tc vMerge="1">
                  <a:tcPr marL="12700" marR="12700" marT="12700" vert="horz" anchor="b" anchorCtr="0"/>
                </a:tc>
                <a:tc vMerge="1">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Worst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0.52188</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30</a:t>
                      </a:r>
                      <a:endParaRPr lang="zh-CN" altLang="en-US" sz="1200">
                        <a:latin typeface="Avenir Light" panose="020B0403020203020204" charset="0"/>
                        <a:cs typeface="Avenir Light" panose="020B0403020203020204" charset="0"/>
                      </a:endParaRPr>
                    </a:p>
                  </a:txBody>
                  <a:tcPr anchor="ctr" anchorCtr="0"/>
                </a:tc>
              </a:tr>
              <a:tr h="342265">
                <a:tc rowSpan="2">
                  <a:txBody>
                    <a:bodyPr/>
                    <a:p>
                      <a:pPr indent="0" algn="ctr">
                        <a:buNone/>
                      </a:pPr>
                      <a:r>
                        <a:rPr lang="en-US" altLang="en-US" sz="1200" b="0">
                          <a:solidFill>
                            <a:srgbClr val="000000"/>
                          </a:solidFill>
                          <a:latin typeface="Avenir Light" panose="020B0403020203020204" charset="0"/>
                          <a:cs typeface="Avenir Light" panose="020B0403020203020204" charset="0"/>
                        </a:rPr>
                        <a:t>CSU</a:t>
                      </a:r>
                      <a:endParaRPr lang="en-US" altLang="en-US" sz="1200" b="0">
                        <a:solidFill>
                          <a:srgbClr val="000000"/>
                        </a:solidFill>
                        <a:latin typeface="Avenir Light" panose="020B0403020203020204" charset="0"/>
                        <a:cs typeface="Avenir Light" panose="020B0403020203020204" charset="0"/>
                      </a:endParaRPr>
                    </a:p>
                  </a:txBody>
                  <a:tcPr marL="12700" marR="12700" marT="12700" vert="horz" anchor="ctr" anchorCtr="0"/>
                </a:tc>
                <a:tc rowSpan="2">
                  <a:txBody>
                    <a:bodyPr/>
                    <a:p>
                      <a:pPr algn="ctr">
                        <a:buNone/>
                      </a:pPr>
                      <a:r>
                        <a:rPr lang="en-US" altLang="en-US" sz="1200" b="1">
                          <a:solidFill>
                            <a:srgbClr val="000000"/>
                          </a:solidFill>
                          <a:latin typeface="Avenir Light" panose="020B0403020203020204" charset="0"/>
                          <a:cs typeface="Avenir Light" panose="020B0403020203020204" charset="0"/>
                          <a:sym typeface="+mn-ea"/>
                        </a:rPr>
                        <a:t>2471.12</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Best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0.37553</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zh-CN" sz="1200">
                          <a:latin typeface="Avenir Light" panose="020B0403020203020204" charset="0"/>
                          <a:cs typeface="Avenir Light" panose="020B0403020203020204" charset="0"/>
                        </a:rPr>
                        <a:t>2</a:t>
                      </a:r>
                      <a:endParaRPr lang="en-US" altLang="zh-CN"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16</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40</a:t>
                      </a:r>
                      <a:endParaRPr lang="zh-CN" altLang="en-US" sz="1200">
                        <a:latin typeface="Avenir Light" panose="020B0403020203020204" charset="0"/>
                        <a:cs typeface="Avenir Light" panose="020B0403020203020204" charset="0"/>
                      </a:endParaRPr>
                    </a:p>
                  </a:txBody>
                  <a:tcPr anchor="ctr" anchorCtr="0"/>
                </a:tc>
              </a:tr>
              <a:tr h="340995">
                <a:tc vMerge="1">
                  <a:tcPr marL="12700" marR="12700" marT="12700" vert="horz" anchor="b" anchorCtr="0"/>
                </a:tc>
                <a:tc vMerge="1">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Worst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0.35789</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8</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40</a:t>
                      </a:r>
                      <a:endParaRPr lang="zh-CN" altLang="en-US" sz="1200">
                        <a:latin typeface="Avenir Light" panose="020B0403020203020204" charset="0"/>
                        <a:cs typeface="Avenir Light" panose="020B0403020203020204" charset="0"/>
                      </a:endParaRPr>
                    </a:p>
                  </a:txBody>
                  <a:tcPr anchor="ctr" anchorCtr="0"/>
                </a:tc>
              </a:tr>
              <a:tr h="340360">
                <a:tc rowSpan="2">
                  <a:txBody>
                    <a:bodyPr/>
                    <a:p>
                      <a:pPr indent="0" algn="ctr">
                        <a:buNone/>
                      </a:pPr>
                      <a:r>
                        <a:rPr lang="en-US" altLang="en-US" sz="1200" b="0">
                          <a:solidFill>
                            <a:srgbClr val="000000"/>
                          </a:solidFill>
                          <a:latin typeface="Avenir Light" panose="020B0403020203020204" charset="0"/>
                          <a:cs typeface="Avenir Light" panose="020B0403020203020204" charset="0"/>
                          <a:sym typeface="+mn-ea"/>
                        </a:rPr>
                        <a:t>AEM</a:t>
                      </a:r>
                      <a:endParaRPr lang="en-US" altLang="en-US" sz="1200" b="0">
                        <a:solidFill>
                          <a:srgbClr val="000000"/>
                        </a:solidFill>
                        <a:latin typeface="Avenir Light" panose="020B0403020203020204" charset="0"/>
                        <a:cs typeface="Avenir Light" panose="020B0403020203020204" charset="0"/>
                        <a:sym typeface="+mn-ea"/>
                      </a:endParaRPr>
                    </a:p>
                  </a:txBody>
                  <a:tcPr marL="12700" marR="12700" marT="12700" vert="horz" anchor="ctr" anchorCtr="0"/>
                </a:tc>
                <a:tc rowSpan="2">
                  <a:txBody>
                    <a:bodyPr/>
                    <a:p>
                      <a:pPr algn="ctr">
                        <a:buNone/>
                      </a:pPr>
                      <a:r>
                        <a:rPr lang="en-US" altLang="en-US" sz="1200" b="1">
                          <a:solidFill>
                            <a:srgbClr val="000000"/>
                          </a:solidFill>
                          <a:latin typeface="Avenir Light" panose="020B0403020203020204" charset="0"/>
                          <a:cs typeface="Avenir Light" panose="020B0403020203020204" charset="0"/>
                          <a:sym typeface="+mn-ea"/>
                        </a:rPr>
                        <a:t>1207.21</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Best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0.60442</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zh-CN" sz="1200">
                          <a:latin typeface="Avenir Light" panose="020B0403020203020204" charset="0"/>
                          <a:cs typeface="Avenir Light" panose="020B0403020203020204" charset="0"/>
                        </a:rPr>
                        <a:t>2</a:t>
                      </a:r>
                      <a:endParaRPr lang="en-US" altLang="zh-CN"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64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30</a:t>
                      </a:r>
                      <a:endParaRPr lang="zh-CN" altLang="en-US" sz="1200">
                        <a:latin typeface="Avenir Light" panose="020B0403020203020204" charset="0"/>
                        <a:cs typeface="Avenir Light" panose="020B0403020203020204" charset="0"/>
                      </a:endParaRPr>
                    </a:p>
                  </a:txBody>
                  <a:tcPr anchor="ctr" anchorCtr="0"/>
                </a:tc>
              </a:tr>
              <a:tr h="340360">
                <a:tc vMerge="1">
                  <a:tcPr marL="12700" marR="12700" marT="12700" vert="horz" anchor="b" anchorCtr="0"/>
                </a:tc>
                <a:tc vMerge="1">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Worst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0.40577</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64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40</a:t>
                      </a:r>
                      <a:endParaRPr lang="zh-CN" altLang="en-US" sz="1200">
                        <a:latin typeface="Avenir Light" panose="020B0403020203020204" charset="0"/>
                        <a:cs typeface="Avenir Light" panose="020B0403020203020204" charset="0"/>
                      </a:endParaRPr>
                    </a:p>
                  </a:txBody>
                  <a:tcPr anchor="ctr" anchorCtr="0"/>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032" y="-1"/>
            <a:ext cx="5110054" cy="1053144"/>
            <a:chOff x="-34032" y="-1"/>
            <a:chExt cx="5110054" cy="1053144"/>
          </a:xfrm>
        </p:grpSpPr>
        <p:sp>
          <p:nvSpPr>
            <p:cNvPr id="33" name="等腰三角形 32"/>
            <p:cNvSpPr/>
            <p:nvPr/>
          </p:nvSpPr>
          <p:spPr>
            <a:xfrm rot="16200000" flipH="1">
              <a:off x="-57709" y="338002"/>
              <a:ext cx="738818" cy="69146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4" name="等腰三角形 33"/>
            <p:cNvSpPr/>
            <p:nvPr/>
          </p:nvSpPr>
          <p:spPr>
            <a:xfrm rot="16200000">
              <a:off x="626755" y="30676"/>
              <a:ext cx="628650" cy="567296"/>
            </a:xfrm>
            <a:prstGeom prst="triangle">
              <a:avLst/>
            </a:prstGeom>
            <a:gradFill>
              <a:gsLst>
                <a:gs pos="0">
                  <a:srgbClr val="F4E3C8"/>
                </a:gs>
                <a:gs pos="16000">
                  <a:srgbClr val="EDD3A9"/>
                </a:gs>
                <a:gs pos="50000">
                  <a:srgbClr val="E4BC7C"/>
                </a:gs>
                <a:gs pos="100000">
                  <a:srgbClr val="DFB065"/>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5" name="矩形 34"/>
            <p:cNvSpPr/>
            <p:nvPr/>
          </p:nvSpPr>
          <p:spPr>
            <a:xfrm>
              <a:off x="759292" y="656230"/>
              <a:ext cx="4316730" cy="368300"/>
            </a:xfrm>
            <a:prstGeom prst="rect">
              <a:avLst/>
            </a:prstGeom>
          </p:spPr>
          <p:txBody>
            <a:bodyPr wrap="none">
              <a:spAutoFit/>
            </a:bodyPr>
            <a:lstStyle/>
            <a:p>
              <a:pPr algn="l"/>
              <a:r>
                <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Results and Performance Evaluation</a:t>
              </a:r>
              <a:endPar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pic>
        <p:nvPicPr>
          <p:cNvPr id="3" name="图片 2" descr="Sig_School_ContStudies_655"/>
          <p:cNvPicPr>
            <a:picLocks noChangeAspect="1"/>
          </p:cNvPicPr>
          <p:nvPr>
            <p:custDataLst>
              <p:tags r:id="rId1"/>
            </p:custDataLst>
          </p:nvPr>
        </p:nvPicPr>
        <p:blipFill>
          <a:blip r:embed="rId2"/>
          <a:stretch>
            <a:fillRect/>
          </a:stretch>
        </p:blipFill>
        <p:spPr>
          <a:xfrm>
            <a:off x="8800465" y="314325"/>
            <a:ext cx="2887980" cy="642620"/>
          </a:xfrm>
          <a:prstGeom prst="rect">
            <a:avLst/>
          </a:prstGeom>
        </p:spPr>
      </p:pic>
      <p:pic>
        <p:nvPicPr>
          <p:cNvPr id="100" name="图片 99"/>
          <p:cNvPicPr>
            <a:picLocks noChangeAspect="1"/>
          </p:cNvPicPr>
          <p:nvPr/>
        </p:nvPicPr>
        <p:blipFill>
          <a:blip r:embed="rId3"/>
          <a:stretch>
            <a:fillRect/>
          </a:stretch>
        </p:blipFill>
        <p:spPr>
          <a:xfrm>
            <a:off x="8058150" y="4227195"/>
            <a:ext cx="3950970" cy="2116455"/>
          </a:xfrm>
          <a:prstGeom prst="rect">
            <a:avLst/>
          </a:prstGeom>
          <a:noFill/>
          <a:ln w="9525">
            <a:noFill/>
          </a:ln>
        </p:spPr>
      </p:pic>
      <p:pic>
        <p:nvPicPr>
          <p:cNvPr id="101" name="图片 100"/>
          <p:cNvPicPr>
            <a:picLocks noChangeAspect="1"/>
          </p:cNvPicPr>
          <p:nvPr/>
        </p:nvPicPr>
        <p:blipFill>
          <a:blip r:embed="rId4"/>
          <a:stretch>
            <a:fillRect/>
          </a:stretch>
        </p:blipFill>
        <p:spPr>
          <a:xfrm>
            <a:off x="4147185" y="1814830"/>
            <a:ext cx="3910965" cy="2119630"/>
          </a:xfrm>
          <a:prstGeom prst="rect">
            <a:avLst/>
          </a:prstGeom>
          <a:noFill/>
          <a:ln w="9525">
            <a:noFill/>
          </a:ln>
        </p:spPr>
      </p:pic>
      <p:pic>
        <p:nvPicPr>
          <p:cNvPr id="102" name="图片 101"/>
          <p:cNvPicPr>
            <a:picLocks noChangeAspect="1"/>
          </p:cNvPicPr>
          <p:nvPr/>
        </p:nvPicPr>
        <p:blipFill>
          <a:blip r:embed="rId5"/>
          <a:stretch>
            <a:fillRect/>
          </a:stretch>
        </p:blipFill>
        <p:spPr>
          <a:xfrm>
            <a:off x="8058150" y="1807845"/>
            <a:ext cx="3933190" cy="2123440"/>
          </a:xfrm>
          <a:prstGeom prst="rect">
            <a:avLst/>
          </a:prstGeom>
          <a:noFill/>
          <a:ln w="9525">
            <a:noFill/>
          </a:ln>
        </p:spPr>
      </p:pic>
      <p:pic>
        <p:nvPicPr>
          <p:cNvPr id="103" name="图片 102"/>
          <p:cNvPicPr>
            <a:picLocks noChangeAspect="1"/>
          </p:cNvPicPr>
          <p:nvPr/>
        </p:nvPicPr>
        <p:blipFill>
          <a:blip r:embed="rId6"/>
          <a:stretch>
            <a:fillRect/>
          </a:stretch>
        </p:blipFill>
        <p:spPr>
          <a:xfrm>
            <a:off x="187960" y="4229735"/>
            <a:ext cx="3937635" cy="2132965"/>
          </a:xfrm>
          <a:prstGeom prst="rect">
            <a:avLst/>
          </a:prstGeom>
          <a:noFill/>
          <a:ln w="9525">
            <a:noFill/>
          </a:ln>
        </p:spPr>
      </p:pic>
      <p:pic>
        <p:nvPicPr>
          <p:cNvPr id="104" name="图片 103"/>
          <p:cNvPicPr>
            <a:picLocks noChangeAspect="1"/>
          </p:cNvPicPr>
          <p:nvPr/>
        </p:nvPicPr>
        <p:blipFill>
          <a:blip r:embed="rId7"/>
          <a:stretch>
            <a:fillRect/>
          </a:stretch>
        </p:blipFill>
        <p:spPr>
          <a:xfrm>
            <a:off x="187960" y="1805305"/>
            <a:ext cx="3974465" cy="2121535"/>
          </a:xfrm>
          <a:prstGeom prst="rect">
            <a:avLst/>
          </a:prstGeom>
          <a:noFill/>
          <a:ln w="9525">
            <a:noFill/>
          </a:ln>
        </p:spPr>
      </p:pic>
      <p:pic>
        <p:nvPicPr>
          <p:cNvPr id="105" name="图片 104"/>
          <p:cNvPicPr>
            <a:picLocks noChangeAspect="1"/>
          </p:cNvPicPr>
          <p:nvPr/>
        </p:nvPicPr>
        <p:blipFill>
          <a:blip r:embed="rId8"/>
          <a:stretch>
            <a:fillRect/>
          </a:stretch>
        </p:blipFill>
        <p:spPr>
          <a:xfrm>
            <a:off x="4124325" y="4229735"/>
            <a:ext cx="3933825" cy="2131060"/>
          </a:xfrm>
          <a:prstGeom prst="rect">
            <a:avLst/>
          </a:prstGeom>
          <a:noFill/>
          <a:ln w="9525">
            <a:noFill/>
          </a:ln>
        </p:spPr>
      </p:pic>
      <p:sp>
        <p:nvSpPr>
          <p:cNvPr id="2" name="文本框 1"/>
          <p:cNvSpPr txBox="1"/>
          <p:nvPr/>
        </p:nvSpPr>
        <p:spPr>
          <a:xfrm>
            <a:off x="1363980" y="1224915"/>
            <a:ext cx="1623060" cy="368300"/>
          </a:xfrm>
          <a:prstGeom prst="rect">
            <a:avLst/>
          </a:prstGeom>
          <a:noFill/>
        </p:spPr>
        <p:txBody>
          <a:bodyPr wrap="square" rtlCol="0">
            <a:spAutoFit/>
          </a:bodyPr>
          <a:p>
            <a:r>
              <a:rPr lang="en-US" altLang="zh-CN">
                <a:sym typeface="+mn-ea"/>
              </a:rPr>
              <a:t>B</a:t>
            </a:r>
            <a:r>
              <a:rPr lang="zh-CN" altLang="en-US">
                <a:sym typeface="+mn-ea"/>
              </a:rPr>
              <a:t>iggest </a:t>
            </a:r>
            <a:r>
              <a:rPr lang="en-US" altLang="zh-CN">
                <a:sym typeface="+mn-ea"/>
              </a:rPr>
              <a:t>G</a:t>
            </a:r>
            <a:r>
              <a:rPr lang="zh-CN" altLang="en-US">
                <a:sym typeface="+mn-ea"/>
              </a:rPr>
              <a:t>ainers</a:t>
            </a:r>
            <a:endParaRPr lang="zh-CN" altLang="en-US"/>
          </a:p>
        </p:txBody>
      </p:sp>
      <p:sp>
        <p:nvSpPr>
          <p:cNvPr id="4" name="文本框 3"/>
          <p:cNvSpPr txBox="1"/>
          <p:nvPr/>
        </p:nvSpPr>
        <p:spPr>
          <a:xfrm>
            <a:off x="5165090" y="1224915"/>
            <a:ext cx="1852295" cy="368300"/>
          </a:xfrm>
          <a:prstGeom prst="rect">
            <a:avLst/>
          </a:prstGeom>
          <a:noFill/>
        </p:spPr>
        <p:txBody>
          <a:bodyPr wrap="square" rtlCol="0">
            <a:spAutoFit/>
          </a:bodyPr>
          <a:p>
            <a:r>
              <a:rPr lang="en-US" altLang="zh-CN">
                <a:sym typeface="+mn-ea"/>
              </a:rPr>
              <a:t>S</a:t>
            </a:r>
            <a:r>
              <a:rPr lang="zh-CN" altLang="en-US">
                <a:sym typeface="+mn-ea"/>
              </a:rPr>
              <a:t>mallest </a:t>
            </a:r>
            <a:r>
              <a:rPr lang="en-US" altLang="zh-CN">
                <a:sym typeface="+mn-ea"/>
              </a:rPr>
              <a:t>S</a:t>
            </a:r>
            <a:r>
              <a:rPr lang="zh-CN" altLang="en-US">
                <a:sym typeface="+mn-ea"/>
              </a:rPr>
              <a:t>preads</a:t>
            </a:r>
            <a:endParaRPr lang="zh-CN" altLang="en-US"/>
          </a:p>
        </p:txBody>
      </p:sp>
      <p:sp>
        <p:nvSpPr>
          <p:cNvPr id="5" name="文本框 4"/>
          <p:cNvSpPr txBox="1"/>
          <p:nvPr/>
        </p:nvSpPr>
        <p:spPr>
          <a:xfrm>
            <a:off x="9261475" y="1224915"/>
            <a:ext cx="1544955" cy="368300"/>
          </a:xfrm>
          <a:prstGeom prst="rect">
            <a:avLst/>
          </a:prstGeom>
          <a:noFill/>
        </p:spPr>
        <p:txBody>
          <a:bodyPr wrap="square" rtlCol="0">
            <a:spAutoFit/>
          </a:bodyPr>
          <a:p>
            <a:r>
              <a:rPr lang="en-US" altLang="zh-CN">
                <a:sym typeface="+mn-ea"/>
              </a:rPr>
              <a:t>Biggest </a:t>
            </a:r>
            <a:r>
              <a:rPr lang="zh-CN" altLang="en-US">
                <a:sym typeface="+mn-ea"/>
              </a:rPr>
              <a:t>fallers</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val 29"/>
          <p:cNvSpPr/>
          <p:nvPr>
            <p:custDataLst>
              <p:tags r:id="rId1"/>
            </p:custDataLst>
          </p:nvPr>
        </p:nvSpPr>
        <p:spPr>
          <a:xfrm>
            <a:off x="6103149" y="2351325"/>
            <a:ext cx="594612" cy="5945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679" rIns="91356" bIns="45679" rtlCol="0" anchor="ctr"/>
          <a:lstStyle/>
          <a:p>
            <a:pPr algn="ctr"/>
            <a:r>
              <a:rPr lang="id-ID" sz="1465" dirty="0">
                <a:latin typeface="方正黑体简体" panose="02010601030101010101" pitchFamily="2" charset="-122"/>
                <a:ea typeface="方正黑体简体" panose="02010601030101010101" pitchFamily="2" charset="-122"/>
                <a:sym typeface="方正黑体简体" panose="02010601030101010101" pitchFamily="2" charset="-122"/>
              </a:rPr>
              <a:t>01</a:t>
            </a:r>
            <a:endParaRPr lang="id-ID" sz="1465" dirty="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3" name="TextBox 72"/>
          <p:cNvSpPr txBox="1"/>
          <p:nvPr>
            <p:custDataLst>
              <p:tags r:id="rId2"/>
            </p:custDataLst>
          </p:nvPr>
        </p:nvSpPr>
        <p:spPr>
          <a:xfrm>
            <a:off x="6809740" y="2351405"/>
            <a:ext cx="4648835" cy="900430"/>
          </a:xfrm>
          <a:prstGeom prst="rect">
            <a:avLst/>
          </a:prstGeom>
          <a:noFill/>
        </p:spPr>
        <p:txBody>
          <a:bodyPr wrap="square" lIns="91356" tIns="45679" rIns="91356" bIns="45679" rtlCol="0">
            <a:spAutoFit/>
          </a:bodyPr>
          <a:lstStyle/>
          <a:p>
            <a:pPr>
              <a:lnSpc>
                <a:spcPct val="110000"/>
              </a:lnSpc>
            </a:pPr>
            <a:r>
              <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Adaptive Sequence:</a:t>
            </a:r>
            <a:endPar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indent="457200">
              <a:lnSpc>
                <a:spcPct val="110000"/>
              </a:lnSpc>
            </a:pPr>
            <a:r>
              <a:rPr lang="en-US" altLang="zh-CN"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If t</a:t>
            </a:r>
            <a:r>
              <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he model is trained on multiple sequence lengths, allowing it to learn from short- and long-term trends to make more informed predictions.</a:t>
            </a:r>
            <a:endPar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7" name="TextBox 76"/>
          <p:cNvSpPr txBox="1"/>
          <p:nvPr>
            <p:custDataLst>
              <p:tags r:id="rId3"/>
            </p:custDataLst>
          </p:nvPr>
        </p:nvSpPr>
        <p:spPr>
          <a:xfrm>
            <a:off x="6809740" y="3531235"/>
            <a:ext cx="4648835" cy="697865"/>
          </a:xfrm>
          <a:prstGeom prst="rect">
            <a:avLst/>
          </a:prstGeom>
          <a:noFill/>
        </p:spPr>
        <p:txBody>
          <a:bodyPr wrap="square" lIns="91356" tIns="45679" rIns="91356" bIns="45679" rtlCol="0">
            <a:spAutoFit/>
          </a:bodyPr>
          <a:lstStyle/>
          <a:p>
            <a:pPr algn="just">
              <a:lnSpc>
                <a:spcPct val="110000"/>
              </a:lnSpc>
            </a:pPr>
            <a:r>
              <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Enhanced </a:t>
            </a:r>
            <a:r>
              <a:rPr lang="en-US" altLang="zh-CN"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P</a:t>
            </a:r>
            <a:r>
              <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opulation </a:t>
            </a:r>
            <a:r>
              <a:rPr lang="en-US" altLang="zh-CN"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D</a:t>
            </a:r>
            <a:r>
              <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iversity:</a:t>
            </a:r>
            <a:endPar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indent="457200" algn="just">
              <a:lnSpc>
                <a:spcPct val="110000"/>
              </a:lnSpc>
            </a:pPr>
            <a:r>
              <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Larger population sizes can introduce more genetic diversity, providing a wider search space for the algorithm.</a:t>
            </a:r>
            <a:endPar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8" name="Oval 35"/>
          <p:cNvSpPr/>
          <p:nvPr>
            <p:custDataLst>
              <p:tags r:id="rId4"/>
            </p:custDataLst>
          </p:nvPr>
        </p:nvSpPr>
        <p:spPr>
          <a:xfrm>
            <a:off x="6103149" y="3531152"/>
            <a:ext cx="594612" cy="5945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679" rIns="91356" bIns="45679" rtlCol="0" anchor="ctr"/>
          <a:lstStyle/>
          <a:p>
            <a:pPr algn="ctr"/>
            <a:r>
              <a:rPr lang="id-ID" sz="1465" dirty="0">
                <a:latin typeface="方正黑体简体" panose="02010601030101010101" pitchFamily="2" charset="-122"/>
                <a:ea typeface="方正黑体简体" panose="02010601030101010101" pitchFamily="2" charset="-122"/>
                <a:sym typeface="方正黑体简体" panose="02010601030101010101" pitchFamily="2" charset="-122"/>
              </a:rPr>
              <a:t>0</a:t>
            </a:r>
            <a:r>
              <a:rPr lang="en-US" altLang="id-ID" sz="1465" dirty="0">
                <a:latin typeface="方正黑体简体" panose="02010601030101010101" pitchFamily="2" charset="-122"/>
                <a:ea typeface="方正黑体简体" panose="02010601030101010101" pitchFamily="2" charset="-122"/>
                <a:sym typeface="方正黑体简体" panose="02010601030101010101" pitchFamily="2" charset="-122"/>
              </a:rPr>
              <a:t>2</a:t>
            </a:r>
            <a:endParaRPr lang="en-US" altLang="id-ID" sz="1465" dirty="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0" name="Oval 37"/>
          <p:cNvSpPr/>
          <p:nvPr>
            <p:custDataLst>
              <p:tags r:id="rId5"/>
            </p:custDataLst>
          </p:nvPr>
        </p:nvSpPr>
        <p:spPr>
          <a:xfrm>
            <a:off x="6103149" y="4710786"/>
            <a:ext cx="594612" cy="5945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679" rIns="91356" bIns="45679" rtlCol="0" anchor="ctr"/>
          <a:lstStyle/>
          <a:p>
            <a:pPr algn="ctr"/>
            <a:r>
              <a:rPr lang="id-ID" sz="1465" dirty="0">
                <a:latin typeface="方正黑体简体" panose="02010601030101010101" pitchFamily="2" charset="-122"/>
                <a:ea typeface="方正黑体简体" panose="02010601030101010101" pitchFamily="2" charset="-122"/>
                <a:sym typeface="方正黑体简体" panose="02010601030101010101" pitchFamily="2" charset="-122"/>
              </a:rPr>
              <a:t>0</a:t>
            </a:r>
            <a:r>
              <a:rPr lang="en-US" altLang="id-ID" sz="1465" dirty="0">
                <a:latin typeface="方正黑体简体" panose="02010601030101010101" pitchFamily="2" charset="-122"/>
                <a:ea typeface="方正黑体简体" panose="02010601030101010101" pitchFamily="2" charset="-122"/>
                <a:sym typeface="方正黑体简体" panose="02010601030101010101" pitchFamily="2" charset="-122"/>
              </a:rPr>
              <a:t>3</a:t>
            </a:r>
            <a:endParaRPr lang="en-US" altLang="id-ID" sz="1465" dirty="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3" name="TextBox 82"/>
          <p:cNvSpPr txBox="1"/>
          <p:nvPr>
            <p:custDataLst>
              <p:tags r:id="rId6"/>
            </p:custDataLst>
          </p:nvPr>
        </p:nvSpPr>
        <p:spPr>
          <a:xfrm>
            <a:off x="6810375" y="4711065"/>
            <a:ext cx="4648200" cy="900430"/>
          </a:xfrm>
          <a:prstGeom prst="rect">
            <a:avLst/>
          </a:prstGeom>
          <a:noFill/>
        </p:spPr>
        <p:txBody>
          <a:bodyPr wrap="square" lIns="91356" tIns="45679" rIns="91356" bIns="45679" rtlCol="0">
            <a:spAutoFit/>
          </a:bodyPr>
          <a:lstStyle/>
          <a:p>
            <a:pPr algn="just">
              <a:lnSpc>
                <a:spcPct val="110000"/>
              </a:lnSpc>
            </a:pPr>
            <a:r>
              <a:rPr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Optimization </a:t>
            </a:r>
            <a:r>
              <a:rPr 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C</a:t>
            </a:r>
            <a:r>
              <a:rPr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omplexity:</a:t>
            </a:r>
            <a:endParaRPr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indent="457200" algn="just">
              <a:lnSpc>
                <a:spcPct val="110000"/>
              </a:lnSpc>
            </a:pPr>
            <a:r>
              <a:rPr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Implementing more efficient hyperparameter optimization techniques, such as using continuous values, may lead to better convergence to the optimal solution.</a:t>
            </a:r>
            <a:endParaRPr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29" name="组合 28"/>
          <p:cNvGrpSpPr/>
          <p:nvPr/>
        </p:nvGrpSpPr>
        <p:grpSpPr>
          <a:xfrm>
            <a:off x="-34032" y="-1"/>
            <a:ext cx="4428699" cy="1053144"/>
            <a:chOff x="-34032" y="-1"/>
            <a:chExt cx="4428699" cy="1053144"/>
          </a:xfrm>
        </p:grpSpPr>
        <p:sp>
          <p:nvSpPr>
            <p:cNvPr id="30" name="等腰三角形 29"/>
            <p:cNvSpPr/>
            <p:nvPr/>
          </p:nvSpPr>
          <p:spPr>
            <a:xfrm rot="16200000" flipH="1">
              <a:off x="-57709" y="338002"/>
              <a:ext cx="738818" cy="69146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1" name="等腰三角形 30"/>
            <p:cNvSpPr/>
            <p:nvPr/>
          </p:nvSpPr>
          <p:spPr>
            <a:xfrm rot="16200000">
              <a:off x="626755" y="30676"/>
              <a:ext cx="628650" cy="567296"/>
            </a:xfrm>
            <a:prstGeom prst="triangle">
              <a:avLst/>
            </a:prstGeom>
            <a:gradFill>
              <a:gsLst>
                <a:gs pos="0">
                  <a:srgbClr val="F4E3C8"/>
                </a:gs>
                <a:gs pos="16000">
                  <a:srgbClr val="EDD3A9"/>
                </a:gs>
                <a:gs pos="50000">
                  <a:srgbClr val="E4BC7C"/>
                </a:gs>
                <a:gs pos="100000">
                  <a:srgbClr val="DFB065"/>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2" name="矩形 31"/>
            <p:cNvSpPr/>
            <p:nvPr/>
          </p:nvSpPr>
          <p:spPr>
            <a:xfrm>
              <a:off x="759292" y="656230"/>
              <a:ext cx="3635375" cy="368300"/>
            </a:xfrm>
            <a:prstGeom prst="rect">
              <a:avLst/>
            </a:prstGeom>
          </p:spPr>
          <p:txBody>
            <a:bodyPr wrap="none">
              <a:spAutoFit/>
            </a:bodyPr>
            <a:lstStyle/>
            <a:p>
              <a:pPr algn="l"/>
              <a:r>
                <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Conclusions and Future Work</a:t>
              </a:r>
              <a:endPar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pic>
        <p:nvPicPr>
          <p:cNvPr id="4" name="图片 3" descr="Sig_School_ContStudies_655"/>
          <p:cNvPicPr>
            <a:picLocks noChangeAspect="1"/>
          </p:cNvPicPr>
          <p:nvPr>
            <p:custDataLst>
              <p:tags r:id="rId7"/>
            </p:custDataLst>
          </p:nvPr>
        </p:nvPicPr>
        <p:blipFill>
          <a:blip r:embed="rId8"/>
          <a:stretch>
            <a:fillRect/>
          </a:stretch>
        </p:blipFill>
        <p:spPr>
          <a:xfrm>
            <a:off x="8800465" y="314325"/>
            <a:ext cx="2887980" cy="642620"/>
          </a:xfrm>
          <a:prstGeom prst="rect">
            <a:avLst/>
          </a:prstGeom>
        </p:spPr>
      </p:pic>
      <p:sp>
        <p:nvSpPr>
          <p:cNvPr id="5" name="Rectangle: Rounded Corners 4"/>
          <p:cNvSpPr/>
          <p:nvPr/>
        </p:nvSpPr>
        <p:spPr>
          <a:xfrm>
            <a:off x="7816961" y="1477930"/>
            <a:ext cx="2156375" cy="53909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lang="zh-CN" altLang="en-US" sz="2135" b="1">
                <a:latin typeface="方正黑体简体" panose="02010601030101010101" pitchFamily="2" charset="-122"/>
                <a:ea typeface="方正黑体简体" panose="02010601030101010101" pitchFamily="2" charset="-122"/>
                <a:sym typeface="方正黑体简体" panose="02010601030101010101" pitchFamily="2" charset="-122"/>
              </a:rPr>
              <a:t>Future Work:</a:t>
            </a:r>
            <a:endParaRPr lang="zh-CN" altLang="en-US" sz="2135" b="1">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9" name="Rectangle: Rounded Corners 9"/>
          <p:cNvSpPr/>
          <p:nvPr/>
        </p:nvSpPr>
        <p:spPr>
          <a:xfrm>
            <a:off x="1789231" y="1477802"/>
            <a:ext cx="2156375" cy="5390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lang="en-US" altLang="zh-CN" sz="2135" b="1">
                <a:latin typeface="方正黑体简体" panose="02010601030101010101" pitchFamily="2" charset="-122"/>
                <a:ea typeface="方正黑体简体" panose="02010601030101010101" pitchFamily="2" charset="-122"/>
                <a:sym typeface="方正黑体简体" panose="02010601030101010101" pitchFamily="2" charset="-122"/>
              </a:rPr>
              <a:t>Conclusions</a:t>
            </a:r>
            <a:endParaRPr lang="en-US" altLang="zh-CN" sz="2135" b="1">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 name="TextBox 76"/>
          <p:cNvSpPr txBox="1"/>
          <p:nvPr>
            <p:custDataLst>
              <p:tags r:id="rId9"/>
            </p:custDataLst>
          </p:nvPr>
        </p:nvSpPr>
        <p:spPr>
          <a:xfrm>
            <a:off x="657225" y="2538095"/>
            <a:ext cx="4699635" cy="3074035"/>
          </a:xfrm>
          <a:prstGeom prst="rect">
            <a:avLst/>
          </a:prstGeom>
          <a:noFill/>
        </p:spPr>
        <p:txBody>
          <a:bodyPr wrap="square" lIns="91356" tIns="45679" rIns="91356" bIns="45679" rtlCol="0" anchor="t" anchorCtr="0">
            <a:noAutofit/>
          </a:bodyPr>
          <a:p>
            <a:pPr indent="457200" algn="just">
              <a:lnSpc>
                <a:spcPct val="120000"/>
              </a:lnSpc>
            </a:pPr>
            <a:r>
              <a:rPr lang="en-US" sz="14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T</a:t>
            </a:r>
            <a:r>
              <a:rPr sz="14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his study successfully demonstrates the potential of combining Transformer models with genetic algorithm-based hyperparameter optimization to predict stock prices effectively and efficiently. By leveraging the sophisticated sequence processing capabilities of Transformer models and the strategic search efficiency of genetic algorithms, we have identified optimal model configurations that significantly improve forecast accuracy while reducing computational overhead.</a:t>
            </a:r>
            <a:endParaRPr sz="14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ripp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wipe(left)">
                                      <p:cBhvr>
                                        <p:cTn id="20" dur="500"/>
                                        <p:tgtEl>
                                          <p:spTgt spid="7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
                                        <p:tgtEl>
                                          <p:spTgt spid="8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ldLvl="0" animBg="1"/>
      <p:bldP spid="73" grpId="0"/>
      <p:bldP spid="77" grpId="0"/>
      <p:bldP spid="78" grpId="0" bldLvl="0" animBg="1"/>
      <p:bldP spid="80" grpId="0" bldLvl="0" animBg="1"/>
      <p:bldP spid="83" grpId="0"/>
      <p:bldP spid="5" grpId="0" bldLvl="0" animBg="1"/>
      <p:bldP spid="9" grpId="0" bldLvl="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直角三角形 45"/>
          <p:cNvSpPr/>
          <p:nvPr/>
        </p:nvSpPr>
        <p:spPr>
          <a:xfrm flipV="1">
            <a:off x="0" y="0"/>
            <a:ext cx="3294743" cy="1509485"/>
          </a:xfrm>
          <a:prstGeom prst="r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7" name="直角三角形 46"/>
          <p:cNvSpPr/>
          <p:nvPr/>
        </p:nvSpPr>
        <p:spPr>
          <a:xfrm flipH="1">
            <a:off x="4151088" y="3236685"/>
            <a:ext cx="8040912" cy="3621315"/>
          </a:xfrm>
          <a:prstGeom prst="r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48" name="组合 47"/>
          <p:cNvGrpSpPr/>
          <p:nvPr/>
        </p:nvGrpSpPr>
        <p:grpSpPr>
          <a:xfrm>
            <a:off x="1780901" y="323133"/>
            <a:ext cx="6258199" cy="5391867"/>
            <a:chOff x="1450701" y="608883"/>
            <a:chExt cx="5204099" cy="4884779"/>
          </a:xfrm>
        </p:grpSpPr>
        <p:sp>
          <p:nvSpPr>
            <p:cNvPr id="49" name="等腰三角形 48"/>
            <p:cNvSpPr/>
            <p:nvPr/>
          </p:nvSpPr>
          <p:spPr>
            <a:xfrm rot="5400000">
              <a:off x="1719218" y="558080"/>
              <a:ext cx="4877523" cy="4993641"/>
            </a:xfrm>
            <a:prstGeom prst="triangle">
              <a:avLst/>
            </a:prstGeom>
            <a:noFill/>
            <a:ln>
              <a:solidFill>
                <a:srgbClr val="DFB0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0" name="等腰三角形 49"/>
            <p:cNvSpPr/>
            <p:nvPr/>
          </p:nvSpPr>
          <p:spPr>
            <a:xfrm rot="5400000">
              <a:off x="1508761" y="550823"/>
              <a:ext cx="4877522" cy="4993641"/>
            </a:xfrm>
            <a:prstGeom prst="triangle">
              <a:avLst/>
            </a:prstGeom>
            <a:solidFill>
              <a:srgbClr val="DFB065"/>
            </a:solidFill>
            <a:ln>
              <a:noFill/>
            </a:ln>
            <a:effectLst>
              <a:outerShdw blurRad="101600" dist="101600" dir="7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51" name="组合 50"/>
          <p:cNvGrpSpPr/>
          <p:nvPr/>
        </p:nvGrpSpPr>
        <p:grpSpPr>
          <a:xfrm rot="2981597">
            <a:off x="10915650" y="-228596"/>
            <a:ext cx="1009650" cy="990596"/>
            <a:chOff x="1913999" y="1205738"/>
            <a:chExt cx="4171899" cy="3483944"/>
          </a:xfrm>
        </p:grpSpPr>
        <p:sp>
          <p:nvSpPr>
            <p:cNvPr id="52" name="等腰三角形 51"/>
            <p:cNvSpPr/>
            <p:nvPr/>
          </p:nvSpPr>
          <p:spPr>
            <a:xfrm rot="5400000">
              <a:off x="2257977" y="861760"/>
              <a:ext cx="3483944" cy="4171899"/>
            </a:xfrm>
            <a:prstGeom prst="triangle">
              <a:avLst/>
            </a:prstGeom>
            <a:noFill/>
            <a:ln>
              <a:solidFill>
                <a:srgbClr val="7BB4B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3" name="等腰三角形 52"/>
            <p:cNvSpPr/>
            <p:nvPr/>
          </p:nvSpPr>
          <p:spPr>
            <a:xfrm rot="5400000">
              <a:off x="2496603" y="1348222"/>
              <a:ext cx="2777926" cy="3184598"/>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54" name="组合 53"/>
          <p:cNvGrpSpPr/>
          <p:nvPr/>
        </p:nvGrpSpPr>
        <p:grpSpPr>
          <a:xfrm rot="8643619">
            <a:off x="10987745" y="6362701"/>
            <a:ext cx="1009650" cy="990596"/>
            <a:chOff x="1913999" y="1205738"/>
            <a:chExt cx="4171899" cy="3483944"/>
          </a:xfrm>
        </p:grpSpPr>
        <p:sp>
          <p:nvSpPr>
            <p:cNvPr id="55" name="等腰三角形 54"/>
            <p:cNvSpPr/>
            <p:nvPr/>
          </p:nvSpPr>
          <p:spPr>
            <a:xfrm rot="5400000">
              <a:off x="2257977" y="861760"/>
              <a:ext cx="3483944" cy="4171899"/>
            </a:xfrm>
            <a:prstGeom prst="triangle">
              <a:avLst/>
            </a:prstGeom>
            <a:noFill/>
            <a:ln>
              <a:solidFill>
                <a:srgbClr val="DFB0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6" name="等腰三角形 55"/>
            <p:cNvSpPr/>
            <p:nvPr/>
          </p:nvSpPr>
          <p:spPr>
            <a:xfrm rot="5400000">
              <a:off x="2496603" y="1348222"/>
              <a:ext cx="2777926" cy="3184598"/>
            </a:xfrm>
            <a:prstGeom prst="triangle">
              <a:avLst/>
            </a:prstGeom>
            <a:solidFill>
              <a:srgbClr val="DFB065"/>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57" name="组合 56"/>
          <p:cNvGrpSpPr/>
          <p:nvPr/>
        </p:nvGrpSpPr>
        <p:grpSpPr>
          <a:xfrm rot="6914127">
            <a:off x="8588441" y="2046262"/>
            <a:ext cx="663053" cy="639415"/>
            <a:chOff x="1913999" y="1205738"/>
            <a:chExt cx="4171899" cy="3483944"/>
          </a:xfrm>
        </p:grpSpPr>
        <p:sp>
          <p:nvSpPr>
            <p:cNvPr id="58" name="等腰三角形 57"/>
            <p:cNvSpPr/>
            <p:nvPr/>
          </p:nvSpPr>
          <p:spPr>
            <a:xfrm rot="5400000">
              <a:off x="2257977" y="861760"/>
              <a:ext cx="3483944" cy="4171899"/>
            </a:xfrm>
            <a:prstGeom prst="triangle">
              <a:avLst/>
            </a:prstGeom>
            <a:noFill/>
            <a:ln>
              <a:solidFill>
                <a:srgbClr val="DFB0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9" name="等腰三角形 58"/>
            <p:cNvSpPr/>
            <p:nvPr/>
          </p:nvSpPr>
          <p:spPr>
            <a:xfrm rot="5400000">
              <a:off x="2496603" y="1348222"/>
              <a:ext cx="2777926" cy="3184598"/>
            </a:xfrm>
            <a:prstGeom prst="triangle">
              <a:avLst/>
            </a:prstGeom>
            <a:solidFill>
              <a:srgbClr val="DFB065"/>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60" name="文本框 59"/>
          <p:cNvSpPr txBox="1"/>
          <p:nvPr/>
        </p:nvSpPr>
        <p:spPr>
          <a:xfrm>
            <a:off x="1891665" y="1929925"/>
            <a:ext cx="5238750" cy="1630045"/>
          </a:xfrm>
          <a:prstGeom prst="rect">
            <a:avLst/>
          </a:prstGeom>
          <a:noFill/>
        </p:spPr>
        <p:txBody>
          <a:bodyPr wrap="square" rtlCol="0">
            <a:spAutoFit/>
          </a:bodyPr>
          <a:lstStyle/>
          <a:p>
            <a:pPr>
              <a:lnSpc>
                <a:spcPct val="125000"/>
              </a:lnSpc>
            </a:pPr>
            <a:r>
              <a:rPr lang="en-US" altLang="zh-CN" sz="40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THANKS FOR WATCHING</a:t>
            </a:r>
            <a:endParaRPr lang="en-US" altLang="zh-CN" sz="40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62" name="组合 61"/>
          <p:cNvGrpSpPr/>
          <p:nvPr/>
        </p:nvGrpSpPr>
        <p:grpSpPr>
          <a:xfrm>
            <a:off x="8164830" y="3497130"/>
            <a:ext cx="1915884" cy="1886860"/>
            <a:chOff x="8343900" y="4168325"/>
            <a:chExt cx="1915884" cy="1886860"/>
          </a:xfrm>
        </p:grpSpPr>
        <p:grpSp>
          <p:nvGrpSpPr>
            <p:cNvPr id="63" name="组合 62"/>
            <p:cNvGrpSpPr/>
            <p:nvPr/>
          </p:nvGrpSpPr>
          <p:grpSpPr>
            <a:xfrm>
              <a:off x="8343900" y="4168325"/>
              <a:ext cx="1915884" cy="1886860"/>
              <a:chOff x="1913999" y="1205738"/>
              <a:chExt cx="4171899" cy="3483944"/>
            </a:xfrm>
          </p:grpSpPr>
          <p:sp>
            <p:nvSpPr>
              <p:cNvPr id="64" name="等腰三角形 63"/>
              <p:cNvSpPr/>
              <p:nvPr/>
            </p:nvSpPr>
            <p:spPr>
              <a:xfrm rot="5400000">
                <a:off x="2257977" y="861760"/>
                <a:ext cx="3483944" cy="4171899"/>
              </a:xfrm>
              <a:prstGeom prst="triangle">
                <a:avLst/>
              </a:prstGeom>
              <a:noFill/>
              <a:ln>
                <a:solidFill>
                  <a:srgbClr val="7BB4B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5" name="等腰三角形 64"/>
              <p:cNvSpPr/>
              <p:nvPr/>
            </p:nvSpPr>
            <p:spPr>
              <a:xfrm rot="5400000">
                <a:off x="2496603" y="1348222"/>
                <a:ext cx="2777926" cy="3184598"/>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66" name="文本框 65"/>
            <p:cNvSpPr txBox="1"/>
            <p:nvPr/>
          </p:nvSpPr>
          <p:spPr>
            <a:xfrm>
              <a:off x="8517890" y="4796975"/>
              <a:ext cx="1141730" cy="629920"/>
            </a:xfrm>
            <a:prstGeom prst="rect">
              <a:avLst/>
            </a:prstGeom>
            <a:noFill/>
          </p:spPr>
          <p:txBody>
            <a:bodyPr wrap="square" rtlCol="0">
              <a:spAutoFit/>
            </a:bodyPr>
            <a:lstStyle/>
            <a:p>
              <a:pPr>
                <a:lnSpc>
                  <a:spcPct val="125000"/>
                </a:lnSpc>
              </a:pPr>
              <a:r>
                <a:rPr lang="zh-CN" altLang="en-US" sz="14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Presenter:</a:t>
              </a:r>
              <a:endParaRPr lang="zh-CN" altLang="en-US" sz="14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a:lnSpc>
                  <a:spcPct val="125000"/>
                </a:lnSpc>
              </a:pPr>
              <a:r>
                <a:rPr lang="en-US" altLang="zh-CN" sz="14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Sigao Li</a:t>
              </a:r>
              <a:endParaRPr lang="en-US" altLang="zh-CN" sz="14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69" name="TextBox 23"/>
          <p:cNvSpPr txBox="1"/>
          <p:nvPr/>
        </p:nvSpPr>
        <p:spPr>
          <a:xfrm>
            <a:off x="7243378" y="6514371"/>
            <a:ext cx="4816702" cy="191770"/>
          </a:xfrm>
          <a:prstGeom prst="rect">
            <a:avLst/>
          </a:prstGeom>
          <a:noFill/>
        </p:spPr>
        <p:txBody>
          <a:bodyPr wrap="square" lIns="0" tIns="0" rIns="0" bIns="0" rtlCol="0">
            <a:spAutoFit/>
          </a:bodyPr>
          <a:p>
            <a:pPr algn="r">
              <a:lnSpc>
                <a:spcPts val="1500"/>
              </a:lnSpc>
            </a:pPr>
            <a:r>
              <a:rPr lang="en-US" altLang="zh-CN" sz="1200" dirty="0" smtClean="0">
                <a:solidFill>
                  <a:schemeClr val="tx1"/>
                </a:solidFill>
                <a:ea typeface="思源黑体 CN ExtraLight" panose="020B0200000000000000" pitchFamily="34" charset="-122"/>
              </a:rPr>
              <a:t>April 2nd, 2024</a:t>
            </a:r>
            <a:endParaRPr lang="en-US" altLang="zh-CN" sz="1200" dirty="0" smtClean="0">
              <a:solidFill>
                <a:schemeClr val="tx1"/>
              </a:solidFill>
              <a:ea typeface="思源黑体 CN ExtraLight" panose="020B0200000000000000" pitchFamily="34" charset="-122"/>
            </a:endParaRPr>
          </a:p>
        </p:txBody>
      </p:sp>
      <p:sp>
        <p:nvSpPr>
          <p:cNvPr id="21" name="文本框 20"/>
          <p:cNvSpPr txBox="1"/>
          <p:nvPr/>
        </p:nvSpPr>
        <p:spPr>
          <a:xfrm>
            <a:off x="1891665" y="4057015"/>
            <a:ext cx="2419350" cy="321945"/>
          </a:xfrm>
          <a:prstGeom prst="rect">
            <a:avLst/>
          </a:prstGeom>
          <a:noFill/>
        </p:spPr>
        <p:txBody>
          <a:bodyPr wrap="square" rtlCol="0">
            <a:spAutoFit/>
          </a:bodyPr>
          <a:p>
            <a:pPr>
              <a:lnSpc>
                <a:spcPct val="125000"/>
              </a:lnSpc>
            </a:pPr>
            <a:r>
              <a:rPr lang="zh-CN" altLang="en-US" sz="12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SCS 3547: Intelligent Agents</a:t>
            </a:r>
            <a:endParaRPr lang="zh-CN" altLang="en-US" sz="12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7" name="文本框 66"/>
          <p:cNvSpPr txBox="1"/>
          <p:nvPr/>
        </p:nvSpPr>
        <p:spPr>
          <a:xfrm>
            <a:off x="9267190" y="4885055"/>
            <a:ext cx="2432050" cy="368935"/>
          </a:xfrm>
          <a:prstGeom prst="rect">
            <a:avLst/>
          </a:prstGeom>
          <a:noFill/>
        </p:spPr>
        <p:txBody>
          <a:bodyPr wrap="square" lIns="0" tIns="0" rIns="0" bIns="0" rtlCol="0">
            <a:spAutoFit/>
          </a:bodyPr>
          <a:p>
            <a:pPr algn="l"/>
            <a:r>
              <a:rPr lang="en-US" sz="1200" spc="500" dirty="0" smtClean="0">
                <a:latin typeface="Corbel" panose="020B0503020204020204" charset="0"/>
                <a:cs typeface="Corbel" panose="020B0503020204020204" charset="0"/>
              </a:rPr>
              <a:t>Instructors: </a:t>
            </a:r>
            <a:endParaRPr lang="en-US" sz="1200" spc="500" dirty="0" smtClean="0">
              <a:latin typeface="Corbel" panose="020B0503020204020204" charset="0"/>
              <a:cs typeface="Corbel" panose="020B0503020204020204" charset="0"/>
            </a:endParaRPr>
          </a:p>
          <a:p>
            <a:pPr indent="457200" algn="l"/>
            <a:r>
              <a:rPr lang="en-US" sz="1200" spc="500" dirty="0" smtClean="0">
                <a:latin typeface="Corbel" panose="020B0503020204020204" charset="0"/>
                <a:cs typeface="Corbel" panose="020B0503020204020204" charset="0"/>
              </a:rPr>
              <a:t>Simon, Larry</a:t>
            </a:r>
            <a:endParaRPr lang="en-US" sz="1200" spc="500" dirty="0" smtClean="0">
              <a:latin typeface="Corbel" panose="020B0503020204020204" charset="0"/>
              <a:cs typeface="Corbel" panose="020B0503020204020204" charset="0"/>
            </a:endParaRPr>
          </a:p>
        </p:txBody>
      </p:sp>
      <p:pic>
        <p:nvPicPr>
          <p:cNvPr id="2" name="图片 1" descr="Sig_School_ContStudies_655"/>
          <p:cNvPicPr>
            <a:picLocks noChangeAspect="1"/>
          </p:cNvPicPr>
          <p:nvPr>
            <p:custDataLst>
              <p:tags r:id="rId1"/>
            </p:custDataLst>
          </p:nvPr>
        </p:nvPicPr>
        <p:blipFill>
          <a:blip r:embed="rId2"/>
          <a:stretch>
            <a:fillRect/>
          </a:stretch>
        </p:blipFill>
        <p:spPr>
          <a:xfrm>
            <a:off x="8800465" y="314325"/>
            <a:ext cx="2887980" cy="642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14:ripp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down)">
                                      <p:cBhvr>
                                        <p:cTn id="10" dur="500"/>
                                        <p:tgtEl>
                                          <p:spTgt spid="47"/>
                                        </p:tgtEl>
                                      </p:cBhvr>
                                    </p:animEffect>
                                  </p:childTnLst>
                                </p:cTn>
                              </p:par>
                            </p:childTnLst>
                          </p:cTn>
                        </p:par>
                        <p:par>
                          <p:cTn id="11" fill="hold">
                            <p:stCondLst>
                              <p:cond delay="500"/>
                            </p:stCondLst>
                            <p:childTnLst>
                              <p:par>
                                <p:cTn id="12" presetID="16" presetClass="entr" presetSubtype="26"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barn(inHorizontal)">
                                      <p:cBhvr>
                                        <p:cTn id="14" dur="500"/>
                                        <p:tgtEl>
                                          <p:spTgt spid="48"/>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1000"/>
                                        <p:tgtEl>
                                          <p:spTgt spid="60"/>
                                        </p:tgtEl>
                                      </p:cBhvr>
                                    </p:animEffect>
                                    <p:anim calcmode="lin" valueType="num">
                                      <p:cBhvr>
                                        <p:cTn id="19" dur="1000" fill="hold"/>
                                        <p:tgtEl>
                                          <p:spTgt spid="60"/>
                                        </p:tgtEl>
                                        <p:attrNameLst>
                                          <p:attrName>ppt_x</p:attrName>
                                        </p:attrNameLst>
                                      </p:cBhvr>
                                      <p:tavLst>
                                        <p:tav tm="0">
                                          <p:val>
                                            <p:strVal val="#ppt_x"/>
                                          </p:val>
                                        </p:tav>
                                        <p:tav tm="100000">
                                          <p:val>
                                            <p:strVal val="#ppt_x"/>
                                          </p:val>
                                        </p:tav>
                                      </p:tavLst>
                                    </p:anim>
                                    <p:anim calcmode="lin" valueType="num">
                                      <p:cBhvr>
                                        <p:cTn id="20" dur="1000" fill="hold"/>
                                        <p:tgtEl>
                                          <p:spTgt spid="6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par>
                                <p:cTn id="28" presetID="10" presetClass="entr" presetSubtype="0"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childTnLst>
                          </p:cTn>
                        </p:par>
                        <p:par>
                          <p:cTn id="31" fill="hold">
                            <p:stCondLst>
                              <p:cond delay="2500"/>
                            </p:stCondLst>
                            <p:childTnLst>
                              <p:par>
                                <p:cTn id="32" presetID="2" presetClass="entr" presetSubtype="8" fill="hold" nodeType="afterEffect">
                                  <p:stCondLst>
                                    <p:cond delay="0"/>
                                  </p:stCondLst>
                                  <p:childTnLst>
                                    <p:set>
                                      <p:cBhvr>
                                        <p:cTn id="33" dur="1" fill="hold">
                                          <p:stCondLst>
                                            <p:cond delay="0"/>
                                          </p:stCondLst>
                                        </p:cTn>
                                        <p:tgtEl>
                                          <p:spTgt spid="62"/>
                                        </p:tgtEl>
                                        <p:attrNameLst>
                                          <p:attrName>style.visibility</p:attrName>
                                        </p:attrNameLst>
                                      </p:cBhvr>
                                      <p:to>
                                        <p:strVal val="visible"/>
                                      </p:to>
                                    </p:set>
                                    <p:anim calcmode="lin" valueType="num">
                                      <p:cBhvr additive="base">
                                        <p:cTn id="34" dur="500" fill="hold"/>
                                        <p:tgtEl>
                                          <p:spTgt spid="62"/>
                                        </p:tgtEl>
                                        <p:attrNameLst>
                                          <p:attrName>ppt_x</p:attrName>
                                        </p:attrNameLst>
                                      </p:cBhvr>
                                      <p:tavLst>
                                        <p:tav tm="0">
                                          <p:val>
                                            <p:strVal val="0-#ppt_w/2"/>
                                          </p:val>
                                        </p:tav>
                                        <p:tav tm="100000">
                                          <p:val>
                                            <p:strVal val="#ppt_x"/>
                                          </p:val>
                                        </p:tav>
                                      </p:tavLst>
                                    </p:anim>
                                    <p:anim calcmode="lin" valueType="num">
                                      <p:cBhvr additive="base">
                                        <p:cTn id="35" dur="500" fill="hold"/>
                                        <p:tgtEl>
                                          <p:spTgt spid="62"/>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right)">
                                      <p:cBhvr>
                                        <p:cTn id="39" dur="500"/>
                                        <p:tgtEl>
                                          <p:spTgt spid="69"/>
                                        </p:tgtEl>
                                      </p:cBhvr>
                                    </p:animEffect>
                                  </p:childTnLst>
                                </p:cTn>
                              </p:par>
                            </p:childTnLst>
                          </p:cTn>
                        </p:par>
                        <p:par>
                          <p:cTn id="40" fill="hold">
                            <p:stCondLst>
                              <p:cond delay="3500"/>
                            </p:stCondLst>
                            <p:childTnLst>
                              <p:par>
                                <p:cTn id="41" presetID="42"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60" grpId="0"/>
      <p:bldP spid="69" grpId="0"/>
      <p:bldP spid="21"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1.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2.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3.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4.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5.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6.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7.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8.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9.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21.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22.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23.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24.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25.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26.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29.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TABLE_ENDDRAG_ORIGIN_RECT" val="752*354"/>
  <p:tag name="TABLE_ENDDRAG_RECT" val="103*123*752*354"/>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34.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35.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36.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37.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38.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40.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ISPRING_PRESENTATION_TITLE" val="PowerPoint 演示文稿"/>
  <p:tag name="commondata" val="eyJoZGlkIjoiZTBhZWE3ZWQ3NmYzNTEzZGZmZjM1NjhlNGM1OGMwNTIifQ=="/>
</p:tagLst>
</file>

<file path=ppt/tags/tag5.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6.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7.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8.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9.xml><?xml version="1.0" encoding="utf-8"?>
<p:tagLst xmlns:p="http://schemas.openxmlformats.org/presentationml/2006/main">
  <p:tag name="KSO_WM_DIAGRAM_VIRTUALLY_FRAME" val="{&quot;height&quot;:392.8455829316834,&quot;left&quot;:37.74989712537117,&quot;top&quot;:89.84999999999998,&quot;width&quot;:822.5388430321091}"/>
</p:tagLst>
</file>

<file path=ppt/theme/theme1.xml><?xml version="1.0" encoding="utf-8"?>
<a:theme xmlns:a="http://schemas.openxmlformats.org/drawingml/2006/main" name="Office Theme">
  <a:themeElements>
    <a:clrScheme name="自定义 1788">
      <a:dk1>
        <a:sysClr val="windowText" lastClr="000000"/>
      </a:dk1>
      <a:lt1>
        <a:sysClr val="window" lastClr="FFFFFF"/>
      </a:lt1>
      <a:dk2>
        <a:srgbClr val="44546A"/>
      </a:dk2>
      <a:lt2>
        <a:srgbClr val="E7E6E6"/>
      </a:lt2>
      <a:accent1>
        <a:srgbClr val="DFB065"/>
      </a:accent1>
      <a:accent2>
        <a:srgbClr val="7BB4B1"/>
      </a:accent2>
      <a:accent3>
        <a:srgbClr val="DFB065"/>
      </a:accent3>
      <a:accent4>
        <a:srgbClr val="7BB4B1"/>
      </a:accent4>
      <a:accent5>
        <a:srgbClr val="DFB065"/>
      </a:accent5>
      <a:accent6>
        <a:srgbClr val="7BB4B1"/>
      </a:accent6>
      <a:hlink>
        <a:srgbClr val="DFB065"/>
      </a:hlink>
      <a:folHlink>
        <a:srgbClr val="7BB4B1"/>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3999</Words>
  <Application>WPS 演示</Application>
  <PresentationFormat>宽屏</PresentationFormat>
  <Paragraphs>372</Paragraphs>
  <Slides>8</Slides>
  <Notes>19</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宋体</vt:lpstr>
      <vt:lpstr>Wingdings</vt:lpstr>
      <vt:lpstr>方正黑体简体</vt:lpstr>
      <vt:lpstr>微软雅黑</vt:lpstr>
      <vt:lpstr>思源黑体 CN ExtraLight</vt:lpstr>
      <vt:lpstr>Corbel</vt:lpstr>
      <vt:lpstr>Open Sans</vt:lpstr>
      <vt:lpstr>Avenir Light</vt:lpstr>
      <vt:lpstr>Calibri</vt:lpstr>
      <vt:lpstr>Arial Unicode MS</vt:lpstr>
      <vt:lpstr>等线</vt:lpstr>
      <vt:lpstr>黑体</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Neighbour Lao Li</cp:lastModifiedBy>
  <cp:revision>75</cp:revision>
  <dcterms:created xsi:type="dcterms:W3CDTF">2017-08-18T03:02:00Z</dcterms:created>
  <dcterms:modified xsi:type="dcterms:W3CDTF">2024-03-27T04:49:20Z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185A6A90AB574F269C0EEDEC58099EB5_13</vt:lpwstr>
  </property>
</Properties>
</file>