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4"/>
  </p:notesMasterIdLst>
  <p:sldIdLst>
    <p:sldId id="256" r:id="rId2"/>
    <p:sldId id="288" r:id="rId3"/>
    <p:sldId id="291" r:id="rId4"/>
    <p:sldId id="268" r:id="rId5"/>
    <p:sldId id="267" r:id="rId6"/>
    <p:sldId id="259" r:id="rId7"/>
    <p:sldId id="287" r:id="rId8"/>
    <p:sldId id="264" r:id="rId9"/>
    <p:sldId id="266" r:id="rId10"/>
    <p:sldId id="275" r:id="rId11"/>
    <p:sldId id="269" r:id="rId12"/>
    <p:sldId id="272" r:id="rId13"/>
    <p:sldId id="273" r:id="rId14"/>
    <p:sldId id="289" r:id="rId15"/>
    <p:sldId id="276" r:id="rId16"/>
    <p:sldId id="277" r:id="rId17"/>
    <p:sldId id="278" r:id="rId18"/>
    <p:sldId id="285" r:id="rId19"/>
    <p:sldId id="284" r:id="rId20"/>
    <p:sldId id="286" r:id="rId21"/>
    <p:sldId id="29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54952-2505-4713-AC82-B50671821913}" v="4" dt="2024-04-19T11:29:47.529"/>
    <p1510:client id="{077D7E1A-F392-4AD7-A945-094EC1D5F754}" v="8" dt="2024-04-18T14:20:11.668"/>
    <p1510:client id="{2279355A-C7F6-4052-8979-D477F1821C56}" v="2" dt="2024-04-18T23:35:59.957"/>
    <p1510:client id="{27CDC402-A1D2-48DB-8A97-A63326F1F50C}" v="96" dt="2024-04-18T23:42:17.630"/>
    <p1510:client id="{359E9C7F-6A31-4D0D-932D-F74F115D50A3}" v="155" dt="2024-04-19T01:34:40.242"/>
    <p1510:client id="{36FB0BC2-7EED-4845-B48B-EA7EE06B07E5}" v="42" dt="2024-04-19T00:07:15.821"/>
    <p1510:client id="{38FB610F-E959-497A-9794-1CD30C4A8F59}" v="382" dt="2024-04-18T12:43:29.373"/>
    <p1510:client id="{440AA328-F9E3-4C7A-8BAC-FBDE39254ACB}" v="1029" dt="2024-04-18T02:54:47.330"/>
    <p1510:client id="{465BD48A-3AB0-4D86-A3CF-0FD4D189F2B5}" v="582" dt="2024-04-18T23:34:39.574"/>
    <p1510:client id="{5F4B484E-5B40-44BA-A50C-181ED4B63521}" v="1009" dt="2024-04-18T22:36:16.457"/>
    <p1510:client id="{63228D71-3652-448B-8305-A4644576B50C}" v="1" dt="2024-04-18T22:42:01.368"/>
    <p1510:client id="{6B758668-0D6D-47A5-B07E-9F5B4C4AB75F}" v="13" dt="2024-04-18T23:18:34.974"/>
    <p1510:client id="{9D799698-9EBD-4A88-BB54-8FD2F8535BE6}" v="852" dt="2024-04-18T21:30:26.401"/>
    <p1510:client id="{B2394BAF-2DDE-4D2C-8237-2387892DF62F}" v="8" dt="2024-04-18T23:25:42.475"/>
    <p1510:client id="{BDC5DA74-E961-44FA-B3D6-474B71A53839}" v="7" dt="2024-04-18T02:14:09.312"/>
    <p1510:client id="{E4EFE450-604E-41BD-A6B0-4A85ADA85DE1}" v="62" dt="2024-04-18T13:29:12.559"/>
    <p1510:client id="{EE9338D6-2E7E-4582-9BA3-17AEA612AC6A}" v="1234" dt="2024-04-18T16:40:44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44B6-B638-4CD3-B2D8-25AB92E85BD6}" type="datetimeFigureOut"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18C56-6199-4DBC-A284-16176735FA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Hannah's slide - DO LOYALTY PROGRAMS AFFECT HOW FREQUENTLY CUSTOMERS SHOP?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Think about places you love to shop: I love to shop at places like Bath and Body Works, Nike, and Victoria's Secret. </a:t>
            </a:r>
          </a:p>
          <a:p>
            <a:r>
              <a:rPr lang="en-US">
                <a:cs typeface="Calibri"/>
              </a:rPr>
              <a:t>They all have something in common: customer loyalty programs. I wanted to know do these loyalty programs actually affect how frequently customers shop?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18C56-6199-4DBC-A284-16176735FA6B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Hannah's slide - </a:t>
            </a:r>
            <a:r>
              <a:rPr lang="en-US" cap="all"/>
              <a:t>DO LOYALTY PROGRAMS AFFECT HOW FREQUENTLY CUSTOMERS SHOP?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Out Gold members 9,898 (10%) </a:t>
            </a:r>
            <a:endParaRPr lang="en-US">
              <a:cs typeface="Calibri"/>
            </a:endParaRPr>
          </a:p>
          <a:p>
            <a:r>
              <a:rPr lang="en-US"/>
              <a:t>Silver members 29,964 (30%). ccc</a:t>
            </a:r>
            <a:endParaRPr lang="en-US">
              <a:cs typeface="Calibri"/>
            </a:endParaRPr>
          </a:p>
          <a:p>
            <a:r>
              <a:rPr lang="en-US"/>
              <a:t>Regular 60,138 (60%)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18C56-6199-4DBC-A284-16176735FA6B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conclusion, I failed to reject the null hypothesis which says "</a:t>
            </a:r>
            <a:r>
              <a:rPr lang="en-US"/>
              <a:t>There is no association between loyalty status and purchase frequency."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Therefore, loyalty programs do not affect how often you shop, but the research shows it does have an impact on how much you spend. I would like to run an analyses to see if there is a correlation between loyalty card status and purchase amount instead of purchase frequency to see if there is a difference.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18C56-6199-4DBC-A284-16176735FA6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3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5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75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6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AE5B-9638-A046-832E-BAD1F4150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</a:rPr>
              <a:t>Effects of Behavior Customer Purchases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C9B3B-388A-C642-A294-FA02939E1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20437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7200">
                <a:solidFill>
                  <a:schemeClr val="bg1"/>
                </a:solidFill>
                <a:latin typeface="Times New Roman"/>
                <a:cs typeface="Times New Roman"/>
              </a:rPr>
              <a:t>By: Andrew Giannettino</a:t>
            </a:r>
          </a:p>
          <a:p>
            <a:r>
              <a:rPr lang="en-US" sz="7200">
                <a:solidFill>
                  <a:schemeClr val="bg1"/>
                </a:solidFill>
                <a:latin typeface="Times New Roman"/>
                <a:cs typeface="Times New Roman"/>
              </a:rPr>
              <a:t>Tetyana Spielmann</a:t>
            </a:r>
          </a:p>
          <a:p>
            <a:r>
              <a:rPr lang="en-US" sz="7200">
                <a:solidFill>
                  <a:schemeClr val="bg1"/>
                </a:solidFill>
                <a:latin typeface="Times New Roman"/>
                <a:cs typeface="Times New Roman"/>
              </a:rPr>
              <a:t>Hannah Kollmann </a:t>
            </a:r>
          </a:p>
          <a:p>
            <a:r>
              <a:rPr lang="en-US" sz="7200">
                <a:solidFill>
                  <a:schemeClr val="bg1"/>
                </a:solidFill>
                <a:latin typeface="Times New Roman"/>
                <a:cs typeface="Times New Roman"/>
              </a:rPr>
              <a:t>Jaylen Whittaker</a:t>
            </a:r>
          </a:p>
          <a:p>
            <a:r>
              <a:rPr lang="en-US" sz="7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Scott </a:t>
            </a:r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E1A3-24C6-C640-A2D3-3F217BA2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Based off of the data that I pulled age does effect often a customer shops. As you can tell from the data, 49 year old's shop the most right behind them are 48 year old's. Coming in 3rd surprisingly are 13 year old's. I even went a step further to see if male vs female who shops more. Females shop more than males as the number tells us they purchase about 148 more items than males.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5E60B4-83CA-DC47-88BF-F88B75DB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936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3F46-7656-DA11-73FF-C48A5A4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2" y="975501"/>
            <a:ext cx="7729728" cy="1188720"/>
          </a:xfrm>
        </p:spPr>
        <p:txBody>
          <a:bodyPr/>
          <a:lstStyle/>
          <a:p>
            <a:r>
              <a:rPr lang="en-US"/>
              <a:t>Do LOYALTY PROGRAMS AFFECT HOW FREQUENTLY CUSTOMERS 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960C-500E-76C4-977C-A756C855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4256"/>
            <a:ext cx="7816196" cy="3085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pie plot shows the distribution of customers and their loyalty card status. </a:t>
            </a:r>
          </a:p>
        </p:txBody>
      </p:sp>
      <p:pic>
        <p:nvPicPr>
          <p:cNvPr id="4" name="Picture 3" descr="A pie chart of loyalty&#10;&#10;Description automatically generated">
            <a:extLst>
              <a:ext uri="{FF2B5EF4-FFF2-40B4-BE49-F238E27FC236}">
                <a16:creationId xmlns:a16="http://schemas.microsoft.com/office/drawing/2014/main" id="{283B0D09-08E2-BDBB-63C4-8EC38133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99" y="3238642"/>
            <a:ext cx="3218170" cy="3092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BA224-BFB7-3C7C-2D96-0B71F8CA8242}"/>
              </a:ext>
            </a:extLst>
          </p:cNvPr>
          <p:cNvSpPr txBox="1"/>
          <p:nvPr/>
        </p:nvSpPr>
        <p:spPr>
          <a:xfrm>
            <a:off x="6360252" y="4326494"/>
            <a:ext cx="38457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Regular Members: 60,138</a:t>
            </a:r>
          </a:p>
          <a:p>
            <a:r>
              <a:rPr lang="en-US"/>
              <a:t>Silver Members: 29, 964</a:t>
            </a:r>
          </a:p>
          <a:p>
            <a:r>
              <a:rPr lang="en-US"/>
              <a:t>Gold Members: 9,898</a:t>
            </a:r>
          </a:p>
        </p:txBody>
      </p:sp>
    </p:spTree>
    <p:extLst>
      <p:ext uri="{BB962C8B-B14F-4D97-AF65-F5344CB8AC3E}">
        <p14:creationId xmlns:p14="http://schemas.microsoft.com/office/powerpoint/2010/main" val="9958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a loyalty card&#10;&#10;Description automatically generated">
            <a:extLst>
              <a:ext uri="{FF2B5EF4-FFF2-40B4-BE49-F238E27FC236}">
                <a16:creationId xmlns:a16="http://schemas.microsoft.com/office/drawing/2014/main" id="{C17E8E12-02A1-D502-8EBC-1C5FAFC2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4" y="2623114"/>
            <a:ext cx="7351591" cy="38581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5DCB6D-6446-C49C-8991-FB5182D92948}"/>
              </a:ext>
            </a:extLst>
          </p:cNvPr>
          <p:cNvSpPr txBox="1">
            <a:spLocks/>
          </p:cNvSpPr>
          <p:nvPr/>
        </p:nvSpPr>
        <p:spPr bwMode="black">
          <a:xfrm>
            <a:off x="2479732" y="975501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 LOYALTY PROGRAMS AFFECT HOW FREQUENTLY CUSTOMERS SHOP?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BF152-7B19-71E8-7C26-37B9A21FF0B6}"/>
              </a:ext>
            </a:extLst>
          </p:cNvPr>
          <p:cNvSpPr txBox="1"/>
          <p:nvPr/>
        </p:nvSpPr>
        <p:spPr>
          <a:xfrm>
            <a:off x="6345162" y="4555067"/>
            <a:ext cx="1074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49.83%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F0F1C-62B2-00CE-E178-70F836C27C96}"/>
              </a:ext>
            </a:extLst>
          </p:cNvPr>
          <p:cNvSpPr txBox="1"/>
          <p:nvPr/>
        </p:nvSpPr>
        <p:spPr>
          <a:xfrm>
            <a:off x="6260495" y="54077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20.40%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BA1E-C8F7-7294-8BB6-3275534186DC}"/>
              </a:ext>
            </a:extLst>
          </p:cNvPr>
          <p:cNvSpPr txBox="1"/>
          <p:nvPr/>
        </p:nvSpPr>
        <p:spPr>
          <a:xfrm>
            <a:off x="6345162" y="50388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29.77%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D52AF-AA21-C7E3-441B-837733DEEE47}"/>
              </a:ext>
            </a:extLst>
          </p:cNvPr>
          <p:cNvSpPr txBox="1"/>
          <p:nvPr/>
        </p:nvSpPr>
        <p:spPr>
          <a:xfrm>
            <a:off x="1676400" y="51295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50.25%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42C53-4200-F340-6FFB-654A93F0F1C0}"/>
              </a:ext>
            </a:extLst>
          </p:cNvPr>
          <p:cNvSpPr txBox="1"/>
          <p:nvPr/>
        </p:nvSpPr>
        <p:spPr>
          <a:xfrm>
            <a:off x="4047067" y="35693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50.07%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2977C-579D-362B-EE59-5A3BD6D2B1B8}"/>
              </a:ext>
            </a:extLst>
          </p:cNvPr>
          <p:cNvSpPr txBox="1"/>
          <p:nvPr/>
        </p:nvSpPr>
        <p:spPr>
          <a:xfrm>
            <a:off x="4047067" y="52263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19.94%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EEFF7-31A5-FE30-BEFD-CDAEF77EF8A9}"/>
              </a:ext>
            </a:extLst>
          </p:cNvPr>
          <p:cNvSpPr txBox="1"/>
          <p:nvPr/>
        </p:nvSpPr>
        <p:spPr>
          <a:xfrm>
            <a:off x="4047067" y="4555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29.99%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C56CA-DEEA-3D93-FF04-AB51F5EA1E29}"/>
              </a:ext>
            </a:extLst>
          </p:cNvPr>
          <p:cNvSpPr txBox="1"/>
          <p:nvPr/>
        </p:nvSpPr>
        <p:spPr>
          <a:xfrm>
            <a:off x="1761067" y="5601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20.12%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CFCBC-9CBB-3AFC-9695-25741FA3893B}"/>
              </a:ext>
            </a:extLst>
          </p:cNvPr>
          <p:cNvSpPr txBox="1"/>
          <p:nvPr/>
        </p:nvSpPr>
        <p:spPr>
          <a:xfrm>
            <a:off x="1676400" y="54077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29.63%</a:t>
            </a:r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47474B4-4C4C-FFC9-B8E1-FC07C0C4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497" y="2774647"/>
            <a:ext cx="3407436" cy="30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2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3F46-7656-DA11-73FF-C48A5A4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62153" cy="118872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LOYALTY PROGRAMS DO NOT AFFECT HOW FREQUENTLY CUSTOMERS SHOP.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960C-500E-76C4-977C-A756C855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80" y="2490056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 summary, loyalty programs do not affect how often customers shop.</a:t>
            </a:r>
          </a:p>
          <a:p>
            <a:r>
              <a:rPr lang="en-US">
                <a:ea typeface="+mn-lt"/>
                <a:cs typeface="+mn-lt"/>
              </a:rPr>
              <a:t>Several factors can play a part in this (e.g., benefits, customer experience, etc.)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According to the State of Brand Loyalty in the U.S report (2023), only 52% of customers are engaging in loyalty programs and 77% of loyalty programs fail within their first two years due to loss of engagement.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39EB-0806-B17A-A1D7-5C86F27B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100">
                <a:ea typeface="+mj-lt"/>
                <a:cs typeface="+mj-lt"/>
              </a:rPr>
              <a:t> </a:t>
            </a:r>
            <a:br>
              <a:rPr lang="en-US" sz="2100">
                <a:ea typeface="+mj-lt"/>
                <a:cs typeface="+mj-lt"/>
              </a:rPr>
            </a:br>
            <a:r>
              <a:rPr lang="en-US" sz="2100">
                <a:ea typeface="+mj-lt"/>
                <a:cs typeface="+mj-lt"/>
              </a:rPr>
              <a:t>HOW DOES PROMOTION USAGE RELATE </a:t>
            </a:r>
            <a:br>
              <a:rPr lang="en-US" sz="2100">
                <a:ea typeface="+mj-lt"/>
                <a:cs typeface="+mj-lt"/>
              </a:rPr>
            </a:br>
            <a:r>
              <a:rPr lang="en-US" sz="2100">
                <a:ea typeface="+mj-lt"/>
                <a:cs typeface="+mj-lt"/>
              </a:rPr>
              <a:t>TO PURCHASE FREQUENCY?</a:t>
            </a:r>
            <a:endParaRPr lang="en-US" sz="21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AF716-B482-B7A7-5CA0-A91185BD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8908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/>
              <a:t>Null Hypothesis:</a:t>
            </a:r>
            <a:r>
              <a:rPr lang="en-US"/>
              <a:t> Having a promotion does not mean a customer is more likely to shop</a:t>
            </a:r>
          </a:p>
          <a:p>
            <a:r>
              <a:rPr lang="en-US" b="1" u="sng"/>
              <a:t>Alternative Hypothesis:</a:t>
            </a:r>
            <a:r>
              <a:rPr lang="en-US"/>
              <a:t> Having a promotion means a customer is more likely to shop</a:t>
            </a:r>
          </a:p>
          <a:p>
            <a:pPr marL="0" indent="0" algn="r">
              <a:buNone/>
            </a:pPr>
            <a:endParaRPr lang="en-US" sz="1000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8BDC-483C-F8E4-7553-D107030A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300">
                <a:latin typeface="Gill Sans MT"/>
                <a:cs typeface="Arial"/>
              </a:rPr>
              <a:t> </a:t>
            </a:r>
            <a:br>
              <a:rPr lang="en-US" sz="2300">
                <a:latin typeface="Gill Sans MT"/>
                <a:cs typeface="Arial"/>
              </a:rPr>
            </a:br>
            <a:r>
              <a:rPr lang="en-US" sz="2300">
                <a:latin typeface="Gill Sans MT"/>
                <a:cs typeface="Arial"/>
              </a:rPr>
              <a:t>How does promotion usage relate </a:t>
            </a:r>
            <a:br>
              <a:rPr lang="en-US" sz="2300">
                <a:latin typeface="Gill Sans MT"/>
                <a:cs typeface="Arial"/>
              </a:rPr>
            </a:br>
            <a:r>
              <a:rPr lang="en-US" sz="2300">
                <a:latin typeface="Gill Sans MT"/>
                <a:cs typeface="Arial"/>
              </a:rPr>
              <a:t>to purchase frequency?</a:t>
            </a:r>
            <a:endParaRPr lang="en-US" sz="2300">
              <a:solidFill>
                <a:srgbClr val="000000"/>
              </a:solidFill>
              <a:latin typeface="Gill Sans MT"/>
              <a:cs typeface="Arial"/>
            </a:endParaRPr>
          </a:p>
          <a:p>
            <a:endParaRPr lang="en-US" sz="2500"/>
          </a:p>
        </p:txBody>
      </p:sp>
      <p:pic>
        <p:nvPicPr>
          <p:cNvPr id="4" name="Content Placeholder 3" descr="A pie chart with text&#10;&#10;Description automatically generated">
            <a:extLst>
              <a:ext uri="{FF2B5EF4-FFF2-40B4-BE49-F238E27FC236}">
                <a16:creationId xmlns:a16="http://schemas.microsoft.com/office/drawing/2014/main" id="{0FD7761F-A8BA-6832-C122-7D1E35BFA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546" y="2261910"/>
            <a:ext cx="4223983" cy="31651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41C7A-BB41-E70B-EAC4-C31A54C9CCC9}"/>
              </a:ext>
            </a:extLst>
          </p:cNvPr>
          <p:cNvSpPr txBox="1"/>
          <p:nvPr/>
        </p:nvSpPr>
        <p:spPr>
          <a:xfrm>
            <a:off x="6531091" y="2265695"/>
            <a:ext cx="2890234" cy="3693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Sample Size: </a:t>
            </a:r>
            <a:r>
              <a:rPr lang="en-US">
                <a:ea typeface="+mn-lt"/>
                <a:cs typeface="+mn-lt"/>
              </a:rPr>
              <a:t>100,000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998DC-3E06-D1E5-015A-248F0465A772}"/>
              </a:ext>
            </a:extLst>
          </p:cNvPr>
          <p:cNvSpPr txBox="1"/>
          <p:nvPr/>
        </p:nvSpPr>
        <p:spPr>
          <a:xfrm>
            <a:off x="6532210" y="2633183"/>
            <a:ext cx="3550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 Amount Spent: $</a:t>
            </a:r>
            <a:r>
              <a:rPr lang="en-US">
                <a:ea typeface="+mn-lt"/>
                <a:cs typeface="+mn-lt"/>
              </a:rPr>
              <a:t>963,479,084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5AD6C-B103-CA8A-5F98-8E5ADDA0F50D}"/>
              </a:ext>
            </a:extLst>
          </p:cNvPr>
          <p:cNvSpPr txBox="1"/>
          <p:nvPr/>
        </p:nvSpPr>
        <p:spPr>
          <a:xfrm>
            <a:off x="6532208" y="3003589"/>
            <a:ext cx="34314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Amount Spent: $</a:t>
            </a:r>
            <a:r>
              <a:rPr lang="en-US">
                <a:ea typeface="+mn-lt"/>
                <a:cs typeface="+mn-lt"/>
              </a:rPr>
              <a:t>9,634.79</a:t>
            </a:r>
            <a:br>
              <a:rPr lang="en-US">
                <a:ea typeface="+mn-lt"/>
                <a:cs typeface="+mn-l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0644-B457-8C05-2D3C-E0C7B6DD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26" y="391124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 sz="2300">
                <a:ea typeface="+mj-lt"/>
                <a:cs typeface="+mj-lt"/>
              </a:rPr>
            </a:br>
            <a:r>
              <a:rPr lang="en-US" sz="2300">
                <a:ea typeface="+mj-lt"/>
                <a:cs typeface="+mj-lt"/>
              </a:rPr>
              <a:t> HOW DOES PROMOTION USAGE RELATE TO PURCHASE FREQUENCY?</a:t>
            </a:r>
            <a:endParaRPr lang="en-US" sz="23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Content Placeholder 3" descr="A pie chart with text on it&#10;&#10;Description automatically generated">
            <a:extLst>
              <a:ext uri="{FF2B5EF4-FFF2-40B4-BE49-F238E27FC236}">
                <a16:creationId xmlns:a16="http://schemas.microsoft.com/office/drawing/2014/main" id="{461E0DAA-1DF5-F50B-CDB1-626B87068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142" y="2140338"/>
            <a:ext cx="3865729" cy="2909248"/>
          </a:xfrm>
        </p:spPr>
      </p:pic>
      <p:pic>
        <p:nvPicPr>
          <p:cNvPr id="5" name="Picture 4" descr="A pie chart with text&#10;&#10;Description automatically generated">
            <a:extLst>
              <a:ext uri="{FF2B5EF4-FFF2-40B4-BE49-F238E27FC236}">
                <a16:creationId xmlns:a16="http://schemas.microsoft.com/office/drawing/2014/main" id="{9849CE49-3122-7DA7-A23B-69928445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433" y="2137495"/>
            <a:ext cx="3842984" cy="290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EFE80-FFFA-CA2E-B7BF-6F0547F7C9FE}"/>
              </a:ext>
            </a:extLst>
          </p:cNvPr>
          <p:cNvSpPr txBox="1"/>
          <p:nvPr/>
        </p:nvSpPr>
        <p:spPr>
          <a:xfrm>
            <a:off x="6054835" y="5065565"/>
            <a:ext cx="317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Sample Size: </a:t>
            </a:r>
            <a:r>
              <a:rPr lang="en-US">
                <a:ea typeface="+mn-lt"/>
                <a:cs typeface="+mn-lt"/>
              </a:rPr>
              <a:t>69,920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4658A-8FF2-F6C6-18AB-2DABCF007F4E}"/>
              </a:ext>
            </a:extLst>
          </p:cNvPr>
          <p:cNvSpPr txBox="1"/>
          <p:nvPr/>
        </p:nvSpPr>
        <p:spPr>
          <a:xfrm>
            <a:off x="2184227" y="5065468"/>
            <a:ext cx="2890234" cy="3693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Sample Size: </a:t>
            </a:r>
            <a:r>
              <a:rPr lang="en-US">
                <a:ea typeface="+mn-lt"/>
                <a:cs typeface="+mn-lt"/>
              </a:rPr>
              <a:t>30,080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B7DD9-0159-ABEB-D04E-9778E8B8829E}"/>
              </a:ext>
            </a:extLst>
          </p:cNvPr>
          <p:cNvSpPr txBox="1"/>
          <p:nvPr/>
        </p:nvSpPr>
        <p:spPr>
          <a:xfrm>
            <a:off x="2179659" y="5495508"/>
            <a:ext cx="3550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 Amount Spent: $</a:t>
            </a:r>
            <a:r>
              <a:rPr lang="en-US">
                <a:ea typeface="+mn-lt"/>
                <a:cs typeface="+mn-lt"/>
              </a:rPr>
              <a:t>290,069,013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C2CC9-DCB7-A1F6-D61B-F08EDF693F14}"/>
              </a:ext>
            </a:extLst>
          </p:cNvPr>
          <p:cNvSpPr txBox="1"/>
          <p:nvPr/>
        </p:nvSpPr>
        <p:spPr>
          <a:xfrm>
            <a:off x="6052210" y="5461388"/>
            <a:ext cx="3845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 Amount Spent: $</a:t>
            </a:r>
            <a:r>
              <a:rPr lang="en-US">
                <a:ea typeface="+mn-lt"/>
                <a:cs typeface="+mn-lt"/>
              </a:rPr>
              <a:t>673,410,071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0BB756-6663-7DC8-8E54-E599B6CEE35C}"/>
              </a:ext>
            </a:extLst>
          </p:cNvPr>
          <p:cNvSpPr txBox="1"/>
          <p:nvPr/>
        </p:nvSpPr>
        <p:spPr>
          <a:xfrm>
            <a:off x="2185344" y="5848855"/>
            <a:ext cx="3431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Amount Spent: $</a:t>
            </a:r>
            <a:r>
              <a:rPr lang="en-US">
                <a:ea typeface="+mn-lt"/>
                <a:cs typeface="+mn-lt"/>
              </a:rPr>
              <a:t>9,643.25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9DC6-561B-8370-2268-DDA378280B65}"/>
              </a:ext>
            </a:extLst>
          </p:cNvPr>
          <p:cNvSpPr txBox="1"/>
          <p:nvPr/>
        </p:nvSpPr>
        <p:spPr>
          <a:xfrm>
            <a:off x="6055805" y="5801368"/>
            <a:ext cx="40379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Amount Spent: $</a:t>
            </a:r>
            <a:r>
              <a:rPr lang="en-US">
                <a:ea typeface="+mn-lt"/>
                <a:cs typeface="+mn-lt"/>
              </a:rPr>
              <a:t>9,631.15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8BC36-51CE-692E-E2B6-38F8F48504D0}"/>
              </a:ext>
            </a:extLst>
          </p:cNvPr>
          <p:cNvSpPr txBox="1"/>
          <p:nvPr/>
        </p:nvSpPr>
        <p:spPr>
          <a:xfrm>
            <a:off x="2191225" y="1734502"/>
            <a:ext cx="38552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Promotion Used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AFD62-BE1B-F2BF-9077-2F20A6BFDD98}"/>
              </a:ext>
            </a:extLst>
          </p:cNvPr>
          <p:cNvSpPr txBox="1"/>
          <p:nvPr/>
        </p:nvSpPr>
        <p:spPr>
          <a:xfrm>
            <a:off x="6050021" y="1734743"/>
            <a:ext cx="3867789" cy="405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No Promotion Used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6A59-338C-D5CF-70B8-FE3E940A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BC1F-F78F-E8B4-BF50-6D5EBE09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001984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system-ui"/>
              </a:rPr>
              <a:t>Based on the data we can see that despite having a promotion, purchase frequency remains almost the same.  This means that it failed to reject the null hypothesis. To go further with this I would analyze how the promotion usage and frequency relate within specific demographics such as income age or degree. </a:t>
            </a:r>
          </a:p>
          <a:p>
            <a:pPr marL="0" indent="0">
              <a:buNone/>
            </a:pPr>
            <a:endParaRPr lang="en-US">
              <a:latin typeface="system-ui"/>
            </a:endParaRPr>
          </a:p>
          <a:p>
            <a:pPr marL="0" indent="0">
              <a:buNone/>
            </a:pPr>
            <a:endParaRPr lang="en-US">
              <a:latin typeface="system-ui"/>
            </a:endParaRPr>
          </a:p>
          <a:p>
            <a:pPr marL="0" indent="0">
              <a:buNone/>
            </a:pPr>
            <a:endParaRPr lang="en-US">
              <a:latin typeface="system-ui"/>
            </a:endParaRPr>
          </a:p>
          <a:p>
            <a:pPr marL="0" indent="0">
              <a:buNone/>
            </a:pPr>
            <a:endParaRPr lang="en-US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4315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8979-A977-A2C2-C72B-D301934F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347" y="2166"/>
            <a:ext cx="8622070" cy="577115"/>
          </a:xfrm>
        </p:spPr>
        <p:txBody>
          <a:bodyPr>
            <a:normAutofit fontScale="90000"/>
          </a:bodyPr>
          <a:lstStyle/>
          <a:p>
            <a:r>
              <a:rPr lang="en-US" sz="1800"/>
              <a:t>In which region do customer spend the most money?</a:t>
            </a:r>
            <a:endParaRPr lang="en-US"/>
          </a:p>
        </p:txBody>
      </p:sp>
      <p:pic>
        <p:nvPicPr>
          <p:cNvPr id="6" name="Picture 5" descr="A graph of sales by region&#10;&#10;Description automatically generated">
            <a:extLst>
              <a:ext uri="{FF2B5EF4-FFF2-40B4-BE49-F238E27FC236}">
                <a16:creationId xmlns:a16="http://schemas.microsoft.com/office/drawing/2014/main" id="{31DD0800-9147-AB8A-F571-13478F4D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456"/>
            <a:ext cx="5895474" cy="3723273"/>
          </a:xfrm>
          <a:prstGeom prst="rect">
            <a:avLst/>
          </a:prstGeom>
        </p:spPr>
      </p:pic>
      <p:pic>
        <p:nvPicPr>
          <p:cNvPr id="9" name="Content Placeholder 8" descr="A graph of blue bars&#10;&#10;Description automatically generated">
            <a:extLst>
              <a:ext uri="{FF2B5EF4-FFF2-40B4-BE49-F238E27FC236}">
                <a16:creationId xmlns:a16="http://schemas.microsoft.com/office/drawing/2014/main" id="{4961B058-18AB-61AE-979B-2CC8AF221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5372" y="1224333"/>
            <a:ext cx="6296728" cy="372361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29CD9B-11A8-437F-D786-86F1BD025FB7}"/>
              </a:ext>
            </a:extLst>
          </p:cNvPr>
          <p:cNvSpPr txBox="1"/>
          <p:nvPr/>
        </p:nvSpPr>
        <p:spPr>
          <a:xfrm>
            <a:off x="340895" y="581527"/>
            <a:ext cx="117508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ystem-ui"/>
              </a:rPr>
              <a:t>We observed a trend where individuals in the Western and Eastern regions exhibit higher purchase frequency and spend more money compared to those in the Northern and Southern regions</a:t>
            </a:r>
            <a:endParaRPr lang="en-US"/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95AF90E-909E-F47C-7150-9BE33E01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677" y="5028197"/>
            <a:ext cx="4476750" cy="1714500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719A248-9C62-D309-2EF1-58FD89500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" y="4942472"/>
            <a:ext cx="4505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3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782F-42A8-E720-18B0-A4FA62AE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66"/>
            <a:ext cx="7729728" cy="496904"/>
          </a:xfrm>
        </p:spPr>
        <p:txBody>
          <a:bodyPr>
            <a:normAutofit fontScale="90000"/>
          </a:bodyPr>
          <a:lstStyle/>
          <a:p>
            <a:r>
              <a:rPr lang="en-US" sz="1600"/>
              <a:t>IN WHICH REGION DO CUSTOMER SPEND THE MOST MONEY?</a:t>
            </a: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4" name="Content Placeholder 3" descr="A graph of a graph&#10;&#10;Description automatically generated">
            <a:extLst>
              <a:ext uri="{FF2B5EF4-FFF2-40B4-BE49-F238E27FC236}">
                <a16:creationId xmlns:a16="http://schemas.microsoft.com/office/drawing/2014/main" id="{E2ED98C7-759F-DFB3-3600-369FCCAED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5879"/>
            <a:ext cx="7680157" cy="514684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EAC34-4B5C-F052-9C9F-121293243A51}"/>
              </a:ext>
            </a:extLst>
          </p:cNvPr>
          <p:cNvSpPr txBox="1"/>
          <p:nvPr/>
        </p:nvSpPr>
        <p:spPr>
          <a:xfrm>
            <a:off x="170447" y="501315"/>
            <a:ext cx="1184107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  <a:ea typeface="+mn-lt"/>
                <a:cs typeface="+mn-lt"/>
              </a:rPr>
              <a:t>In the chart below, we used an ANOVA test to verify if the average purchase amount differs per region.</a:t>
            </a:r>
            <a:endParaRPr lang="en-US" sz="1600">
              <a:latin typeface="Calibri"/>
              <a:ea typeface="Calibri"/>
              <a:cs typeface="Calibri"/>
            </a:endParaRPr>
          </a:p>
          <a:p>
            <a:r>
              <a:rPr lang="en-US" sz="1600">
                <a:latin typeface="Calibri"/>
                <a:ea typeface="Calibri"/>
                <a:cs typeface="Calibri"/>
              </a:rPr>
              <a:t>ANOVA Null Hypotheses: The average amount per purchase is similar in every region. Alternative hypothesis: At least, in one region the average amount per purchase is different to other regions.</a:t>
            </a:r>
          </a:p>
          <a:p>
            <a:r>
              <a:rPr lang="en-US" sz="1600">
                <a:latin typeface="Calibri"/>
                <a:ea typeface="Calibri"/>
                <a:cs typeface="Calibri"/>
              </a:rPr>
              <a:t>ANOVA TEST Interpretation: The p-value obtained from ANOVA analysis is 0.92 and is not significant (p &gt; 0.05). That means, that there are no significant differences in the amount per purchase between the regions.</a:t>
            </a:r>
          </a:p>
          <a:p>
            <a:endParaRPr lang="en-US" sz="1600">
              <a:latin typeface="Calibri"/>
              <a:ea typeface="Calibri"/>
              <a:cs typeface="Calibri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B06581-1ACD-B4BB-291E-716B53C2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706" y="3271336"/>
            <a:ext cx="4514850" cy="1438275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E9ECAF-6CAE-A31D-8F97-4D3EC507B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918" y="2071437"/>
            <a:ext cx="3762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6C75-572E-4C75-A51F-60783DFA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89" y="483430"/>
            <a:ext cx="7729728" cy="95811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B2B2B"/>
                </a:solidFill>
                <a:latin typeface="Roboto"/>
                <a:ea typeface="Roboto"/>
                <a:cs typeface="Roboto"/>
              </a:rPr>
              <a:t>executive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1529-B504-BBAC-EE33-D4FB10E5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8" y="2247018"/>
            <a:ext cx="10496992" cy="44655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200">
                <a:latin typeface="Calibri"/>
                <a:ea typeface="Calibri"/>
                <a:cs typeface="Calibri"/>
              </a:rPr>
              <a:t>This project is focused on the finance business sector and exploratory data analysis </a:t>
            </a:r>
            <a:r>
              <a:rPr lang="en-US" sz="2200">
                <a:latin typeface="Calibri"/>
                <a:cs typeface="Calibri"/>
              </a:rPr>
              <a:t>of customer purchases across the country.  </a:t>
            </a:r>
          </a:p>
          <a:p>
            <a:pPr marL="342900" indent="-342900"/>
            <a:endParaRPr lang="en-US" sz="2200">
              <a:latin typeface="Calibri"/>
              <a:cs typeface="Calibri"/>
            </a:endParaRPr>
          </a:p>
          <a:p>
            <a:pPr marL="342900" indent="-342900"/>
            <a:r>
              <a:rPr lang="en-US" sz="2200">
                <a:latin typeface="Calibri"/>
                <a:cs typeface="Calibri"/>
              </a:rPr>
              <a:t>As part of the project we analyzed a dataset that contains 100 000 examples of customer purchases using pandas (data processing) , </a:t>
            </a:r>
            <a:r>
              <a:rPr lang="en-US" sz="2200" err="1">
                <a:latin typeface="Calibri"/>
                <a:cs typeface="Calibri"/>
              </a:rPr>
              <a:t>numpy</a:t>
            </a:r>
            <a:r>
              <a:rPr lang="en-US" sz="2200">
                <a:latin typeface="Calibri"/>
                <a:cs typeface="Calibri"/>
              </a:rPr>
              <a:t> (linear algebra), seaborn (statistical analysis visualizations), </a:t>
            </a:r>
            <a:r>
              <a:rPr lang="en-US" sz="2200" err="1">
                <a:latin typeface="Calibri"/>
                <a:cs typeface="Calibri"/>
              </a:rPr>
              <a:t>scipy.stats</a:t>
            </a:r>
            <a:r>
              <a:rPr lang="en-US" sz="2200">
                <a:latin typeface="Calibri"/>
                <a:cs typeface="Calibri"/>
              </a:rPr>
              <a:t> (statistical analysis), and  matplotlib (data visualization) libraries.</a:t>
            </a:r>
            <a:r>
              <a:rPr lang="en-US" sz="2400">
                <a:latin typeface="Calibri"/>
                <a:cs typeface="Calibri"/>
              </a:rPr>
              <a:t> 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0E96-0081-C938-5A3B-F0ABCB1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/>
              <a:t>Is there any correlation between customer income and purchase amount? </a:t>
            </a:r>
            <a:endParaRPr lang="en-US"/>
          </a:p>
        </p:txBody>
      </p:sp>
      <p:pic>
        <p:nvPicPr>
          <p:cNvPr id="4" name="Content Placeholder 3" descr="A graph of a graph with numbers and a red line&#10;&#10;Description automatically generated">
            <a:extLst>
              <a:ext uri="{FF2B5EF4-FFF2-40B4-BE49-F238E27FC236}">
                <a16:creationId xmlns:a16="http://schemas.microsoft.com/office/drawing/2014/main" id="{DB8D28BC-362F-BAC7-59C4-0BAEDF0D5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3256" y="2533096"/>
            <a:ext cx="5562600" cy="38481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5B3A9-DED2-AC0E-4B40-23BC2DA2A5EC}"/>
              </a:ext>
            </a:extLst>
          </p:cNvPr>
          <p:cNvSpPr txBox="1"/>
          <p:nvPr/>
        </p:nvSpPr>
        <p:spPr>
          <a:xfrm>
            <a:off x="-2015" y="4594174"/>
            <a:ext cx="64185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 used a scatter plot to determine the alternative hypothesis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if there is positive correlation in the data then there is correlation between customer purchase amount and customer income.  As customer income increased the purchase amounts also increased.</a:t>
            </a:r>
            <a:endParaRPr lang="en-US" sz="1100">
              <a:solidFill>
                <a:srgbClr val="1D1C1D"/>
              </a:solidFill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22B2D69-66FC-1548-4E03-DBB4BEF0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055"/>
            <a:ext cx="6420555" cy="20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7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75CC-7334-184A-EBA6-265AA211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/>
              <a:t>IS THERE ANY CORRELATION BETWEEN CUSTOMER INCOME AND Income spend %? </a:t>
            </a: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4" name="Content Placeholder 3" descr="A blue and red line&#10;&#10;Description automatically generated">
            <a:extLst>
              <a:ext uri="{FF2B5EF4-FFF2-40B4-BE49-F238E27FC236}">
                <a16:creationId xmlns:a16="http://schemas.microsoft.com/office/drawing/2014/main" id="{F039A121-1488-EC9B-2D33-EB4AEB23F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9806" y="2552147"/>
            <a:ext cx="5439833" cy="404988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D0EF4-D549-7B27-F540-0CB161B8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2551642"/>
            <a:ext cx="6611761" cy="428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C478D-D0A0-34CE-362E-F2441C4A42BE}"/>
              </a:ext>
            </a:extLst>
          </p:cNvPr>
          <p:cNvSpPr txBox="1"/>
          <p:nvPr/>
        </p:nvSpPr>
        <p:spPr>
          <a:xfrm>
            <a:off x="0" y="3302000"/>
            <a:ext cx="64911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 created another column called income spent % to determine the null hypothesis,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if there is no correlation between customer income and income spent % then there is no relationship between customers income and what percentage on their income they spend.  I used the data from the alternative hypothesis to create another scatter plot.</a:t>
            </a:r>
            <a:endParaRPr lang="en-US" sz="110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4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3F46-7656-DA11-73FF-C48A5A4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2091088"/>
          </a:xfrm>
        </p:spPr>
        <p:txBody>
          <a:bodyPr>
            <a:norm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The findings of the project would benefit various businesses in better understanding and catering to the needs of their target audience.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568A-8C15-E3A8-85E9-0C4758C4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478" y="523534"/>
            <a:ext cx="7729728" cy="1018273"/>
          </a:xfrm>
        </p:spPr>
        <p:txBody>
          <a:bodyPr/>
          <a:lstStyle/>
          <a:p>
            <a:r>
              <a:rPr lang="en-US" sz="2500" b="1">
                <a:solidFill>
                  <a:srgbClr val="2B2B2B"/>
                </a:solidFill>
                <a:latin typeface="Roboto"/>
                <a:ea typeface="Roboto"/>
                <a:cs typeface="Roboto"/>
              </a:rPr>
              <a:t>executive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DBA4-BA14-160C-5990-621E1DE9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7" y="2156781"/>
            <a:ext cx="10767701" cy="409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</a:rPr>
              <a:t>The simulated data was sourced from Kaggle website, and it mimics real-world scenarios. It includes various features such as age, gender, income, education, region, loyalty status, purchase frequency, purchase amount, product category, promotion usage, and satisfaction score. </a:t>
            </a:r>
            <a:endParaRPr lang="en-US" sz="2200">
              <a:solidFill>
                <a:srgbClr val="262626"/>
              </a:solidFill>
              <a:latin typeface="Calibri"/>
              <a:ea typeface="Calibri"/>
              <a:cs typeface="Calibri"/>
            </a:endParaRPr>
          </a:p>
          <a:p>
            <a:endParaRPr lang="en-US" sz="2200">
              <a:latin typeface="Calibri"/>
              <a:ea typeface="Calibri"/>
              <a:cs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</a:rPr>
              <a:t>Kaggle website provides datasets that are normally distributed, therefore, we didn't have to test for that. However, we checked for missing and duplicate values, reviewed summary statistics using </a:t>
            </a:r>
            <a:r>
              <a:rPr lang="en-US" sz="2200" err="1">
                <a:latin typeface="Calibri"/>
                <a:ea typeface="Calibri"/>
                <a:cs typeface="Calibri"/>
              </a:rPr>
              <a:t>data.describe</a:t>
            </a:r>
            <a:r>
              <a:rPr lang="en-US" sz="2200">
                <a:latin typeface="Calibri"/>
                <a:ea typeface="Calibri"/>
                <a:cs typeface="Calibri"/>
              </a:rPr>
              <a:t>, and analyzed data distribution using histograms.</a:t>
            </a:r>
            <a:r>
              <a:rPr lang="en-US" sz="2400">
                <a:latin typeface="Calibri"/>
                <a:ea typeface="Calibri"/>
                <a:cs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96D5-511C-174C-B272-4DBE0D6C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goal of our project was to research and analyze the following 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DD1B-1EE7-C544-99A8-A8137233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Gill Sans MT"/>
              </a:rPr>
              <a:t>Does the age of a customer affect how often they shop?</a:t>
            </a:r>
            <a:endParaRPr lang="en-US"/>
          </a:p>
          <a:p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Do loyalty programs affect how frequently the customers shop?</a:t>
            </a:r>
            <a:endParaRPr lang="en-US">
              <a:solidFill>
                <a:srgbClr val="262626"/>
              </a:solidFill>
              <a:latin typeface="Gill Sans MT"/>
            </a:endParaRPr>
          </a:p>
          <a:p>
            <a:r>
              <a:rPr lang="en-US">
                <a:solidFill>
                  <a:srgbClr val="262626"/>
                </a:solidFill>
                <a:latin typeface="Gill Sans MT"/>
              </a:rPr>
              <a:t>How does promotion usage relate to purchase frequency?</a:t>
            </a:r>
            <a:endParaRPr lang="en-US"/>
          </a:p>
          <a:p>
            <a:r>
              <a:rPr lang="en-US">
                <a:solidFill>
                  <a:srgbClr val="262626"/>
                </a:solidFill>
                <a:latin typeface="Gill Sans MT"/>
              </a:rPr>
              <a:t>In which region do customer spend the most money?</a:t>
            </a:r>
          </a:p>
          <a:p>
            <a:r>
              <a:rPr lang="en-US">
                <a:solidFill>
                  <a:srgbClr val="262626"/>
                </a:solidFill>
                <a:latin typeface="Gill Sans MT"/>
              </a:rPr>
              <a:t>Is there any correlation between customer income and purchase amount? </a:t>
            </a:r>
          </a:p>
          <a:p>
            <a:endParaRPr lang="en-US">
              <a:solidFill>
                <a:srgbClr val="262626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582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96D5-511C-174C-B272-4DBE0D6C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Question one: </a:t>
            </a:r>
            <a:br>
              <a:rPr lang="en-US"/>
            </a:br>
            <a:r>
              <a:rPr lang="en-US"/>
              <a:t>Does the age of a customer affect how often they 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DD1B-1EE7-C544-99A8-A8137233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/>
              <a:t>Take a guess</a:t>
            </a:r>
          </a:p>
          <a:p>
            <a:r>
              <a:rPr lang="en-US"/>
              <a:t>Do customer’s at the age of 25 shop more than customers at the age of 49?</a:t>
            </a:r>
          </a:p>
          <a:p>
            <a:endParaRPr lang="en-US"/>
          </a:p>
          <a:p>
            <a:r>
              <a:rPr lang="en-US"/>
              <a:t>Do customer’s at the age of 13 shop more than customers at the age of 25?</a:t>
            </a:r>
          </a:p>
          <a:p>
            <a:endParaRPr lang="en-US"/>
          </a:p>
          <a:p>
            <a:r>
              <a:rPr lang="en-US"/>
              <a:t>Do customer’s at the age of 22 shop more than customers at the age of 30?</a:t>
            </a:r>
          </a:p>
          <a:p>
            <a:endParaRPr lang="en-US"/>
          </a:p>
          <a:p>
            <a:pPr marL="0" indent="0" algn="ctr">
              <a:buNone/>
            </a:pPr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2578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0E9D-99AE-D743-B1BB-3CDC74B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0506"/>
            <a:ext cx="7729728" cy="896557"/>
          </a:xfrm>
        </p:spPr>
        <p:txBody>
          <a:bodyPr/>
          <a:lstStyle/>
          <a:p>
            <a:r>
              <a:rPr lang="en-US"/>
              <a:t>Which age spends the most?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E2D127-283A-5E40-B7FA-544B594B6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14" y="1471960"/>
            <a:ext cx="6322741" cy="4783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72E58-5C6C-F544-8584-11847EC83A64}"/>
              </a:ext>
            </a:extLst>
          </p:cNvPr>
          <p:cNvSpPr txBox="1"/>
          <p:nvPr/>
        </p:nvSpPr>
        <p:spPr>
          <a:xfrm>
            <a:off x="100361" y="2564780"/>
            <a:ext cx="213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1B40274C-E1F1-5E40-A7B5-E5206DF4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766" y="1198755"/>
            <a:ext cx="2609385" cy="53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458D-B643-184D-9431-C4A8BC5D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Categories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BF860E-CB2B-4E44-B5EF-C12EA6926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346" y="2754352"/>
            <a:ext cx="3189249" cy="28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2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B447-BCB0-444B-B68A-1466550B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414" y="150653"/>
            <a:ext cx="7729728" cy="1188720"/>
          </a:xfrm>
        </p:spPr>
        <p:txBody>
          <a:bodyPr/>
          <a:lstStyle/>
          <a:p>
            <a:r>
              <a:rPr lang="en-US"/>
              <a:t> the sum of the purchase count by gender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22CB6C0-3BB3-9E49-B499-AE5571CE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" y="1449659"/>
            <a:ext cx="7081024" cy="510725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59F993C-A272-EB43-9973-4D0BB92CA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7004" y="2018371"/>
            <a:ext cx="4165637" cy="3300761"/>
          </a:xfrm>
        </p:spPr>
      </p:pic>
    </p:spTree>
    <p:extLst>
      <p:ext uri="{BB962C8B-B14F-4D97-AF65-F5344CB8AC3E}">
        <p14:creationId xmlns:p14="http://schemas.microsoft.com/office/powerpoint/2010/main" val="161580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89DB-CF8B-5849-9D92-4709AC00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934" y="262165"/>
            <a:ext cx="7729728" cy="1188720"/>
          </a:xfrm>
        </p:spPr>
        <p:txBody>
          <a:bodyPr/>
          <a:lstStyle/>
          <a:p>
            <a:r>
              <a:rPr lang="en-US"/>
              <a:t>Male vs Female purchase amount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763944-6EF0-9C46-8463-DBEFF5C2A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81" y="1739591"/>
            <a:ext cx="8341112" cy="473926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6551273-BF27-6C44-9850-16F86463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210" y="4109224"/>
            <a:ext cx="1957349" cy="16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32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{688F8CC8-E3C5-D54B-AC91-63B974C40C0A}tf10001120</Template>
  <Application>Microsoft Office PowerPoint</Application>
  <PresentationFormat>Widescreen</PresentationFormat>
  <Slides>22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Parcel</vt:lpstr>
      <vt:lpstr>Effects of Behavior Customer Purchases </vt:lpstr>
      <vt:lpstr>executive summary</vt:lpstr>
      <vt:lpstr>executive summary</vt:lpstr>
      <vt:lpstr>The goal of our project was to research and analyze the following QUESTIONS:</vt:lpstr>
      <vt:lpstr>Question one:  Does the age of a customer affect how often they shop?</vt:lpstr>
      <vt:lpstr>Which age spends the most? </vt:lpstr>
      <vt:lpstr>Product Categories</vt:lpstr>
      <vt:lpstr> the sum of the purchase count by gender</vt:lpstr>
      <vt:lpstr>Male vs Female purchase amount</vt:lpstr>
      <vt:lpstr>Conclusion</vt:lpstr>
      <vt:lpstr>Do LOYALTY PROGRAMS AFFECT HOW FREQUENTLY CUSTOMERS SHOP?</vt:lpstr>
      <vt:lpstr>PowerPoint Presentation</vt:lpstr>
      <vt:lpstr>LOYALTY PROGRAMS DO NOT AFFECT HOW FREQUENTLY CUSTOMERS SHOP.</vt:lpstr>
      <vt:lpstr>  HOW DOES PROMOTION USAGE RELATE  TO PURCHASE FREQUENCY? </vt:lpstr>
      <vt:lpstr>  How does promotion usage relate  to purchase frequency? </vt:lpstr>
      <vt:lpstr>  HOW DOES PROMOTION USAGE RELATE TO PURCHASE FREQUENCY? </vt:lpstr>
      <vt:lpstr>Conclusion</vt:lpstr>
      <vt:lpstr>In which region do customer spend the most money?</vt:lpstr>
      <vt:lpstr>IN WHICH REGION DO CUSTOMER SPEND THE MOST MONEY?</vt:lpstr>
      <vt:lpstr>Is there any correlation between customer income and purchase amount? </vt:lpstr>
      <vt:lpstr>IS THERE ANY CORRELATION BETWEEN CUSTOMER INCOME AND Income spend %? </vt:lpstr>
      <vt:lpstr>The findings of the project would benefit various businesses in better understanding and catering to the needs of their target audience.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Behavior Customer Purchases </dc:title>
  <dc:creator>Microsoft Office User</dc:creator>
  <cp:revision>4</cp:revision>
  <dcterms:created xsi:type="dcterms:W3CDTF">2024-04-18T00:37:17Z</dcterms:created>
  <dcterms:modified xsi:type="dcterms:W3CDTF">2024-04-19T11:30:11Z</dcterms:modified>
</cp:coreProperties>
</file>