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2"/>
  </p:notesMasterIdLst>
  <p:sldIdLst>
    <p:sldId id="271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BA7B7D"/>
    <a:srgbClr val="B3757A"/>
    <a:srgbClr val="915C71"/>
    <a:srgbClr val="9A474E"/>
    <a:srgbClr val="6C2641"/>
    <a:srgbClr val="A34E52"/>
    <a:srgbClr val="E76B75"/>
    <a:srgbClr val="A23962"/>
    <a:srgbClr val="F4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691FA-84FD-4161-9548-CF6A1387A17F}" v="311" dt="2021-10-27T08:57:24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2" autoAdjust="0"/>
    <p:restoredTop sz="94660"/>
  </p:normalViewPr>
  <p:slideViewPr>
    <p:cSldViewPr snapToGrid="0">
      <p:cViewPr varScale="1">
        <p:scale>
          <a:sx n="179" d="100"/>
          <a:sy n="179" d="100"/>
        </p:scale>
        <p:origin x="24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0F865-9AEF-4647-883F-DEE6B79011AC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90832-2F3C-40C0-A72F-B7B5ED2CD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8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2465D-0457-4A43-A2FB-152C6F538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717F6-4785-4A8B-99B1-BBAB08FD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BD4A2-446A-4E99-99A1-526F1981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058B-4D3E-F048-95E7-A1A1C92BE47C}" type="datetime1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81112-4641-46B9-B650-D406967E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20220822 </a:t>
            </a:r>
            <a:r>
              <a:rPr lang="ko-KR" altLang="en-US"/>
              <a:t>이종은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35A28-407D-4891-A27D-02F0636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D1F1-F5E7-49BD-93A2-C13868390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6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B8A4-7456-4D00-A2C9-905A8040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7C8137-1115-4675-9145-E8616496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CB312-4067-4C27-8EE9-86071BAB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52C9-E82F-454B-8E2E-28632CD09967}" type="datetime1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2F1BA-7AB1-4D9E-B0B2-75964916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20220822 </a:t>
            </a:r>
            <a:r>
              <a:rPr lang="ko-KR" altLang="en-US"/>
              <a:t>이종은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C9D70-8F93-4E22-BB3B-4832C927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D1F1-F5E7-49BD-93A2-C13868390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0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1E0B09-5E1A-4E38-B9A6-AEBBEA293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B531C-8A7E-4851-8381-0F44DDA45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B9AEA-6148-46A2-946E-B7AB23F0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B0A-95A6-FD47-AB23-BD6CACC17135}" type="datetime1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6F322-35DB-4F74-8D5E-46ADB850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20220822 </a:t>
            </a:r>
            <a:r>
              <a:rPr lang="ko-KR" altLang="en-US"/>
              <a:t>이종은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4E582-6096-40B9-80D6-C6DDE9F4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D1F1-F5E7-49BD-93A2-C13868390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9A3D7-AB70-4E83-881F-82149B1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EDB7D-F88A-412C-A242-7B8757D0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BE9A1-EBFB-431E-B9F2-94F2EB13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FEFC-0BF7-E941-B79A-A42EE9CCE81B}" type="datetime1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392CA-6814-4E9A-A364-DDB74AA3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20220822 </a:t>
            </a:r>
            <a:r>
              <a:rPr lang="ko-KR" altLang="en-US"/>
              <a:t>이종은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6E96-72C0-4E05-B6F1-A88F2B79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D1F1-F5E7-49BD-93A2-C13868390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7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16C8E-50F0-4C5A-834A-313CDD25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7B703-228B-4C7E-8DD3-8DDAD7CC9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5D00A-DE56-47DD-A6F4-50DF2764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BF3B-D7D5-174B-83C8-5767B9B84EC7}" type="datetime1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5663-B486-4421-A94B-19C0DE63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20220822 </a:t>
            </a:r>
            <a:r>
              <a:rPr lang="ko-KR" altLang="en-US"/>
              <a:t>이종은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5620F-A6AC-4AE4-94B3-F12828EE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D1F1-F5E7-49BD-93A2-C13868390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1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9D2F5-E002-4A27-8985-8F4D485E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70834-A33C-4D9A-809B-2EB099046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C483C8-144E-4099-91AF-49B263979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A9AA6-84D7-487A-82D7-E9CC6A94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57C-E7C2-2B49-8839-E71D5C939E55}" type="datetime1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86408-11DA-402C-9F8D-1BD2F1A9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20220822 </a:t>
            </a:r>
            <a:r>
              <a:rPr lang="ko-KR" altLang="en-US"/>
              <a:t>이종은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B489F-1CAC-4177-A6F8-6702CDBE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D1F1-F5E7-49BD-93A2-C13868390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0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0BD09-2D83-4234-A481-D278D4FB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C1AF-5388-4411-9436-F0CEB6D14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8DD42-87E7-4B16-9848-2C3EB57A4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462543-51FD-45E7-AF12-6DD609F8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52C42D-E0F7-4203-92C8-28C87BF40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425E3D-7CE5-43F3-B250-3A7E8BCE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B2D6-4CE1-7148-9906-1E168DFA9FF6}" type="datetime1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9E2456-C40D-4CE8-B385-1555A513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20220822 </a:t>
            </a:r>
            <a:r>
              <a:rPr lang="ko-KR" altLang="en-US"/>
              <a:t>이종은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2445C6-8044-4EE9-954D-95EBE4C2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D1F1-F5E7-49BD-93A2-C13868390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1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2F01E-222E-48F9-B3E2-FB594A27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6FAE0A-8BE9-443A-984A-3042C2F9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F780-705E-1940-B177-B4D039CFD84D}" type="datetime1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1F8B23-A853-48B9-B81D-98D62447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20220822 </a:t>
            </a:r>
            <a:r>
              <a:rPr lang="ko-KR" altLang="en-US"/>
              <a:t>이종은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7399B-6521-4D9B-97B9-8D797E71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D1F1-F5E7-49BD-93A2-C13868390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00BF2-F618-4770-A2B0-2BE2C8ED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5552-26F5-BA4A-87C5-953FA1B86145}" type="datetime1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89E832-158E-4874-96F7-999E567C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20220822 </a:t>
            </a:r>
            <a:r>
              <a:rPr lang="ko-KR" altLang="en-US"/>
              <a:t>이종은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D75AF-800D-4267-A9EB-4CC258E4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D1F1-F5E7-49BD-93A2-C13868390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4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C1B5-DE17-4865-8BD1-020AB4FF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A801F-D184-492A-AEBD-3FF404A0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F94F2-A851-4166-AB6D-57615460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DD6A1-09B9-411E-AD5E-00EE2870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5C0A-2A5C-1047-94A4-7F2076D1C091}" type="datetime1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73A60-493F-47A2-B464-A74CFEF1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20220822 </a:t>
            </a:r>
            <a:r>
              <a:rPr lang="ko-KR" altLang="en-US"/>
              <a:t>이종은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F0D99-5E53-4027-B033-27BDE676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D1F1-F5E7-49BD-93A2-C13868390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6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A79E3-F211-4C07-99B0-852569A9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3CBF48-350C-44EF-BCD2-6E1401B07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40334-FD99-46C4-9986-ACB85BFB9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38331-0EE0-415B-A4A5-69BBFCEC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720C-D816-2648-A7BE-FA9372C75606}" type="datetime1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23268-6D19-4279-985F-5AD7196C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20220822 </a:t>
            </a:r>
            <a:r>
              <a:rPr lang="ko-KR" altLang="en-US"/>
              <a:t>이종은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1A518-D790-4975-B6B7-2C8AB7CD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D1F1-F5E7-49BD-93A2-C13868390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4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22DDAB-6264-4612-8CA1-D0E6647F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3A0C5-1241-4B77-A277-A65147EB4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7CFF4-A825-434D-88F6-33FCD9EED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54A2-654F-1944-873F-7A2F304187FD}" type="datetime1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A6CDA-3FAA-4028-B763-A29A6E73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20220822 </a:t>
            </a:r>
            <a:r>
              <a:rPr lang="ko-KR" altLang="en-US"/>
              <a:t>이종은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5120-70FB-4613-B282-5FC98837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D1F1-F5E7-49BD-93A2-C13868390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부제목 2">
            <a:extLst>
              <a:ext uri="{FF2B5EF4-FFF2-40B4-BE49-F238E27FC236}">
                <a16:creationId xmlns:a16="http://schemas.microsoft.com/office/drawing/2014/main" id="{9BA19277-DAE7-7DFB-A917-D1340DF0EA5C}"/>
              </a:ext>
            </a:extLst>
          </p:cNvPr>
          <p:cNvSpPr txBox="1">
            <a:spLocks/>
          </p:cNvSpPr>
          <p:nvPr/>
        </p:nvSpPr>
        <p:spPr>
          <a:xfrm>
            <a:off x="649172" y="2850277"/>
            <a:ext cx="10890607" cy="172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dirty="0">
                <a:solidFill>
                  <a:schemeClr val="bg1"/>
                </a:solidFill>
              </a:rPr>
              <a:t>Simulation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dx, </a:t>
            </a:r>
            <a:r>
              <a:rPr lang="en-US" altLang="ko-KR" sz="1600" dirty="0" err="1">
                <a:solidFill>
                  <a:schemeClr val="bg1"/>
                </a:solidFill>
              </a:rPr>
              <a:t>dy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테크닉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2" name="바닥글 개체 틀 3">
            <a:extLst>
              <a:ext uri="{FF2B5EF4-FFF2-40B4-BE49-F238E27FC236}">
                <a16:creationId xmlns:a16="http://schemas.microsoft.com/office/drawing/2014/main" id="{D4AF11F6-253B-F89F-4470-958B93CE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154" y="6423660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latinLnBrk="0">
              <a:spcAft>
                <a:spcPts val="600"/>
              </a:spcAft>
              <a:defRPr/>
            </a:pPr>
            <a:r>
              <a:rPr lang="en-US" altLang="ko-KR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20220822 </a:t>
            </a:r>
            <a:r>
              <a:rPr lang="ko-KR" altLang="en-US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이종은</a:t>
            </a:r>
            <a:endParaRPr lang="ko-KR" altLang="en-US" sz="105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73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DB060D-EA1D-CD5C-A664-9F179E4910BE}"/>
              </a:ext>
            </a:extLst>
          </p:cNvPr>
          <p:cNvSpPr txBox="1"/>
          <p:nvPr/>
        </p:nvSpPr>
        <p:spPr>
          <a:xfrm>
            <a:off x="346887" y="459974"/>
            <a:ext cx="10909604" cy="7087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</a:t>
            </a:r>
            <a:r>
              <a:rPr lang="ko-KR" altLang="en-US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에서 이동 하는 방법 </a:t>
            </a:r>
            <a:r>
              <a:rPr lang="en-US" altLang="ko-KR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동서남북</a:t>
            </a:r>
            <a:endParaRPr lang="ko-KR" altLang="en-US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바닥글 개체 틀 3">
            <a:extLst>
              <a:ext uri="{FF2B5EF4-FFF2-40B4-BE49-F238E27FC236}">
                <a16:creationId xmlns:a16="http://schemas.microsoft.com/office/drawing/2014/main" id="{00BCB74C-8E74-8A6A-9EF8-11CD9D42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154" y="6423660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latinLnBrk="0">
              <a:spcAft>
                <a:spcPts val="600"/>
              </a:spcAft>
              <a:defRPr/>
            </a:pPr>
            <a:r>
              <a:rPr lang="en-US" altLang="ko-KR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20220822 </a:t>
            </a:r>
            <a:r>
              <a:rPr lang="ko-KR" altLang="en-US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이종은</a:t>
            </a:r>
            <a:endParaRPr lang="ko-KR" altLang="en-US" sz="105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7F3DA56-082E-8E85-E558-0B7726DA2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89089"/>
              </p:ext>
            </p:extLst>
          </p:nvPr>
        </p:nvGraphicFramePr>
        <p:xfrm>
          <a:off x="947887" y="1829814"/>
          <a:ext cx="3646407" cy="321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69">
                  <a:extLst>
                    <a:ext uri="{9D8B030D-6E8A-4147-A177-3AD203B41FA5}">
                      <a16:colId xmlns:a16="http://schemas.microsoft.com/office/drawing/2014/main" val="3262462881"/>
                    </a:ext>
                  </a:extLst>
                </a:gridCol>
                <a:gridCol w="1215469">
                  <a:extLst>
                    <a:ext uri="{9D8B030D-6E8A-4147-A177-3AD203B41FA5}">
                      <a16:colId xmlns:a16="http://schemas.microsoft.com/office/drawing/2014/main" val="1038673561"/>
                    </a:ext>
                  </a:extLst>
                </a:gridCol>
                <a:gridCol w="1215469">
                  <a:extLst>
                    <a:ext uri="{9D8B030D-6E8A-4147-A177-3AD203B41FA5}">
                      <a16:colId xmlns:a16="http://schemas.microsoft.com/office/drawing/2014/main" val="2095941125"/>
                    </a:ext>
                  </a:extLst>
                </a:gridCol>
              </a:tblGrid>
              <a:tr h="107271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34365"/>
                  </a:ext>
                </a:extLst>
              </a:tr>
              <a:tr h="107271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937448"/>
                  </a:ext>
                </a:extLst>
              </a:tr>
              <a:tr h="107271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7278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1F784E2-7168-5C24-36B0-ECD326E9206B}"/>
              </a:ext>
            </a:extLst>
          </p:cNvPr>
          <p:cNvCxnSpPr/>
          <p:nvPr/>
        </p:nvCxnSpPr>
        <p:spPr>
          <a:xfrm>
            <a:off x="2771090" y="3724169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2F80278-BE68-77CC-5CCC-CEFAD8B4B92F}"/>
              </a:ext>
            </a:extLst>
          </p:cNvPr>
          <p:cNvCxnSpPr>
            <a:cxnSpLocks/>
          </p:cNvCxnSpPr>
          <p:nvPr/>
        </p:nvCxnSpPr>
        <p:spPr>
          <a:xfrm flipH="1" flipV="1">
            <a:off x="2771090" y="2414880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C704AE-2221-F126-A680-596D5050E89B}"/>
              </a:ext>
            </a:extLst>
          </p:cNvPr>
          <p:cNvCxnSpPr>
            <a:cxnSpLocks/>
          </p:cNvCxnSpPr>
          <p:nvPr/>
        </p:nvCxnSpPr>
        <p:spPr>
          <a:xfrm rot="5400000">
            <a:off x="2059096" y="3060642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95C4-E3DB-325E-6680-965331925D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5555" y="3070343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A19A67-AFC1-D77E-26D8-D9F2EA0083F5}"/>
              </a:ext>
            </a:extLst>
          </p:cNvPr>
          <p:cNvSpPr txBox="1"/>
          <p:nvPr/>
        </p:nvSpPr>
        <p:spPr>
          <a:xfrm>
            <a:off x="2157877" y="1963038"/>
            <a:ext cx="122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Dir_North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3D141-B15D-4622-68A7-1F27A3670616}"/>
              </a:ext>
            </a:extLst>
          </p:cNvPr>
          <p:cNvSpPr txBox="1"/>
          <p:nvPr/>
        </p:nvSpPr>
        <p:spPr>
          <a:xfrm>
            <a:off x="3461352" y="3002754"/>
            <a:ext cx="109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Dir_East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1FC00-E159-1CF2-8853-ADA49A2FC090}"/>
              </a:ext>
            </a:extLst>
          </p:cNvPr>
          <p:cNvSpPr txBox="1"/>
          <p:nvPr/>
        </p:nvSpPr>
        <p:spPr>
          <a:xfrm>
            <a:off x="2180700" y="4523663"/>
            <a:ext cx="119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Dir_South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754D6-6A7B-C57A-ED90-77E931309CED}"/>
              </a:ext>
            </a:extLst>
          </p:cNvPr>
          <p:cNvSpPr txBox="1"/>
          <p:nvPr/>
        </p:nvSpPr>
        <p:spPr>
          <a:xfrm>
            <a:off x="1004666" y="3009880"/>
            <a:ext cx="117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Dir_West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CAB8B0-9A35-40D4-45BE-CDAB5756C9D1}"/>
              </a:ext>
            </a:extLst>
          </p:cNvPr>
          <p:cNvSpPr txBox="1"/>
          <p:nvPr/>
        </p:nvSpPr>
        <p:spPr>
          <a:xfrm>
            <a:off x="6119740" y="2400005"/>
            <a:ext cx="2795157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if 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D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ir_East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= x + 1, y</a:t>
            </a:r>
          </a:p>
          <a:p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elif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Dir_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South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= x, y – 1</a:t>
            </a:r>
          </a:p>
          <a:p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elif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Dir_West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= x - 1, y</a:t>
            </a:r>
          </a:p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else: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= x, y + 1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1475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DB060D-EA1D-CD5C-A664-9F179E4910BE}"/>
              </a:ext>
            </a:extLst>
          </p:cNvPr>
          <p:cNvSpPr txBox="1"/>
          <p:nvPr/>
        </p:nvSpPr>
        <p:spPr>
          <a:xfrm>
            <a:off x="346887" y="459974"/>
            <a:ext cx="10909604" cy="7087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</a:t>
            </a:r>
            <a:r>
              <a:rPr lang="ko-KR" altLang="en-US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에서 이동하는 방법</a:t>
            </a:r>
            <a:endParaRPr lang="ko-KR" altLang="en-US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바닥글 개체 틀 3">
            <a:extLst>
              <a:ext uri="{FF2B5EF4-FFF2-40B4-BE49-F238E27FC236}">
                <a16:creationId xmlns:a16="http://schemas.microsoft.com/office/drawing/2014/main" id="{00BCB74C-8E74-8A6A-9EF8-11CD9D42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154" y="6423660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latinLnBrk="0">
              <a:spcAft>
                <a:spcPts val="600"/>
              </a:spcAft>
              <a:defRPr/>
            </a:pPr>
            <a:r>
              <a:rPr lang="en-US" altLang="ko-KR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20220822 </a:t>
            </a:r>
            <a:r>
              <a:rPr lang="ko-KR" altLang="en-US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이종은</a:t>
            </a:r>
            <a:endParaRPr lang="ko-KR" altLang="en-US" sz="105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7F3DA56-082E-8E85-E558-0B7726DA21DF}"/>
              </a:ext>
            </a:extLst>
          </p:cNvPr>
          <p:cNvGraphicFramePr>
            <a:graphicFrameLocks noGrp="1"/>
          </p:cNvGraphicFramePr>
          <p:nvPr/>
        </p:nvGraphicFramePr>
        <p:xfrm>
          <a:off x="947887" y="1829814"/>
          <a:ext cx="3646407" cy="321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69">
                  <a:extLst>
                    <a:ext uri="{9D8B030D-6E8A-4147-A177-3AD203B41FA5}">
                      <a16:colId xmlns:a16="http://schemas.microsoft.com/office/drawing/2014/main" val="3262462881"/>
                    </a:ext>
                  </a:extLst>
                </a:gridCol>
                <a:gridCol w="1215469">
                  <a:extLst>
                    <a:ext uri="{9D8B030D-6E8A-4147-A177-3AD203B41FA5}">
                      <a16:colId xmlns:a16="http://schemas.microsoft.com/office/drawing/2014/main" val="1038673561"/>
                    </a:ext>
                  </a:extLst>
                </a:gridCol>
                <a:gridCol w="1215469">
                  <a:extLst>
                    <a:ext uri="{9D8B030D-6E8A-4147-A177-3AD203B41FA5}">
                      <a16:colId xmlns:a16="http://schemas.microsoft.com/office/drawing/2014/main" val="2095941125"/>
                    </a:ext>
                  </a:extLst>
                </a:gridCol>
              </a:tblGrid>
              <a:tr h="107271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34365"/>
                  </a:ext>
                </a:extLst>
              </a:tr>
              <a:tr h="107271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937448"/>
                  </a:ext>
                </a:extLst>
              </a:tr>
              <a:tr h="107271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7278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1F784E2-7168-5C24-36B0-ECD326E9206B}"/>
              </a:ext>
            </a:extLst>
          </p:cNvPr>
          <p:cNvCxnSpPr/>
          <p:nvPr/>
        </p:nvCxnSpPr>
        <p:spPr>
          <a:xfrm>
            <a:off x="2771090" y="3724169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2F80278-BE68-77CC-5CCC-CEFAD8B4B92F}"/>
              </a:ext>
            </a:extLst>
          </p:cNvPr>
          <p:cNvCxnSpPr>
            <a:cxnSpLocks/>
          </p:cNvCxnSpPr>
          <p:nvPr/>
        </p:nvCxnSpPr>
        <p:spPr>
          <a:xfrm flipH="1" flipV="1">
            <a:off x="2771090" y="2414880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C704AE-2221-F126-A680-596D5050E89B}"/>
              </a:ext>
            </a:extLst>
          </p:cNvPr>
          <p:cNvCxnSpPr>
            <a:cxnSpLocks/>
          </p:cNvCxnSpPr>
          <p:nvPr/>
        </p:nvCxnSpPr>
        <p:spPr>
          <a:xfrm rot="5400000">
            <a:off x="2059096" y="3060642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95C4-E3DB-325E-6680-965331925D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5555" y="3070343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A19A67-AFC1-D77E-26D8-D9F2EA0083F5}"/>
              </a:ext>
            </a:extLst>
          </p:cNvPr>
          <p:cNvSpPr txBox="1"/>
          <p:nvPr/>
        </p:nvSpPr>
        <p:spPr>
          <a:xfrm>
            <a:off x="2157877" y="1963038"/>
            <a:ext cx="122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Dir_North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3D141-B15D-4622-68A7-1F27A3670616}"/>
              </a:ext>
            </a:extLst>
          </p:cNvPr>
          <p:cNvSpPr txBox="1"/>
          <p:nvPr/>
        </p:nvSpPr>
        <p:spPr>
          <a:xfrm>
            <a:off x="3461352" y="3002754"/>
            <a:ext cx="109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Dir_East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1FC00-E159-1CF2-8853-ADA49A2FC090}"/>
              </a:ext>
            </a:extLst>
          </p:cNvPr>
          <p:cNvSpPr txBox="1"/>
          <p:nvPr/>
        </p:nvSpPr>
        <p:spPr>
          <a:xfrm>
            <a:off x="2180700" y="4523663"/>
            <a:ext cx="119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Dir_South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754D6-6A7B-C57A-ED90-77E931309CED}"/>
              </a:ext>
            </a:extLst>
          </p:cNvPr>
          <p:cNvSpPr txBox="1"/>
          <p:nvPr/>
        </p:nvSpPr>
        <p:spPr>
          <a:xfrm>
            <a:off x="1004666" y="3009880"/>
            <a:ext cx="117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Dir_West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CAB8B0-9A35-40D4-45BE-CDAB5756C9D1}"/>
              </a:ext>
            </a:extLst>
          </p:cNvPr>
          <p:cNvSpPr txBox="1"/>
          <p:nvPr/>
        </p:nvSpPr>
        <p:spPr>
          <a:xfrm>
            <a:off x="5063762" y="2716170"/>
            <a:ext cx="196347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if 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D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ir_East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= x + 1, y</a:t>
            </a:r>
          </a:p>
          <a:p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elif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Dir_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South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= x, y – 1</a:t>
            </a:r>
          </a:p>
          <a:p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elif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Dir_West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= x - 1, y</a:t>
            </a:r>
          </a:p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else: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= x, y + 1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CB33C-F6F8-1407-5A35-68C5EC0F87D7}"/>
              </a:ext>
            </a:extLst>
          </p:cNvPr>
          <p:cNvSpPr txBox="1"/>
          <p:nvPr/>
        </p:nvSpPr>
        <p:spPr>
          <a:xfrm>
            <a:off x="5069061" y="1282313"/>
            <a:ext cx="15359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92F"/>
                </a:solidFill>
                <a:latin typeface="ui-monospace"/>
              </a:rPr>
              <a:t>d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x, </a:t>
            </a:r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dy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ui-monospace"/>
              </a:rPr>
              <a:t>테크닉</a:t>
            </a:r>
            <a:endParaRPr lang="ko-Kore-KR" altLang="en-US" dirty="0"/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4705F9D6-8E25-F5E6-6E62-58B938CBA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80392"/>
              </p:ext>
            </p:extLst>
          </p:nvPr>
        </p:nvGraphicFramePr>
        <p:xfrm>
          <a:off x="5072109" y="1629898"/>
          <a:ext cx="38918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370">
                  <a:extLst>
                    <a:ext uri="{9D8B030D-6E8A-4147-A177-3AD203B41FA5}">
                      <a16:colId xmlns:a16="http://schemas.microsoft.com/office/drawing/2014/main" val="242481928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567206793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05922078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68693194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279783168"/>
                    </a:ext>
                  </a:extLst>
                </a:gridCol>
              </a:tblGrid>
              <a:tr h="311927">
                <a:tc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58575"/>
                  </a:ext>
                </a:extLst>
              </a:tr>
              <a:tr h="3119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5840"/>
                  </a:ext>
                </a:extLst>
              </a:tr>
              <a:tr h="3119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 err="1">
                          <a:solidFill>
                            <a:schemeClr val="tx1"/>
                          </a:solidFill>
                        </a:rPr>
                        <a:t>dy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2356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D6275B-8142-8185-EE0D-FD230C237B17}"/>
              </a:ext>
            </a:extLst>
          </p:cNvPr>
          <p:cNvSpPr txBox="1"/>
          <p:nvPr/>
        </p:nvSpPr>
        <p:spPr>
          <a:xfrm>
            <a:off x="8324972" y="2694441"/>
            <a:ext cx="338363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if 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D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ir_East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= x + dx[0], y +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dy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[0]</a:t>
            </a:r>
          </a:p>
          <a:p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elif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Dir_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South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= 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x + dx[1], y + 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dy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[1]</a:t>
            </a:r>
            <a:endParaRPr lang="en" altLang="ko-Kore-KR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elif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Dir_West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= 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x + dx[2], y + 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dy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[2]</a:t>
            </a:r>
          </a:p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else: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= 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x + dx[3], y + 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dy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[3]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F9F042-3B31-12DA-0654-428B9937FCCC}"/>
              </a:ext>
            </a:extLst>
          </p:cNvPr>
          <p:cNvCxnSpPr/>
          <p:nvPr/>
        </p:nvCxnSpPr>
        <p:spPr>
          <a:xfrm>
            <a:off x="7335990" y="3833784"/>
            <a:ext cx="75393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43B3F3-146F-4AD6-A9E6-57F16BDAE513}"/>
              </a:ext>
            </a:extLst>
          </p:cNvPr>
          <p:cNvSpPr txBox="1"/>
          <p:nvPr/>
        </p:nvSpPr>
        <p:spPr>
          <a:xfrm>
            <a:off x="7882783" y="6004777"/>
            <a:ext cx="412579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ko-Kore-KR" b="0" i="0" dirty="0" err="1">
                <a:effectLst/>
                <a:latin typeface="ui-monospace"/>
              </a:rPr>
              <a:t>nx</a:t>
            </a:r>
            <a:r>
              <a:rPr lang="en" altLang="ko-Kore-KR" b="0" i="0" dirty="0">
                <a:effectLst/>
                <a:latin typeface="ui-monospace"/>
              </a:rPr>
              <a:t>, </a:t>
            </a:r>
            <a:r>
              <a:rPr lang="en" altLang="ko-Kore-KR" b="0" i="0" dirty="0" err="1">
                <a:effectLst/>
                <a:latin typeface="ui-monospace"/>
              </a:rPr>
              <a:t>ny</a:t>
            </a:r>
            <a:r>
              <a:rPr lang="en" altLang="ko-Kore-KR" b="0" i="0" dirty="0">
                <a:effectLst/>
                <a:latin typeface="ui-monospace"/>
              </a:rPr>
              <a:t> = x + dx[</a:t>
            </a:r>
            <a:r>
              <a:rPr lang="en" altLang="ko-Kore-KR" b="0" i="0" dirty="0" err="1">
                <a:effectLst/>
                <a:latin typeface="ui-monospace"/>
              </a:rPr>
              <a:t>dir_num</a:t>
            </a:r>
            <a:r>
              <a:rPr lang="en" altLang="ko-Kore-KR" b="0" i="0" dirty="0">
                <a:effectLst/>
                <a:latin typeface="ui-monospace"/>
              </a:rPr>
              <a:t>], y + </a:t>
            </a:r>
            <a:r>
              <a:rPr lang="en" altLang="ko-Kore-KR" b="0" i="0" dirty="0" err="1">
                <a:effectLst/>
                <a:latin typeface="ui-monospace"/>
              </a:rPr>
              <a:t>dy</a:t>
            </a:r>
            <a:r>
              <a:rPr lang="en" altLang="ko-Kore-KR" b="0" i="0" dirty="0">
                <a:effectLst/>
                <a:latin typeface="ui-monospace"/>
              </a:rPr>
              <a:t>[</a:t>
            </a:r>
            <a:r>
              <a:rPr lang="en" altLang="ko-Kore-KR" b="0" i="0" dirty="0" err="1">
                <a:effectLst/>
                <a:latin typeface="ui-monospace"/>
              </a:rPr>
              <a:t>dir_num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]</a:t>
            </a:r>
            <a:endParaRPr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6DD99E-0DD4-70BB-5A7C-D5720017821A}"/>
              </a:ext>
            </a:extLst>
          </p:cNvPr>
          <p:cNvCxnSpPr>
            <a:cxnSpLocks/>
          </p:cNvCxnSpPr>
          <p:nvPr/>
        </p:nvCxnSpPr>
        <p:spPr>
          <a:xfrm rot="5400000">
            <a:off x="9634974" y="5438436"/>
            <a:ext cx="75393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2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DB060D-EA1D-CD5C-A664-9F179E4910BE}"/>
              </a:ext>
            </a:extLst>
          </p:cNvPr>
          <p:cNvSpPr txBox="1"/>
          <p:nvPr/>
        </p:nvSpPr>
        <p:spPr>
          <a:xfrm>
            <a:off x="346887" y="459974"/>
            <a:ext cx="10909604" cy="7087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</a:t>
            </a:r>
            <a:r>
              <a:rPr lang="ko-KR" altLang="en-US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에서 회전 후 이동하는 방법</a:t>
            </a:r>
            <a:endParaRPr lang="ko-KR" altLang="en-US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바닥글 개체 틀 3">
            <a:extLst>
              <a:ext uri="{FF2B5EF4-FFF2-40B4-BE49-F238E27FC236}">
                <a16:creationId xmlns:a16="http://schemas.microsoft.com/office/drawing/2014/main" id="{00BCB74C-8E74-8A6A-9EF8-11CD9D42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154" y="6423660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latinLnBrk="0">
              <a:spcAft>
                <a:spcPts val="600"/>
              </a:spcAft>
              <a:defRPr/>
            </a:pPr>
            <a:r>
              <a:rPr lang="en-US" altLang="ko-KR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20220822 </a:t>
            </a:r>
            <a:r>
              <a:rPr lang="ko-KR" altLang="en-US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이종은</a:t>
            </a:r>
            <a:endParaRPr lang="ko-KR" altLang="en-US" sz="105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7F3DA56-082E-8E85-E558-0B7726DA2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90159"/>
              </p:ext>
            </p:extLst>
          </p:nvPr>
        </p:nvGraphicFramePr>
        <p:xfrm>
          <a:off x="947887" y="1829814"/>
          <a:ext cx="3646407" cy="321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69">
                  <a:extLst>
                    <a:ext uri="{9D8B030D-6E8A-4147-A177-3AD203B41FA5}">
                      <a16:colId xmlns:a16="http://schemas.microsoft.com/office/drawing/2014/main" val="3262462881"/>
                    </a:ext>
                  </a:extLst>
                </a:gridCol>
                <a:gridCol w="1215469">
                  <a:extLst>
                    <a:ext uri="{9D8B030D-6E8A-4147-A177-3AD203B41FA5}">
                      <a16:colId xmlns:a16="http://schemas.microsoft.com/office/drawing/2014/main" val="1038673561"/>
                    </a:ext>
                  </a:extLst>
                </a:gridCol>
                <a:gridCol w="1215469">
                  <a:extLst>
                    <a:ext uri="{9D8B030D-6E8A-4147-A177-3AD203B41FA5}">
                      <a16:colId xmlns:a16="http://schemas.microsoft.com/office/drawing/2014/main" val="2095941125"/>
                    </a:ext>
                  </a:extLst>
                </a:gridCol>
              </a:tblGrid>
              <a:tr h="107271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34365"/>
                  </a:ext>
                </a:extLst>
              </a:tr>
              <a:tr h="107271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937448"/>
                  </a:ext>
                </a:extLst>
              </a:tr>
              <a:tr h="107271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7278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1F784E2-7168-5C24-36B0-ECD326E9206B}"/>
              </a:ext>
            </a:extLst>
          </p:cNvPr>
          <p:cNvCxnSpPr/>
          <p:nvPr/>
        </p:nvCxnSpPr>
        <p:spPr>
          <a:xfrm>
            <a:off x="2771090" y="3724169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2F80278-BE68-77CC-5CCC-CEFAD8B4B92F}"/>
              </a:ext>
            </a:extLst>
          </p:cNvPr>
          <p:cNvCxnSpPr>
            <a:cxnSpLocks/>
          </p:cNvCxnSpPr>
          <p:nvPr/>
        </p:nvCxnSpPr>
        <p:spPr>
          <a:xfrm flipH="1" flipV="1">
            <a:off x="2771090" y="2414880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C704AE-2221-F126-A680-596D5050E89B}"/>
              </a:ext>
            </a:extLst>
          </p:cNvPr>
          <p:cNvCxnSpPr>
            <a:cxnSpLocks/>
          </p:cNvCxnSpPr>
          <p:nvPr/>
        </p:nvCxnSpPr>
        <p:spPr>
          <a:xfrm rot="5400000">
            <a:off x="2059096" y="3060642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95C4-E3DB-325E-6680-965331925D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5555" y="3070343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A19A67-AFC1-D77E-26D8-D9F2EA0083F5}"/>
              </a:ext>
            </a:extLst>
          </p:cNvPr>
          <p:cNvSpPr txBox="1"/>
          <p:nvPr/>
        </p:nvSpPr>
        <p:spPr>
          <a:xfrm>
            <a:off x="2384543" y="1972260"/>
            <a:ext cx="77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 3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3D141-B15D-4622-68A7-1F27A3670616}"/>
              </a:ext>
            </a:extLst>
          </p:cNvPr>
          <p:cNvSpPr txBox="1"/>
          <p:nvPr/>
        </p:nvSpPr>
        <p:spPr>
          <a:xfrm>
            <a:off x="3603315" y="3001530"/>
            <a:ext cx="77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 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1FC00-E159-1CF2-8853-ADA49A2FC090}"/>
              </a:ext>
            </a:extLst>
          </p:cNvPr>
          <p:cNvSpPr txBox="1"/>
          <p:nvPr/>
        </p:nvSpPr>
        <p:spPr>
          <a:xfrm>
            <a:off x="2382701" y="4529925"/>
            <a:ext cx="77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 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754D6-6A7B-C57A-ED90-77E931309CED}"/>
              </a:ext>
            </a:extLst>
          </p:cNvPr>
          <p:cNvSpPr txBox="1"/>
          <p:nvPr/>
        </p:nvSpPr>
        <p:spPr>
          <a:xfrm>
            <a:off x="1137346" y="3008440"/>
            <a:ext cx="79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 2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CB33C-F6F8-1407-5A35-68C5EC0F87D7}"/>
              </a:ext>
            </a:extLst>
          </p:cNvPr>
          <p:cNvSpPr txBox="1"/>
          <p:nvPr/>
        </p:nvSpPr>
        <p:spPr>
          <a:xfrm>
            <a:off x="5069061" y="1282313"/>
            <a:ext cx="15359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92F"/>
                </a:solidFill>
                <a:latin typeface="ui-monospace"/>
              </a:rPr>
              <a:t>d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x, </a:t>
            </a:r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dy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ui-monospace"/>
              </a:rPr>
              <a:t>테크닉</a:t>
            </a:r>
            <a:endParaRPr lang="ko-Kore-KR" altLang="en-US" dirty="0"/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4705F9D6-8E25-F5E6-6E62-58B938CBAC0C}"/>
              </a:ext>
            </a:extLst>
          </p:cNvPr>
          <p:cNvGraphicFramePr>
            <a:graphicFrameLocks noGrp="1"/>
          </p:cNvGraphicFramePr>
          <p:nvPr/>
        </p:nvGraphicFramePr>
        <p:xfrm>
          <a:off x="5072109" y="1629898"/>
          <a:ext cx="38918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370">
                  <a:extLst>
                    <a:ext uri="{9D8B030D-6E8A-4147-A177-3AD203B41FA5}">
                      <a16:colId xmlns:a16="http://schemas.microsoft.com/office/drawing/2014/main" val="242481928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567206793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05922078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68693194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279783168"/>
                    </a:ext>
                  </a:extLst>
                </a:gridCol>
              </a:tblGrid>
              <a:tr h="311927">
                <a:tc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58575"/>
                  </a:ext>
                </a:extLst>
              </a:tr>
              <a:tr h="3119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5840"/>
                  </a:ext>
                </a:extLst>
              </a:tr>
              <a:tr h="3119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 err="1">
                          <a:solidFill>
                            <a:schemeClr val="tx1"/>
                          </a:solidFill>
                        </a:rPr>
                        <a:t>dy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2356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D6275B-8142-8185-EE0D-FD230C237B17}"/>
              </a:ext>
            </a:extLst>
          </p:cNvPr>
          <p:cNvSpPr txBox="1"/>
          <p:nvPr/>
        </p:nvSpPr>
        <p:spPr>
          <a:xfrm>
            <a:off x="5065091" y="2775267"/>
            <a:ext cx="193892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if </a:t>
            </a:r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== 0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dir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_num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= 1</a:t>
            </a:r>
            <a:endParaRPr lang="en" altLang="ko-Kore-KR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elif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== 1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dir_num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= 2</a:t>
            </a:r>
          </a:p>
          <a:p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elif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== 2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dir_num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= 3</a:t>
            </a:r>
          </a:p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else: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dir_num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= 0</a:t>
            </a:r>
          </a:p>
        </p:txBody>
      </p:sp>
      <p:sp>
        <p:nvSpPr>
          <p:cNvPr id="45" name="굽은 화살표[B] 44">
            <a:extLst>
              <a:ext uri="{FF2B5EF4-FFF2-40B4-BE49-F238E27FC236}">
                <a16:creationId xmlns:a16="http://schemas.microsoft.com/office/drawing/2014/main" id="{39B99B36-C24A-9B80-AC55-F7AAF0D0815B}"/>
              </a:ext>
            </a:extLst>
          </p:cNvPr>
          <p:cNvSpPr/>
          <p:nvPr/>
        </p:nvSpPr>
        <p:spPr>
          <a:xfrm>
            <a:off x="1470828" y="2171238"/>
            <a:ext cx="490054" cy="478325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1" name="굽은 화살표[B] 50">
            <a:extLst>
              <a:ext uri="{FF2B5EF4-FFF2-40B4-BE49-F238E27FC236}">
                <a16:creationId xmlns:a16="http://schemas.microsoft.com/office/drawing/2014/main" id="{BDE451C9-53BD-4278-2223-AD3EEED88F04}"/>
              </a:ext>
            </a:extLst>
          </p:cNvPr>
          <p:cNvSpPr/>
          <p:nvPr/>
        </p:nvSpPr>
        <p:spPr>
          <a:xfrm rot="5400000">
            <a:off x="3722817" y="2173872"/>
            <a:ext cx="490054" cy="478325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2" name="굽은 화살표[B] 51">
            <a:extLst>
              <a:ext uri="{FF2B5EF4-FFF2-40B4-BE49-F238E27FC236}">
                <a16:creationId xmlns:a16="http://schemas.microsoft.com/office/drawing/2014/main" id="{A3CB2B37-F0C0-146F-CA29-7CC1617BEEC9}"/>
              </a:ext>
            </a:extLst>
          </p:cNvPr>
          <p:cNvSpPr/>
          <p:nvPr/>
        </p:nvSpPr>
        <p:spPr>
          <a:xfrm rot="10800000">
            <a:off x="3689166" y="4259942"/>
            <a:ext cx="490054" cy="478325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3" name="굽은 화살표[B] 52">
            <a:extLst>
              <a:ext uri="{FF2B5EF4-FFF2-40B4-BE49-F238E27FC236}">
                <a16:creationId xmlns:a16="http://schemas.microsoft.com/office/drawing/2014/main" id="{16A56E37-F717-5066-CAC2-11899035E2DD}"/>
              </a:ext>
            </a:extLst>
          </p:cNvPr>
          <p:cNvSpPr/>
          <p:nvPr/>
        </p:nvSpPr>
        <p:spPr>
          <a:xfrm rot="16200000">
            <a:off x="1388673" y="4254078"/>
            <a:ext cx="490054" cy="478325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6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DB060D-EA1D-CD5C-A664-9F179E4910BE}"/>
              </a:ext>
            </a:extLst>
          </p:cNvPr>
          <p:cNvSpPr txBox="1"/>
          <p:nvPr/>
        </p:nvSpPr>
        <p:spPr>
          <a:xfrm>
            <a:off x="346887" y="459974"/>
            <a:ext cx="10909604" cy="7087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</a:t>
            </a:r>
            <a:r>
              <a:rPr lang="ko-KR" altLang="en-US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에서 회전 후 이동하는 방법</a:t>
            </a:r>
            <a:endParaRPr lang="ko-KR" altLang="en-US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바닥글 개체 틀 3">
            <a:extLst>
              <a:ext uri="{FF2B5EF4-FFF2-40B4-BE49-F238E27FC236}">
                <a16:creationId xmlns:a16="http://schemas.microsoft.com/office/drawing/2014/main" id="{00BCB74C-8E74-8A6A-9EF8-11CD9D42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154" y="6423660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latinLnBrk="0">
              <a:spcAft>
                <a:spcPts val="600"/>
              </a:spcAft>
              <a:defRPr/>
            </a:pPr>
            <a:r>
              <a:rPr lang="en-US" altLang="ko-KR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20220822 </a:t>
            </a:r>
            <a:r>
              <a:rPr lang="ko-KR" altLang="en-US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이종은</a:t>
            </a:r>
            <a:endParaRPr lang="ko-KR" altLang="en-US" sz="105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7F3DA56-082E-8E85-E558-0B7726DA2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40216"/>
              </p:ext>
            </p:extLst>
          </p:nvPr>
        </p:nvGraphicFramePr>
        <p:xfrm>
          <a:off x="947887" y="1829814"/>
          <a:ext cx="3646407" cy="321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69">
                  <a:extLst>
                    <a:ext uri="{9D8B030D-6E8A-4147-A177-3AD203B41FA5}">
                      <a16:colId xmlns:a16="http://schemas.microsoft.com/office/drawing/2014/main" val="3262462881"/>
                    </a:ext>
                  </a:extLst>
                </a:gridCol>
                <a:gridCol w="1215469">
                  <a:extLst>
                    <a:ext uri="{9D8B030D-6E8A-4147-A177-3AD203B41FA5}">
                      <a16:colId xmlns:a16="http://schemas.microsoft.com/office/drawing/2014/main" val="1038673561"/>
                    </a:ext>
                  </a:extLst>
                </a:gridCol>
                <a:gridCol w="1215469">
                  <a:extLst>
                    <a:ext uri="{9D8B030D-6E8A-4147-A177-3AD203B41FA5}">
                      <a16:colId xmlns:a16="http://schemas.microsoft.com/office/drawing/2014/main" val="2095941125"/>
                    </a:ext>
                  </a:extLst>
                </a:gridCol>
              </a:tblGrid>
              <a:tr h="107271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34365"/>
                  </a:ext>
                </a:extLst>
              </a:tr>
              <a:tr h="107271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937448"/>
                  </a:ext>
                </a:extLst>
              </a:tr>
              <a:tr h="107271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72786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1F784E2-7168-5C24-36B0-ECD326E9206B}"/>
              </a:ext>
            </a:extLst>
          </p:cNvPr>
          <p:cNvCxnSpPr/>
          <p:nvPr/>
        </p:nvCxnSpPr>
        <p:spPr>
          <a:xfrm>
            <a:off x="2771090" y="3724169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2F80278-BE68-77CC-5CCC-CEFAD8B4B92F}"/>
              </a:ext>
            </a:extLst>
          </p:cNvPr>
          <p:cNvCxnSpPr>
            <a:cxnSpLocks/>
          </p:cNvCxnSpPr>
          <p:nvPr/>
        </p:nvCxnSpPr>
        <p:spPr>
          <a:xfrm flipH="1" flipV="1">
            <a:off x="2771090" y="2414880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C704AE-2221-F126-A680-596D5050E89B}"/>
              </a:ext>
            </a:extLst>
          </p:cNvPr>
          <p:cNvCxnSpPr>
            <a:cxnSpLocks/>
          </p:cNvCxnSpPr>
          <p:nvPr/>
        </p:nvCxnSpPr>
        <p:spPr>
          <a:xfrm rot="5400000">
            <a:off x="2059096" y="3060642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95C4-E3DB-325E-6680-965331925D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5555" y="3070343"/>
            <a:ext cx="0" cy="774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A19A67-AFC1-D77E-26D8-D9F2EA0083F5}"/>
              </a:ext>
            </a:extLst>
          </p:cNvPr>
          <p:cNvSpPr txBox="1"/>
          <p:nvPr/>
        </p:nvSpPr>
        <p:spPr>
          <a:xfrm>
            <a:off x="2384543" y="1972260"/>
            <a:ext cx="77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 3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3D141-B15D-4622-68A7-1F27A3670616}"/>
              </a:ext>
            </a:extLst>
          </p:cNvPr>
          <p:cNvSpPr txBox="1"/>
          <p:nvPr/>
        </p:nvSpPr>
        <p:spPr>
          <a:xfrm>
            <a:off x="3603315" y="3001530"/>
            <a:ext cx="77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 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1FC00-E159-1CF2-8853-ADA49A2FC090}"/>
              </a:ext>
            </a:extLst>
          </p:cNvPr>
          <p:cNvSpPr txBox="1"/>
          <p:nvPr/>
        </p:nvSpPr>
        <p:spPr>
          <a:xfrm>
            <a:off x="2382701" y="4529925"/>
            <a:ext cx="77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 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754D6-6A7B-C57A-ED90-77E931309CED}"/>
              </a:ext>
            </a:extLst>
          </p:cNvPr>
          <p:cNvSpPr txBox="1"/>
          <p:nvPr/>
        </p:nvSpPr>
        <p:spPr>
          <a:xfrm>
            <a:off x="1137346" y="3008440"/>
            <a:ext cx="79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 2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CB33C-F6F8-1407-5A35-68C5EC0F87D7}"/>
              </a:ext>
            </a:extLst>
          </p:cNvPr>
          <p:cNvSpPr txBox="1"/>
          <p:nvPr/>
        </p:nvSpPr>
        <p:spPr>
          <a:xfrm>
            <a:off x="5069061" y="1282313"/>
            <a:ext cx="15359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92F"/>
                </a:solidFill>
                <a:latin typeface="ui-monospace"/>
              </a:rPr>
              <a:t>d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x, </a:t>
            </a:r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dy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ui-monospace"/>
              </a:rPr>
              <a:t>테크닉</a:t>
            </a:r>
            <a:endParaRPr lang="ko-Kore-KR" altLang="en-US" dirty="0"/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4705F9D6-8E25-F5E6-6E62-58B938CBAC0C}"/>
              </a:ext>
            </a:extLst>
          </p:cNvPr>
          <p:cNvGraphicFramePr>
            <a:graphicFrameLocks noGrp="1"/>
          </p:cNvGraphicFramePr>
          <p:nvPr/>
        </p:nvGraphicFramePr>
        <p:xfrm>
          <a:off x="5072109" y="1629898"/>
          <a:ext cx="38918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370">
                  <a:extLst>
                    <a:ext uri="{9D8B030D-6E8A-4147-A177-3AD203B41FA5}">
                      <a16:colId xmlns:a16="http://schemas.microsoft.com/office/drawing/2014/main" val="242481928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567206793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05922078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68693194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279783168"/>
                    </a:ext>
                  </a:extLst>
                </a:gridCol>
              </a:tblGrid>
              <a:tr h="311927">
                <a:tc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58575"/>
                  </a:ext>
                </a:extLst>
              </a:tr>
              <a:tr h="3119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5840"/>
                  </a:ext>
                </a:extLst>
              </a:tr>
              <a:tr h="3119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 err="1">
                          <a:solidFill>
                            <a:schemeClr val="tx1"/>
                          </a:solidFill>
                        </a:rPr>
                        <a:t>dy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2356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D6275B-8142-8185-EE0D-FD230C237B17}"/>
              </a:ext>
            </a:extLst>
          </p:cNvPr>
          <p:cNvSpPr txBox="1"/>
          <p:nvPr/>
        </p:nvSpPr>
        <p:spPr>
          <a:xfrm>
            <a:off x="5065091" y="2775267"/>
            <a:ext cx="193892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if </a:t>
            </a:r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== 0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   </a:t>
            </a:r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dir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_num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= 1</a:t>
            </a:r>
            <a:endParaRPr lang="en" altLang="ko-Kore-KR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elif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== 1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dir_num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= 2</a:t>
            </a:r>
          </a:p>
          <a:p>
            <a:r>
              <a:rPr lang="en" altLang="ko-Kore-KR" b="0" i="0" dirty="0" err="1">
                <a:solidFill>
                  <a:srgbClr val="24292F"/>
                </a:solidFill>
                <a:effectLst/>
                <a:latin typeface="ui-monospace"/>
              </a:rPr>
              <a:t>elif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dir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== 2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dir_num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= 3</a:t>
            </a:r>
          </a:p>
          <a:p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else:</a:t>
            </a:r>
          </a:p>
          <a:p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dirty="0" err="1">
                <a:solidFill>
                  <a:srgbClr val="24292F"/>
                </a:solidFill>
                <a:latin typeface="ui-monospace"/>
              </a:rPr>
              <a:t>dir_num</a:t>
            </a:r>
            <a:r>
              <a:rPr lang="en" altLang="ko-Kore-KR" dirty="0">
                <a:solidFill>
                  <a:srgbClr val="24292F"/>
                </a:solidFill>
                <a:latin typeface="ui-monospace"/>
              </a:rPr>
              <a:t> = 0</a:t>
            </a:r>
          </a:p>
        </p:txBody>
      </p:sp>
      <p:sp>
        <p:nvSpPr>
          <p:cNvPr id="45" name="굽은 화살표[B] 44">
            <a:extLst>
              <a:ext uri="{FF2B5EF4-FFF2-40B4-BE49-F238E27FC236}">
                <a16:creationId xmlns:a16="http://schemas.microsoft.com/office/drawing/2014/main" id="{39B99B36-C24A-9B80-AC55-F7AAF0D0815B}"/>
              </a:ext>
            </a:extLst>
          </p:cNvPr>
          <p:cNvSpPr/>
          <p:nvPr/>
        </p:nvSpPr>
        <p:spPr>
          <a:xfrm>
            <a:off x="1400859" y="2171238"/>
            <a:ext cx="490054" cy="478325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1" name="굽은 화살표[B] 50">
            <a:extLst>
              <a:ext uri="{FF2B5EF4-FFF2-40B4-BE49-F238E27FC236}">
                <a16:creationId xmlns:a16="http://schemas.microsoft.com/office/drawing/2014/main" id="{BDE451C9-53BD-4278-2223-AD3EEED88F04}"/>
              </a:ext>
            </a:extLst>
          </p:cNvPr>
          <p:cNvSpPr/>
          <p:nvPr/>
        </p:nvSpPr>
        <p:spPr>
          <a:xfrm rot="5400000">
            <a:off x="3722817" y="2173872"/>
            <a:ext cx="490054" cy="478325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2" name="굽은 화살표[B] 51">
            <a:extLst>
              <a:ext uri="{FF2B5EF4-FFF2-40B4-BE49-F238E27FC236}">
                <a16:creationId xmlns:a16="http://schemas.microsoft.com/office/drawing/2014/main" id="{A3CB2B37-F0C0-146F-CA29-7CC1617BEEC9}"/>
              </a:ext>
            </a:extLst>
          </p:cNvPr>
          <p:cNvSpPr/>
          <p:nvPr/>
        </p:nvSpPr>
        <p:spPr>
          <a:xfrm rot="10800000">
            <a:off x="3689166" y="4259942"/>
            <a:ext cx="490054" cy="478325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3" name="굽은 화살표[B] 52">
            <a:extLst>
              <a:ext uri="{FF2B5EF4-FFF2-40B4-BE49-F238E27FC236}">
                <a16:creationId xmlns:a16="http://schemas.microsoft.com/office/drawing/2014/main" id="{16A56E37-F717-5066-CAC2-11899035E2DD}"/>
              </a:ext>
            </a:extLst>
          </p:cNvPr>
          <p:cNvSpPr/>
          <p:nvPr/>
        </p:nvSpPr>
        <p:spPr>
          <a:xfrm rot="16200000">
            <a:off x="1388673" y="4254078"/>
            <a:ext cx="490054" cy="478325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75EF77D-97D4-2ABE-BC07-87376EAF496B}"/>
              </a:ext>
            </a:extLst>
          </p:cNvPr>
          <p:cNvCxnSpPr/>
          <p:nvPr/>
        </p:nvCxnSpPr>
        <p:spPr>
          <a:xfrm>
            <a:off x="7183881" y="3928284"/>
            <a:ext cx="75393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FEE975-AEDF-8E12-F5FF-AFCD30152A13}"/>
              </a:ext>
            </a:extLst>
          </p:cNvPr>
          <p:cNvSpPr txBox="1"/>
          <p:nvPr/>
        </p:nvSpPr>
        <p:spPr>
          <a:xfrm>
            <a:off x="8042142" y="3293735"/>
            <a:ext cx="400560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ko-Kore-KR" b="0" i="0" dirty="0">
                <a:effectLst/>
                <a:latin typeface="ui-monospace"/>
              </a:rPr>
              <a:t># rotate direction</a:t>
            </a:r>
          </a:p>
          <a:p>
            <a:r>
              <a:rPr lang="en" altLang="ko-Kore-KR" dirty="0" err="1"/>
              <a:t>dir_num</a:t>
            </a:r>
            <a:r>
              <a:rPr lang="en" altLang="ko-Kore-KR" dirty="0"/>
              <a:t> = (</a:t>
            </a:r>
            <a:r>
              <a:rPr lang="en" altLang="ko-Kore-KR" dirty="0" err="1"/>
              <a:t>dir_num</a:t>
            </a:r>
            <a:r>
              <a:rPr lang="en" altLang="ko-Kore-KR" dirty="0"/>
              <a:t> + 1) % 4</a:t>
            </a:r>
            <a:endParaRPr lang="en" altLang="ko-Kore-KR" b="0" i="0" dirty="0">
              <a:effectLst/>
              <a:latin typeface="ui-monospace"/>
            </a:endParaRPr>
          </a:p>
          <a:p>
            <a:endParaRPr lang="en" altLang="ko-Kore-KR" b="0" i="0" dirty="0">
              <a:effectLst/>
              <a:latin typeface="ui-monospace"/>
            </a:endParaRPr>
          </a:p>
          <a:p>
            <a:r>
              <a:rPr lang="en" altLang="ko-Kore-KR" b="0" i="0" dirty="0" err="1">
                <a:effectLst/>
                <a:latin typeface="ui-monospace"/>
              </a:rPr>
              <a:t>nx</a:t>
            </a:r>
            <a:r>
              <a:rPr lang="en" altLang="ko-Kore-KR" b="0" i="0" dirty="0">
                <a:effectLst/>
                <a:latin typeface="ui-monospace"/>
              </a:rPr>
              <a:t>, </a:t>
            </a:r>
            <a:r>
              <a:rPr lang="en" altLang="ko-Kore-KR" b="0" i="0" dirty="0" err="1">
                <a:effectLst/>
                <a:latin typeface="ui-monospace"/>
              </a:rPr>
              <a:t>ny</a:t>
            </a:r>
            <a:r>
              <a:rPr lang="en" altLang="ko-Kore-KR" b="0" i="0" dirty="0">
                <a:effectLst/>
                <a:latin typeface="ui-monospace"/>
              </a:rPr>
              <a:t> = x + dx[</a:t>
            </a:r>
            <a:r>
              <a:rPr lang="en" altLang="ko-Kore-KR" b="0" i="0" dirty="0" err="1">
                <a:effectLst/>
                <a:latin typeface="ui-monospace"/>
              </a:rPr>
              <a:t>dir_num</a:t>
            </a:r>
            <a:r>
              <a:rPr lang="en" altLang="ko-Kore-KR" b="0" i="0" dirty="0">
                <a:effectLst/>
                <a:latin typeface="ui-monospace"/>
              </a:rPr>
              <a:t>], y + </a:t>
            </a:r>
            <a:r>
              <a:rPr lang="en" altLang="ko-Kore-KR" b="0" i="0" dirty="0" err="1">
                <a:effectLst/>
                <a:latin typeface="ui-monospace"/>
              </a:rPr>
              <a:t>dy</a:t>
            </a:r>
            <a:r>
              <a:rPr lang="en" altLang="ko-Kore-KR" b="0" i="0" dirty="0">
                <a:effectLst/>
                <a:latin typeface="ui-monospace"/>
              </a:rPr>
              <a:t>[</a:t>
            </a:r>
            <a:r>
              <a:rPr lang="en" altLang="ko-Kore-KR" b="0" i="0" dirty="0" err="1">
                <a:effectLst/>
                <a:latin typeface="ui-monospace"/>
              </a:rPr>
              <a:t>dir_num</a:t>
            </a:r>
            <a:r>
              <a:rPr lang="en" altLang="ko-Kore-KR" b="0" i="0" dirty="0">
                <a:solidFill>
                  <a:srgbClr val="24292F"/>
                </a:solidFill>
                <a:effectLst/>
                <a:latin typeface="ui-monospace"/>
              </a:rPr>
              <a:t>]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0E16ED-93C8-02A1-DB81-018D41067172}"/>
              </a:ext>
            </a:extLst>
          </p:cNvPr>
          <p:cNvSpPr txBox="1"/>
          <p:nvPr/>
        </p:nvSpPr>
        <p:spPr>
          <a:xfrm>
            <a:off x="3453043" y="1867677"/>
            <a:ext cx="107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(3+1)%4 = 1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71203-2BE5-6F2A-1E27-6034B3ED03E1}"/>
              </a:ext>
            </a:extLst>
          </p:cNvPr>
          <p:cNvSpPr txBox="1"/>
          <p:nvPr/>
        </p:nvSpPr>
        <p:spPr>
          <a:xfrm>
            <a:off x="3443932" y="4713986"/>
            <a:ext cx="107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(0+1)%4 = 1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872C7-EF35-522E-3AB8-C2D2BAF718D5}"/>
              </a:ext>
            </a:extLst>
          </p:cNvPr>
          <p:cNvSpPr txBox="1"/>
          <p:nvPr/>
        </p:nvSpPr>
        <p:spPr>
          <a:xfrm>
            <a:off x="1063402" y="4700852"/>
            <a:ext cx="107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(1+1)%4 = 1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9F6A2-5E4D-2351-43D6-33FA4B45E742}"/>
              </a:ext>
            </a:extLst>
          </p:cNvPr>
          <p:cNvSpPr txBox="1"/>
          <p:nvPr/>
        </p:nvSpPr>
        <p:spPr>
          <a:xfrm>
            <a:off x="1055605" y="1880206"/>
            <a:ext cx="107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(2+1)%4 = 1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09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DB060D-EA1D-CD5C-A664-9F179E4910BE}"/>
              </a:ext>
            </a:extLst>
          </p:cNvPr>
          <p:cNvSpPr txBox="1"/>
          <p:nvPr/>
        </p:nvSpPr>
        <p:spPr>
          <a:xfrm>
            <a:off x="346887" y="459974"/>
            <a:ext cx="11559656" cy="7087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</a:t>
            </a:r>
            <a:r>
              <a:rPr lang="ko-KR" altLang="en-US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에서 이동이나 회전을 수행 시 </a:t>
            </a:r>
            <a:r>
              <a:rPr lang="en-US" altLang="ko-KR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runtime error </a:t>
            </a:r>
            <a:r>
              <a:rPr lang="ko-KR" altLang="en-US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방지</a:t>
            </a:r>
            <a:endParaRPr lang="ko-KR" altLang="en-US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바닥글 개체 틀 3">
            <a:extLst>
              <a:ext uri="{FF2B5EF4-FFF2-40B4-BE49-F238E27FC236}">
                <a16:creationId xmlns:a16="http://schemas.microsoft.com/office/drawing/2014/main" id="{00BCB74C-8E74-8A6A-9EF8-11CD9D42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154" y="6423660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latinLnBrk="0">
              <a:spcAft>
                <a:spcPts val="600"/>
              </a:spcAft>
              <a:defRPr/>
            </a:pPr>
            <a:r>
              <a:rPr lang="en-US" altLang="ko-KR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20220822 </a:t>
            </a:r>
            <a:r>
              <a:rPr lang="ko-KR" altLang="en-US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이종은</a:t>
            </a:r>
            <a:endParaRPr lang="ko-KR" altLang="en-US" sz="105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385EC1-60F0-7B04-0E48-7575AD4B8BEE}"/>
              </a:ext>
            </a:extLst>
          </p:cNvPr>
          <p:cNvSpPr txBox="1"/>
          <p:nvPr/>
        </p:nvSpPr>
        <p:spPr>
          <a:xfrm>
            <a:off x="411708" y="1625891"/>
            <a:ext cx="1106599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ko-Kore-KR" b="0" i="0" dirty="0">
                <a:effectLst/>
                <a:latin typeface="ui-monospace"/>
              </a:rPr>
              <a:t>def </a:t>
            </a:r>
            <a:r>
              <a:rPr lang="en" altLang="ko-Kore-KR" b="0" i="0" dirty="0" err="1">
                <a:effectLst/>
                <a:latin typeface="ui-monospace"/>
              </a:rPr>
              <a:t>in_range</a:t>
            </a:r>
            <a:r>
              <a:rPr lang="en" altLang="ko-Kore-KR" b="0" i="0" dirty="0">
                <a:effectLst/>
                <a:latin typeface="ui-monospace"/>
              </a:rPr>
              <a:t>(x, y):</a:t>
            </a:r>
          </a:p>
          <a:p>
            <a:r>
              <a:rPr lang="ko-KR" altLang="en-US" dirty="0">
                <a:latin typeface="ui-monospace"/>
              </a:rPr>
              <a:t>    </a:t>
            </a:r>
            <a:r>
              <a:rPr lang="en" altLang="ko-Kore-KR" b="0" i="0" dirty="0">
                <a:effectLst/>
                <a:latin typeface="ui-monospace"/>
              </a:rPr>
              <a:t>return 0 &lt;= x and x &lt; 5 and 0 &lt;= y and y &lt; 5</a:t>
            </a:r>
            <a:r>
              <a:rPr lang="en-US" altLang="ko-KR" b="0" i="0" dirty="0">
                <a:effectLst/>
                <a:latin typeface="ui-monospace"/>
              </a:rPr>
              <a:t> </a:t>
            </a:r>
            <a:r>
              <a:rPr lang="ko-KR" altLang="en-US" b="0" i="0" dirty="0">
                <a:effectLst/>
                <a:latin typeface="ui-monospace"/>
              </a:rPr>
              <a:t>  </a:t>
            </a:r>
            <a:r>
              <a:rPr lang="en-US" altLang="ko-KR" b="0" i="0" dirty="0">
                <a:effectLst/>
                <a:latin typeface="ui-monospace"/>
              </a:rPr>
              <a:t>#</a:t>
            </a:r>
            <a:r>
              <a:rPr lang="ko-KR" altLang="en-US" b="0" i="0" dirty="0">
                <a:effectLst/>
                <a:latin typeface="ui-monospace"/>
              </a:rPr>
              <a:t> 인접한 위치가 </a:t>
            </a:r>
            <a:r>
              <a:rPr lang="en-US" altLang="ko-KR" b="0" i="0" dirty="0">
                <a:effectLst/>
                <a:latin typeface="ui-monospace"/>
              </a:rPr>
              <a:t>grid</a:t>
            </a:r>
            <a:r>
              <a:rPr lang="ko-KR" altLang="en-US" b="0" i="0" dirty="0">
                <a:effectLst/>
                <a:latin typeface="ui-monospace"/>
              </a:rPr>
              <a:t>안에 있는 여부를 </a:t>
            </a:r>
            <a:r>
              <a:rPr lang="en-US" altLang="ko-KR" dirty="0">
                <a:latin typeface="ui-monospace"/>
              </a:rPr>
              <a:t>TRUE, FALSE</a:t>
            </a:r>
            <a:r>
              <a:rPr lang="ko-KR" altLang="en-US" dirty="0">
                <a:latin typeface="ui-monospace"/>
              </a:rPr>
              <a:t>로 반환</a:t>
            </a:r>
            <a:endParaRPr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366A91-76FF-D83D-C259-E9BABF15668D}"/>
              </a:ext>
            </a:extLst>
          </p:cNvPr>
          <p:cNvSpPr txBox="1"/>
          <p:nvPr/>
        </p:nvSpPr>
        <p:spPr>
          <a:xfrm>
            <a:off x="3860351" y="2593867"/>
            <a:ext cx="3819556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ui-monospace"/>
              </a:rPr>
              <a:t>예시 코드 </a:t>
            </a:r>
            <a:r>
              <a:rPr lang="en-US" altLang="ko-KR" sz="1200" b="0" i="0" dirty="0">
                <a:effectLst/>
                <a:latin typeface="ui-monospace"/>
              </a:rPr>
              <a:t>-</a:t>
            </a:r>
            <a:r>
              <a:rPr lang="ko-KR" altLang="en-US" sz="1200" b="0" i="0" dirty="0">
                <a:effectLst/>
                <a:latin typeface="ui-monospace"/>
              </a:rPr>
              <a:t> </a:t>
            </a:r>
            <a:r>
              <a:rPr lang="en-US" altLang="ko-KR" sz="1200" dirty="0">
                <a:latin typeface="ui-monospace"/>
              </a:rPr>
              <a:t>Python</a:t>
            </a:r>
            <a:endParaRPr lang="en" altLang="ko-Kore-KR" sz="1200" b="0" i="0" dirty="0">
              <a:effectLst/>
              <a:latin typeface="ui-monospace"/>
            </a:endParaRPr>
          </a:p>
          <a:p>
            <a:endParaRPr lang="en" altLang="ko-Kore-KR" sz="1200" dirty="0">
              <a:latin typeface="ui-monospace"/>
            </a:endParaRPr>
          </a:p>
          <a:p>
            <a:r>
              <a:rPr lang="en" altLang="ko-Kore-KR" sz="1200" b="0" i="0" dirty="0">
                <a:effectLst/>
                <a:latin typeface="ui-monospace"/>
              </a:rPr>
              <a:t>a = [[0, 0, 0, 1, 0],</a:t>
            </a:r>
          </a:p>
          <a:p>
            <a:r>
              <a:rPr lang="ko-KR" altLang="en-US" sz="1200" dirty="0">
                <a:latin typeface="ui-monospace"/>
              </a:rPr>
              <a:t>        </a:t>
            </a:r>
            <a:r>
              <a:rPr lang="en" altLang="ko-Kore-KR" sz="1200" b="0" i="0" dirty="0">
                <a:effectLst/>
                <a:latin typeface="ui-monospace"/>
              </a:rPr>
              <a:t>[0, 1, 1, 1, 0],</a:t>
            </a:r>
          </a:p>
          <a:p>
            <a:r>
              <a:rPr lang="ko-KR" altLang="en-US" sz="1200" dirty="0">
                <a:latin typeface="ui-monospace"/>
              </a:rPr>
              <a:t>        </a:t>
            </a:r>
            <a:r>
              <a:rPr lang="en" altLang="ko-Kore-KR" sz="1200" b="0" i="0" dirty="0">
                <a:effectLst/>
                <a:latin typeface="ui-monospace"/>
              </a:rPr>
              <a:t>[0, 0, 0, 0, 1],</a:t>
            </a:r>
          </a:p>
          <a:p>
            <a:r>
              <a:rPr lang="ko-KR" altLang="en-US" sz="1200" dirty="0">
                <a:latin typeface="ui-monospace"/>
              </a:rPr>
              <a:t>        </a:t>
            </a:r>
            <a:r>
              <a:rPr lang="en" altLang="ko-Kore-KR" sz="1200" b="0" i="0" dirty="0">
                <a:effectLst/>
                <a:latin typeface="ui-monospace"/>
              </a:rPr>
              <a:t>[1, 0, 1, 1, 1],</a:t>
            </a:r>
            <a:endParaRPr lang="en-US" altLang="ko-Kore-KR" sz="1200" dirty="0">
              <a:latin typeface="ui-monospace"/>
            </a:endParaRPr>
          </a:p>
          <a:p>
            <a:r>
              <a:rPr lang="ko-Kore-KR" altLang="en-US" sz="1200" b="0" i="0" dirty="0">
                <a:effectLst/>
                <a:latin typeface="ui-monospace"/>
              </a:rPr>
              <a:t>        </a:t>
            </a:r>
            <a:r>
              <a:rPr lang="en" altLang="ko-Kore-KR" sz="1200" b="0" i="0" dirty="0">
                <a:effectLst/>
                <a:latin typeface="ui-monospace"/>
              </a:rPr>
              <a:t>[1, 0, 1, 1, 0]]</a:t>
            </a:r>
          </a:p>
          <a:p>
            <a:r>
              <a:rPr lang="en" altLang="ko-Kore-KR" sz="1200" b="0" i="0" dirty="0">
                <a:effectLst/>
                <a:latin typeface="ui-monospace"/>
              </a:rPr>
              <a:t>x, y = 2, 4</a:t>
            </a:r>
            <a:endParaRPr lang="en-US" altLang="ko-Kore-KR" sz="1200" dirty="0">
              <a:latin typeface="ui-monospace"/>
            </a:endParaRPr>
          </a:p>
          <a:p>
            <a:r>
              <a:rPr lang="en" altLang="ko-Kore-KR" sz="1200" b="0" i="0" dirty="0" err="1">
                <a:effectLst/>
                <a:latin typeface="ui-monospace"/>
              </a:rPr>
              <a:t>dxs</a:t>
            </a:r>
            <a:r>
              <a:rPr lang="en" altLang="ko-Kore-KR" sz="1200" b="0" i="0" dirty="0">
                <a:effectLst/>
                <a:latin typeface="ui-monospace"/>
              </a:rPr>
              <a:t>, </a:t>
            </a:r>
            <a:r>
              <a:rPr lang="en" altLang="ko-Kore-KR" sz="1200" b="0" i="0" dirty="0" err="1">
                <a:effectLst/>
                <a:latin typeface="ui-monospace"/>
              </a:rPr>
              <a:t>dys</a:t>
            </a:r>
            <a:r>
              <a:rPr lang="en" altLang="ko-Kore-KR" sz="1200" b="0" i="0" dirty="0">
                <a:effectLst/>
                <a:latin typeface="ui-monospace"/>
              </a:rPr>
              <a:t> = [0, 1, 0, -1], [1, 0, -1, 0]</a:t>
            </a:r>
          </a:p>
          <a:p>
            <a:endParaRPr lang="en" altLang="ko-Kore-KR" sz="1200" b="0" i="0" dirty="0">
              <a:effectLst/>
              <a:latin typeface="ui-monospace"/>
            </a:endParaRPr>
          </a:p>
          <a:p>
            <a:r>
              <a:rPr lang="en" altLang="ko-Kore-KR" sz="1200" b="0" i="0" dirty="0">
                <a:effectLst/>
                <a:latin typeface="ui-monospace"/>
              </a:rPr>
              <a:t>def </a:t>
            </a:r>
            <a:r>
              <a:rPr lang="en" altLang="ko-Kore-KR" sz="1200" b="0" i="0" dirty="0" err="1">
                <a:effectLst/>
                <a:latin typeface="ui-monospace"/>
              </a:rPr>
              <a:t>in_range</a:t>
            </a:r>
            <a:r>
              <a:rPr lang="en" altLang="ko-Kore-KR" sz="1200" b="0" i="0" dirty="0">
                <a:effectLst/>
                <a:latin typeface="ui-monospace"/>
              </a:rPr>
              <a:t>(x, y):</a:t>
            </a:r>
          </a:p>
          <a:p>
            <a:r>
              <a:rPr lang="ko-KR" altLang="en-US" sz="1200" b="0" i="0" dirty="0">
                <a:effectLst/>
                <a:latin typeface="ui-monospace"/>
              </a:rPr>
              <a:t>    </a:t>
            </a:r>
            <a:r>
              <a:rPr lang="en" altLang="ko-Kore-KR" sz="1200" b="0" i="0" dirty="0">
                <a:effectLst/>
                <a:latin typeface="ui-monospace"/>
              </a:rPr>
              <a:t>return 0 &lt;= x and x &lt; 5 and 0 &lt;= y and y &lt; 5</a:t>
            </a:r>
          </a:p>
          <a:p>
            <a:endParaRPr lang="en" altLang="ko-Kore-KR" sz="1200" dirty="0">
              <a:latin typeface="ui-monospace"/>
            </a:endParaRPr>
          </a:p>
          <a:p>
            <a:r>
              <a:rPr lang="en" altLang="ko-Kore-KR" sz="1200" b="0" i="0" dirty="0" err="1">
                <a:effectLst/>
                <a:latin typeface="ui-monospace"/>
              </a:rPr>
              <a:t>cnt</a:t>
            </a:r>
            <a:r>
              <a:rPr lang="en" altLang="ko-Kore-KR" sz="1200" b="0" i="0" dirty="0">
                <a:effectLst/>
                <a:latin typeface="ui-monospace"/>
              </a:rPr>
              <a:t> = 0</a:t>
            </a:r>
          </a:p>
          <a:p>
            <a:r>
              <a:rPr lang="en" altLang="ko-Kore-KR" sz="1200" b="0" i="0" dirty="0">
                <a:effectLst/>
                <a:latin typeface="ui-monospace"/>
              </a:rPr>
              <a:t>for dx, </a:t>
            </a:r>
            <a:r>
              <a:rPr lang="en" altLang="ko-Kore-KR" sz="1200" b="0" i="0" dirty="0" err="1">
                <a:effectLst/>
                <a:latin typeface="ui-monospace"/>
              </a:rPr>
              <a:t>dy</a:t>
            </a:r>
            <a:r>
              <a:rPr lang="en" altLang="ko-Kore-KR" sz="1200" b="0" i="0" dirty="0">
                <a:effectLst/>
                <a:latin typeface="ui-monospace"/>
              </a:rPr>
              <a:t> in zip(</a:t>
            </a:r>
            <a:r>
              <a:rPr lang="en" altLang="ko-Kore-KR" sz="1200" b="0" i="0" dirty="0" err="1">
                <a:effectLst/>
                <a:latin typeface="ui-monospace"/>
              </a:rPr>
              <a:t>dxs</a:t>
            </a:r>
            <a:r>
              <a:rPr lang="en" altLang="ko-Kore-KR" sz="1200" b="0" i="0" dirty="0">
                <a:effectLst/>
                <a:latin typeface="ui-monospace"/>
              </a:rPr>
              <a:t>, </a:t>
            </a:r>
            <a:r>
              <a:rPr lang="en" altLang="ko-Kore-KR" sz="1200" b="0" i="0" dirty="0" err="1">
                <a:effectLst/>
                <a:latin typeface="ui-monospace"/>
              </a:rPr>
              <a:t>dys</a:t>
            </a:r>
            <a:r>
              <a:rPr lang="en" altLang="ko-Kore-KR" sz="1200" b="0" i="0" dirty="0">
                <a:effectLst/>
                <a:latin typeface="ui-monospace"/>
              </a:rPr>
              <a:t>):</a:t>
            </a:r>
          </a:p>
          <a:p>
            <a:r>
              <a:rPr lang="ko-KR" altLang="en-US" sz="1200" b="0" i="0" dirty="0">
                <a:effectLst/>
                <a:latin typeface="ui-monospace"/>
              </a:rPr>
              <a:t>    </a:t>
            </a:r>
            <a:r>
              <a:rPr lang="en" altLang="ko-Kore-KR" sz="1200" b="0" i="0" dirty="0" err="1">
                <a:effectLst/>
                <a:latin typeface="ui-monospace"/>
              </a:rPr>
              <a:t>nx</a:t>
            </a:r>
            <a:r>
              <a:rPr lang="en" altLang="ko-Kore-KR" sz="1200" b="0" i="0" dirty="0">
                <a:effectLst/>
                <a:latin typeface="ui-monospace"/>
              </a:rPr>
              <a:t>, </a:t>
            </a:r>
            <a:r>
              <a:rPr lang="en" altLang="ko-Kore-KR" sz="1200" b="0" i="0" dirty="0" err="1">
                <a:effectLst/>
                <a:latin typeface="ui-monospace"/>
              </a:rPr>
              <a:t>ny</a:t>
            </a:r>
            <a:r>
              <a:rPr lang="en" altLang="ko-Kore-KR" sz="1200" b="0" i="0" dirty="0">
                <a:effectLst/>
                <a:latin typeface="ui-monospace"/>
              </a:rPr>
              <a:t> = x + dx, y + </a:t>
            </a:r>
            <a:r>
              <a:rPr lang="en" altLang="ko-Kore-KR" sz="1200" b="0" i="0" dirty="0" err="1">
                <a:effectLst/>
                <a:latin typeface="ui-monospace"/>
              </a:rPr>
              <a:t>dy</a:t>
            </a:r>
            <a:endParaRPr lang="en" altLang="ko-Kore-KR" sz="1200" b="0" i="0" dirty="0">
              <a:effectLst/>
              <a:latin typeface="ui-monospace"/>
            </a:endParaRPr>
          </a:p>
          <a:p>
            <a:r>
              <a:rPr lang="ko-KR" altLang="en-US" sz="1200" b="0" i="0" dirty="0">
                <a:effectLst/>
                <a:latin typeface="ui-monospace"/>
              </a:rPr>
              <a:t>    </a:t>
            </a:r>
            <a:r>
              <a:rPr lang="en" altLang="ko-Kore-KR" sz="1200" b="0" i="0" dirty="0">
                <a:effectLst/>
                <a:latin typeface="ui-monospace"/>
              </a:rPr>
              <a:t>if </a:t>
            </a:r>
            <a:r>
              <a:rPr lang="en" altLang="ko-Kore-KR" sz="1200" b="0" i="0" dirty="0" err="1">
                <a:effectLst/>
                <a:latin typeface="ui-monospace"/>
              </a:rPr>
              <a:t>in_range</a:t>
            </a:r>
            <a:r>
              <a:rPr lang="en" altLang="ko-Kore-KR" sz="1200" b="0" i="0" dirty="0">
                <a:effectLst/>
                <a:latin typeface="ui-monospace"/>
              </a:rPr>
              <a:t>(</a:t>
            </a:r>
            <a:r>
              <a:rPr lang="en" altLang="ko-Kore-KR" sz="1200" b="0" i="0" dirty="0" err="1">
                <a:effectLst/>
                <a:latin typeface="ui-monospace"/>
              </a:rPr>
              <a:t>nx</a:t>
            </a:r>
            <a:r>
              <a:rPr lang="en" altLang="ko-Kore-KR" sz="1200" b="0" i="0" dirty="0">
                <a:effectLst/>
                <a:latin typeface="ui-monospace"/>
              </a:rPr>
              <a:t>, </a:t>
            </a:r>
            <a:r>
              <a:rPr lang="en" altLang="ko-Kore-KR" sz="1200" b="0" i="0" dirty="0" err="1">
                <a:effectLst/>
                <a:latin typeface="ui-monospace"/>
              </a:rPr>
              <a:t>ny</a:t>
            </a:r>
            <a:r>
              <a:rPr lang="en" altLang="ko-Kore-KR" sz="1200" b="0" i="0" dirty="0">
                <a:effectLst/>
                <a:latin typeface="ui-monospace"/>
              </a:rPr>
              <a:t>) and a[</a:t>
            </a:r>
            <a:r>
              <a:rPr lang="en" altLang="ko-Kore-KR" sz="1200" b="0" i="0" dirty="0" err="1">
                <a:effectLst/>
                <a:latin typeface="ui-monospace"/>
              </a:rPr>
              <a:t>nx</a:t>
            </a:r>
            <a:r>
              <a:rPr lang="en" altLang="ko-Kore-KR" sz="1200" b="0" i="0" dirty="0">
                <a:effectLst/>
                <a:latin typeface="ui-monospace"/>
              </a:rPr>
              <a:t>][</a:t>
            </a:r>
            <a:r>
              <a:rPr lang="en" altLang="ko-Kore-KR" sz="1200" b="0" i="0" dirty="0" err="1">
                <a:effectLst/>
                <a:latin typeface="ui-monospace"/>
              </a:rPr>
              <a:t>ny</a:t>
            </a:r>
            <a:r>
              <a:rPr lang="en" altLang="ko-Kore-KR" sz="1200" b="0" i="0" dirty="0">
                <a:effectLst/>
                <a:latin typeface="ui-monospace"/>
              </a:rPr>
              <a:t>] == 1:</a:t>
            </a:r>
          </a:p>
          <a:p>
            <a:r>
              <a:rPr lang="ko-KR" altLang="en-US" sz="1200" dirty="0">
                <a:latin typeface="ui-monospace"/>
              </a:rPr>
              <a:t>        </a:t>
            </a:r>
            <a:r>
              <a:rPr lang="en" altLang="ko-Kore-KR" sz="1200" b="0" i="0" dirty="0" err="1">
                <a:effectLst/>
                <a:latin typeface="ui-monospace"/>
              </a:rPr>
              <a:t>cnt</a:t>
            </a:r>
            <a:r>
              <a:rPr lang="en" altLang="ko-Kore-KR" sz="1200" b="0" i="0" dirty="0">
                <a:effectLst/>
                <a:latin typeface="ui-monospace"/>
              </a:rPr>
              <a:t> += 1</a:t>
            </a:r>
          </a:p>
          <a:p>
            <a:endParaRPr lang="en" altLang="ko-Kore-KR" sz="1200" dirty="0">
              <a:latin typeface="ui-monospace"/>
            </a:endParaRPr>
          </a:p>
          <a:p>
            <a:r>
              <a:rPr lang="en" altLang="ko-Kore-KR" sz="1200" b="0" i="0" dirty="0">
                <a:effectLst/>
                <a:latin typeface="ui-monospace"/>
              </a:rPr>
              <a:t>print(</a:t>
            </a:r>
            <a:r>
              <a:rPr lang="en" altLang="ko-Kore-KR" sz="1200" b="0" i="0" dirty="0" err="1">
                <a:effectLst/>
                <a:latin typeface="ui-monospace"/>
              </a:rPr>
              <a:t>cnt</a:t>
            </a:r>
            <a:r>
              <a:rPr lang="en" altLang="ko-Kore-KR" sz="1200" b="0" i="0" dirty="0">
                <a:effectLst/>
                <a:latin typeface="ui-monospace"/>
              </a:rPr>
              <a:t>)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619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DB060D-EA1D-CD5C-A664-9F179E4910BE}"/>
              </a:ext>
            </a:extLst>
          </p:cNvPr>
          <p:cNvSpPr txBox="1"/>
          <p:nvPr/>
        </p:nvSpPr>
        <p:spPr>
          <a:xfrm>
            <a:off x="346887" y="459974"/>
            <a:ext cx="11559656" cy="70878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</a:t>
            </a:r>
            <a:r>
              <a:rPr lang="ko-KR" altLang="en-US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에서 이동이나 회전</a:t>
            </a:r>
            <a:r>
              <a:rPr lang="en-US" altLang="ko-KR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7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중 벽에 튕겨질 때</a:t>
            </a:r>
            <a:endParaRPr lang="ko-KR" altLang="en-US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바닥글 개체 틀 3">
            <a:extLst>
              <a:ext uri="{FF2B5EF4-FFF2-40B4-BE49-F238E27FC236}">
                <a16:creationId xmlns:a16="http://schemas.microsoft.com/office/drawing/2014/main" id="{00BCB74C-8E74-8A6A-9EF8-11CD9D42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154" y="6423660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latinLnBrk="0">
              <a:spcAft>
                <a:spcPts val="600"/>
              </a:spcAft>
              <a:defRPr/>
            </a:pPr>
            <a:r>
              <a:rPr lang="en-US" altLang="ko-KR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20220822 </a:t>
            </a:r>
            <a:r>
              <a:rPr lang="ko-KR" altLang="en-US" sz="105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이종은</a:t>
            </a:r>
            <a:endParaRPr lang="ko-KR" altLang="en-US" sz="105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0C6E0-78B2-DE2C-BEDB-CEA9325815FE}"/>
              </a:ext>
            </a:extLst>
          </p:cNvPr>
          <p:cNvSpPr txBox="1"/>
          <p:nvPr/>
        </p:nvSpPr>
        <p:spPr>
          <a:xfrm>
            <a:off x="1239973" y="2005631"/>
            <a:ext cx="15359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92F"/>
                </a:solidFill>
                <a:latin typeface="ui-monospace"/>
              </a:rPr>
              <a:t>d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x, </a:t>
            </a:r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dy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ui-monospace"/>
              </a:rPr>
              <a:t>테크닉</a:t>
            </a:r>
            <a:endParaRPr lang="ko-Kore-KR" altLang="en-US" dirty="0"/>
          </a:p>
        </p:txBody>
      </p:sp>
      <p:graphicFrame>
        <p:nvGraphicFramePr>
          <p:cNvPr id="3" name="표 13">
            <a:extLst>
              <a:ext uri="{FF2B5EF4-FFF2-40B4-BE49-F238E27FC236}">
                <a16:creationId xmlns:a16="http://schemas.microsoft.com/office/drawing/2014/main" id="{290ED220-38E9-FCF9-A669-F8DDB9903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83282"/>
              </p:ext>
            </p:extLst>
          </p:nvPr>
        </p:nvGraphicFramePr>
        <p:xfrm>
          <a:off x="1243021" y="2353216"/>
          <a:ext cx="38918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370">
                  <a:extLst>
                    <a:ext uri="{9D8B030D-6E8A-4147-A177-3AD203B41FA5}">
                      <a16:colId xmlns:a16="http://schemas.microsoft.com/office/drawing/2014/main" val="242481928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567206793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05922078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68693194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279783168"/>
                    </a:ext>
                  </a:extLst>
                </a:gridCol>
              </a:tblGrid>
              <a:tr h="311927">
                <a:tc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58575"/>
                  </a:ext>
                </a:extLst>
              </a:tr>
              <a:tr h="3119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5840"/>
                  </a:ext>
                </a:extLst>
              </a:tr>
              <a:tr h="3119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 err="1">
                          <a:solidFill>
                            <a:schemeClr val="tx1"/>
                          </a:solidFill>
                        </a:rPr>
                        <a:t>dy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2356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4F9A1A-04F4-2301-6D83-E4F4E1A6C6D1}"/>
              </a:ext>
            </a:extLst>
          </p:cNvPr>
          <p:cNvSpPr txBox="1"/>
          <p:nvPr/>
        </p:nvSpPr>
        <p:spPr>
          <a:xfrm>
            <a:off x="6885710" y="2005631"/>
            <a:ext cx="15359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92F"/>
                </a:solidFill>
                <a:latin typeface="ui-monospace"/>
              </a:rPr>
              <a:t>d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x, </a:t>
            </a:r>
            <a:r>
              <a:rPr lang="en-US" altLang="ko-Kore-KR" dirty="0" err="1">
                <a:solidFill>
                  <a:srgbClr val="24292F"/>
                </a:solidFill>
                <a:latin typeface="ui-monospace"/>
              </a:rPr>
              <a:t>dy</a:t>
            </a:r>
            <a:r>
              <a:rPr lang="en-US" altLang="ko-Kore-KR" dirty="0">
                <a:solidFill>
                  <a:srgbClr val="24292F"/>
                </a:solidFill>
                <a:latin typeface="ui-monospace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ui-monospace"/>
              </a:rPr>
              <a:t>테크닉</a:t>
            </a:r>
            <a:endParaRPr lang="ko-Kore-KR" altLang="en-US" dirty="0"/>
          </a:p>
        </p:txBody>
      </p:sp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4CDD8684-29F9-EAEE-204B-CBD98E2F7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86266"/>
              </p:ext>
            </p:extLst>
          </p:nvPr>
        </p:nvGraphicFramePr>
        <p:xfrm>
          <a:off x="6888758" y="2353216"/>
          <a:ext cx="38918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370">
                  <a:extLst>
                    <a:ext uri="{9D8B030D-6E8A-4147-A177-3AD203B41FA5}">
                      <a16:colId xmlns:a16="http://schemas.microsoft.com/office/drawing/2014/main" val="242481928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567206793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05922078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686931947"/>
                    </a:ext>
                  </a:extLst>
                </a:gridCol>
                <a:gridCol w="778370">
                  <a:extLst>
                    <a:ext uri="{9D8B030D-6E8A-4147-A177-3AD203B41FA5}">
                      <a16:colId xmlns:a16="http://schemas.microsoft.com/office/drawing/2014/main" val="1279783168"/>
                    </a:ext>
                  </a:extLst>
                </a:gridCol>
              </a:tblGrid>
              <a:tr h="311927">
                <a:tc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58575"/>
                  </a:ext>
                </a:extLst>
              </a:tr>
              <a:tr h="3119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5840"/>
                  </a:ext>
                </a:extLst>
              </a:tr>
              <a:tr h="3119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 err="1">
                          <a:solidFill>
                            <a:schemeClr val="tx1"/>
                          </a:solidFill>
                        </a:rPr>
                        <a:t>dy</a:t>
                      </a:r>
                      <a:endParaRPr lang="ko-Kore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235683"/>
                  </a:ext>
                </a:extLst>
              </a:tr>
            </a:tbl>
          </a:graphicData>
        </a:graphic>
      </p:graphicFrame>
      <p:sp>
        <p:nvSpPr>
          <p:cNvPr id="6" name="십자형[C] 5">
            <a:extLst>
              <a:ext uri="{FF2B5EF4-FFF2-40B4-BE49-F238E27FC236}">
                <a16:creationId xmlns:a16="http://schemas.microsoft.com/office/drawing/2014/main" id="{AD1EB927-C3CE-3CC4-8EBD-0D697A5ACF52}"/>
              </a:ext>
            </a:extLst>
          </p:cNvPr>
          <p:cNvSpPr/>
          <p:nvPr/>
        </p:nvSpPr>
        <p:spPr>
          <a:xfrm>
            <a:off x="5649511" y="2374963"/>
            <a:ext cx="692944" cy="692944"/>
          </a:xfrm>
          <a:prstGeom prst="plus">
            <a:avLst>
              <a:gd name="adj" fmla="val 373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46BCA-0009-5B8A-C016-6F9BCF5C4ED2}"/>
              </a:ext>
            </a:extLst>
          </p:cNvPr>
          <p:cNvSpPr txBox="1"/>
          <p:nvPr/>
        </p:nvSpPr>
        <p:spPr>
          <a:xfrm>
            <a:off x="1239973" y="1275463"/>
            <a:ext cx="182377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일반적인</a:t>
            </a:r>
            <a:r>
              <a:rPr kumimoji="1" lang="ko-KR" altLang="en-US" dirty="0"/>
              <a:t> 이동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81867-40D0-7A80-CC47-C6835F4B476F}"/>
              </a:ext>
            </a:extLst>
          </p:cNvPr>
          <p:cNvSpPr txBox="1"/>
          <p:nvPr/>
        </p:nvSpPr>
        <p:spPr>
          <a:xfrm>
            <a:off x="6871700" y="1329102"/>
            <a:ext cx="154996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벽에 충돌 시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2FC70-0FBD-1560-92FD-2B8F37C2B794}"/>
              </a:ext>
            </a:extLst>
          </p:cNvPr>
          <p:cNvSpPr txBox="1"/>
          <p:nvPr/>
        </p:nvSpPr>
        <p:spPr>
          <a:xfrm>
            <a:off x="3016687" y="3409718"/>
            <a:ext cx="6097190" cy="341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4292F"/>
                </a:solidFill>
                <a:effectLst/>
                <a:latin typeface="ui-monospace"/>
              </a:rPr>
              <a:t>예시 코드</a:t>
            </a:r>
            <a:endParaRPr lang="en" altLang="ko-Kore-KR" sz="1200" b="0" i="0" dirty="0">
              <a:solidFill>
                <a:srgbClr val="24292F"/>
              </a:solidFill>
              <a:effectLst/>
              <a:latin typeface="ui-monospace"/>
            </a:endParaRPr>
          </a:p>
          <a:p>
            <a:endParaRPr lang="en" altLang="ko-Kore-KR" sz="1200" dirty="0">
              <a:solidFill>
                <a:srgbClr val="24292F"/>
              </a:solidFill>
              <a:latin typeface="ui-monospace"/>
            </a:endParaRPr>
          </a:p>
          <a:p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n = 5</a:t>
            </a:r>
          </a:p>
          <a:p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x, y = 1, 2</a:t>
            </a:r>
          </a:p>
          <a:p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dir_num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 = 2</a:t>
            </a:r>
          </a:p>
          <a:p>
            <a:endParaRPr lang="en" altLang="ko-Kore-KR" sz="1200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dxs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dys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 = [0, 1, -1, 0], [1, 0, 0, -1]</a:t>
            </a:r>
          </a:p>
          <a:p>
            <a:endParaRPr lang="en" altLang="ko-Kore-KR" sz="1200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def 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in_range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(x, y):</a:t>
            </a:r>
          </a:p>
          <a:p>
            <a:r>
              <a:rPr lang="ko-KR" altLang="en-US" sz="1200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return 0 &lt;= x and x &lt; n and 0 &lt;= y and y &lt; n</a:t>
            </a:r>
          </a:p>
          <a:p>
            <a:endParaRPr lang="en" altLang="ko-Kore-KR" sz="1200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while 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keep_moving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():</a:t>
            </a:r>
          </a:p>
          <a:p>
            <a:r>
              <a:rPr lang="ko-KR" altLang="en-US" sz="1200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 = x + 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dxs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[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dir_num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], y + 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dys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[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dir_num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]</a:t>
            </a:r>
          </a:p>
          <a:p>
            <a:r>
              <a:rPr lang="ko-KR" altLang="en-US" sz="1200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if not 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in_range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nx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ny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): # check whether position is out of grid</a:t>
            </a:r>
          </a:p>
          <a:p>
            <a:r>
              <a:rPr lang="ko-KR" altLang="en-US" sz="1200" dirty="0">
                <a:solidFill>
                  <a:srgbClr val="24292F"/>
                </a:solidFill>
                <a:latin typeface="ui-monospace"/>
              </a:rPr>
              <a:t>       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dir_num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 = 3 - 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dir_num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 # change direction</a:t>
            </a:r>
          </a:p>
          <a:p>
            <a:endParaRPr lang="en" altLang="ko-Kore-KR" sz="1200" dirty="0">
              <a:solidFill>
                <a:srgbClr val="24292F"/>
              </a:solidFill>
              <a:latin typeface="ui-monospace"/>
            </a:endParaRPr>
          </a:p>
          <a:p>
            <a:r>
              <a:rPr lang="ko-KR" altLang="en-US" sz="1200" b="0" i="0" dirty="0">
                <a:solidFill>
                  <a:srgbClr val="24292F"/>
                </a:solidFill>
                <a:effectLst/>
                <a:latin typeface="ui-monospace"/>
              </a:rPr>
              <a:t>      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# move</a:t>
            </a:r>
          </a:p>
          <a:p>
            <a:r>
              <a:rPr lang="ko-KR" altLang="en-US" sz="1200" dirty="0">
                <a:solidFill>
                  <a:srgbClr val="24292F"/>
                </a:solidFill>
                <a:latin typeface="ui-monospace"/>
              </a:rPr>
              <a:t>      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x, y = x + 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dxs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[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dir_num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], y + 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dys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[</a:t>
            </a:r>
            <a:r>
              <a:rPr lang="en" altLang="ko-Kore-KR" sz="1200" b="0" i="0" dirty="0" err="1">
                <a:solidFill>
                  <a:srgbClr val="24292F"/>
                </a:solidFill>
                <a:effectLst/>
                <a:latin typeface="ui-monospace"/>
              </a:rPr>
              <a:t>dir_num</a:t>
            </a:r>
            <a:r>
              <a:rPr lang="en" altLang="ko-Kore-KR" sz="1200" b="0" i="0" dirty="0">
                <a:solidFill>
                  <a:srgbClr val="24292F"/>
                </a:solidFill>
                <a:effectLst/>
                <a:latin typeface="ui-monospace"/>
              </a:rPr>
              <a:t>]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391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610A79A1DB8A34BA52CDA27F47F8912" ma:contentTypeVersion="4" ma:contentTypeDescription="새 문서를 만듭니다." ma:contentTypeScope="" ma:versionID="4250d89b9c880aa376e593ac51be2b87">
  <xsd:schema xmlns:xsd="http://www.w3.org/2001/XMLSchema" xmlns:xs="http://www.w3.org/2001/XMLSchema" xmlns:p="http://schemas.microsoft.com/office/2006/metadata/properties" xmlns:ns3="149bebd9-a587-46df-8a3a-b4028bcdf02b" targetNamespace="http://schemas.microsoft.com/office/2006/metadata/properties" ma:root="true" ma:fieldsID="db8c184dfb68f9eaadaed78b18534057" ns3:_="">
    <xsd:import namespace="149bebd9-a587-46df-8a3a-b4028bcdf0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9bebd9-a587-46df-8a3a-b4028bcdf0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AD20A3-5018-422E-919B-6E375BF1B9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CC32E1-640F-44D4-90C2-19A6D49975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9bebd9-a587-46df-8a3a-b4028bcdf0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C7889D-AF67-4F50-9DDF-0C8D98EBECE2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49bebd9-a587-46df-8a3a-b4028bcdf02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4083</TotalTime>
  <Words>936</Words>
  <Application>Microsoft Macintosh PowerPoint</Application>
  <PresentationFormat>와이드스크린</PresentationFormat>
  <Paragraphs>197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ui-monospace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이종은</dc:creator>
  <cp:lastModifiedBy>이종은</cp:lastModifiedBy>
  <cp:revision>458</cp:revision>
  <dcterms:created xsi:type="dcterms:W3CDTF">2021-10-27T08:01:07Z</dcterms:created>
  <dcterms:modified xsi:type="dcterms:W3CDTF">2022-08-22T01:01:40Z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0x0101004610A79A1DB8A34BA52CDA27F47F8912</vt:lpwstr>
  </property>
</Properties>
</file>