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5" r:id="rId5"/>
    <p:sldId id="284" r:id="rId6"/>
    <p:sldId id="286" r:id="rId7"/>
    <p:sldId id="281" r:id="rId8"/>
    <p:sldId id="285" r:id="rId9"/>
    <p:sldId id="278" r:id="rId10"/>
    <p:sldId id="277" r:id="rId11"/>
    <p:sldId id="279" r:id="rId12"/>
    <p:sldId id="27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81648" autoAdjust="0"/>
  </p:normalViewPr>
  <p:slideViewPr>
    <p:cSldViewPr snapToGrid="0">
      <p:cViewPr varScale="1">
        <p:scale>
          <a:sx n="70" d="100"/>
          <a:sy n="70" d="100"/>
        </p:scale>
        <p:origin x="122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E1D97-D947-42F0-893D-0678A14E2215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91978-B8DE-4293-8BF7-C5765BE78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38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解数独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220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 RNN</a:t>
            </a:r>
            <a:r>
              <a:rPr lang="zh-CN" altLang="en-US" dirty="0"/>
              <a:t>循环网络</a:t>
            </a:r>
            <a:endParaRPr lang="en-US" altLang="zh-CN" dirty="0"/>
          </a:p>
          <a:p>
            <a:r>
              <a:rPr lang="zh-CN" altLang="en-US" dirty="0"/>
              <a:t>现在只对数独</a:t>
            </a:r>
            <a:r>
              <a:rPr lang="zh-CN" altLang="en-US" b="1" dirty="0"/>
              <a:t>整体</a:t>
            </a:r>
            <a:r>
              <a:rPr lang="zh-CN" altLang="en-US" dirty="0"/>
              <a:t>进行处理，</a:t>
            </a:r>
            <a:endParaRPr lang="en-US" altLang="zh-CN" dirty="0"/>
          </a:p>
          <a:p>
            <a:r>
              <a:rPr lang="zh-CN" altLang="en-US" dirty="0"/>
              <a:t>更好地处理</a:t>
            </a:r>
            <a:r>
              <a:rPr lang="zh-CN" altLang="en-US" b="1" dirty="0"/>
              <a:t>行</a:t>
            </a:r>
            <a:r>
              <a:rPr lang="en-US" altLang="zh-CN" b="1" dirty="0"/>
              <a:t>/</a:t>
            </a:r>
            <a:r>
              <a:rPr lang="zh-CN" altLang="en-US" b="1" dirty="0"/>
              <a:t>列</a:t>
            </a:r>
            <a:r>
              <a:rPr lang="en-US" altLang="zh-CN" b="1" dirty="0"/>
              <a:t>/</a:t>
            </a:r>
            <a:r>
              <a:rPr lang="en-US" altLang="zh-CN" b="1" i="0" dirty="0"/>
              <a:t>block</a:t>
            </a:r>
            <a:r>
              <a:rPr lang="zh-CN" altLang="en-US" b="1" i="0" dirty="0"/>
              <a:t>的局部</a:t>
            </a:r>
            <a:r>
              <a:rPr lang="zh-CN" altLang="en-US" dirty="0"/>
              <a:t>特征信息</a:t>
            </a:r>
            <a:br>
              <a:rPr lang="en-US" altLang="zh-CN" dirty="0"/>
            </a:br>
            <a:br>
              <a:rPr lang="zh-CN" altLang="en-US" dirty="0"/>
            </a:br>
            <a:r>
              <a:rPr lang="en-US" altLang="zh-CN" dirty="0"/>
              <a:t>2. CNN net</a:t>
            </a:r>
            <a:br>
              <a:rPr lang="en-US" altLang="zh-CN" dirty="0"/>
            </a:br>
            <a:r>
              <a:rPr lang="zh-CN" altLang="en-US" dirty="0"/>
              <a:t>网络本身很简单，</a:t>
            </a:r>
            <a:endParaRPr lang="en-US" altLang="zh-CN" dirty="0"/>
          </a:p>
          <a:p>
            <a:r>
              <a:rPr lang="zh-CN" altLang="en-US" dirty="0"/>
              <a:t>加深网络、增加数据集</a:t>
            </a:r>
            <a:br>
              <a:rPr lang="zh-CN" altLang="en-US" dirty="0"/>
            </a:br>
            <a:r>
              <a:rPr lang="en-US" altLang="zh-CN" b="1" dirty="0" err="1"/>
              <a:t>corase</a:t>
            </a:r>
            <a:r>
              <a:rPr lang="en-US" altLang="zh-CN" b="1" dirty="0"/>
              <a:t>-to-fine</a:t>
            </a:r>
            <a:r>
              <a:rPr lang="zh-CN" altLang="en-US" dirty="0"/>
              <a:t>网络针对不同</a:t>
            </a:r>
            <a:r>
              <a:rPr lang="en-US" altLang="zh-CN" dirty="0"/>
              <a:t>feature</a:t>
            </a:r>
            <a:r>
              <a:rPr lang="zh-CN" altLang="en-US" dirty="0"/>
              <a:t>进行训练</a:t>
            </a:r>
            <a:endParaRPr lang="en-US" altLang="zh-CN" dirty="0"/>
          </a:p>
          <a:p>
            <a:br>
              <a:rPr lang="en-US" altLang="zh-CN" dirty="0"/>
            </a:br>
            <a:r>
              <a:rPr lang="en-US" altLang="zh-CN" dirty="0"/>
              <a:t>3. </a:t>
            </a:r>
            <a:r>
              <a:rPr lang="zh-CN" altLang="en-US" dirty="0"/>
              <a:t>优化</a:t>
            </a:r>
            <a:r>
              <a:rPr lang="en-US" altLang="zh-CN" dirty="0"/>
              <a:t>input </a:t>
            </a:r>
            <a:r>
              <a:rPr lang="zh-CN" altLang="en-US" dirty="0"/>
              <a:t>两种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行、列、</a:t>
            </a:r>
            <a:r>
              <a:rPr lang="en-US" altLang="zh-CN" dirty="0"/>
              <a:t>block</a:t>
            </a:r>
            <a:r>
              <a:rPr lang="zh-CN" altLang="en-US" dirty="0"/>
              <a:t>局部特征做优化</a:t>
            </a:r>
            <a:br>
              <a:rPr lang="en-US" altLang="zh-CN" dirty="0"/>
            </a:br>
            <a:r>
              <a:rPr lang="en-US" altLang="zh-CN" dirty="0"/>
              <a:t>-</a:t>
            </a:r>
            <a:r>
              <a:rPr lang="zh-CN" altLang="en-US" dirty="0"/>
              <a:t>是</a:t>
            </a:r>
            <a:r>
              <a:rPr lang="en-US" altLang="zh-CN" dirty="0"/>
              <a:t>image</a:t>
            </a:r>
            <a:r>
              <a:rPr lang="zh-CN" altLang="en-US" dirty="0"/>
              <a:t>，更多的信息，甚至可以做</a:t>
            </a:r>
            <a:r>
              <a:rPr lang="zh-CN" altLang="en-US" b="1" dirty="0"/>
              <a:t>手写的提取，截图、拍照解题，</a:t>
            </a:r>
            <a:r>
              <a:rPr lang="zh-CN" altLang="en-US" b="0" dirty="0"/>
              <a:t>使用更加便捷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0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问题引入、使用的方法、结论、未来的工作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点来介绍</a:t>
            </a:r>
            <a:r>
              <a:rPr lang="en-US" altLang="zh-CN" dirty="0" err="1"/>
              <a:t>proj</a:t>
            </a:r>
            <a:endParaRPr lang="en-US" altLang="zh-CN" dirty="0"/>
          </a:p>
          <a:p>
            <a:r>
              <a:rPr lang="zh-CN" altLang="en-US" dirty="0"/>
              <a:t>我们使用了</a:t>
            </a:r>
            <a:r>
              <a:rPr lang="en-US" altLang="zh-CN" dirty="0"/>
              <a:t>DFS</a:t>
            </a:r>
            <a:r>
              <a:rPr lang="zh-CN" altLang="en-US" dirty="0"/>
              <a:t>， </a:t>
            </a:r>
            <a:r>
              <a:rPr lang="en-US" altLang="zh-CN" dirty="0"/>
              <a:t>CNN</a:t>
            </a:r>
            <a:r>
              <a:rPr lang="zh-CN" altLang="en-US" dirty="0"/>
              <a:t>两种方法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35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75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测试集</a:t>
            </a:r>
            <a:r>
              <a:rPr lang="en-US" altLang="zh-CN" dirty="0"/>
              <a:t>size</a:t>
            </a:r>
            <a:r>
              <a:rPr lang="zh-CN" altLang="en-US" dirty="0"/>
              <a:t>：</a:t>
            </a:r>
            <a:r>
              <a:rPr lang="en-US" altLang="zh-CN" dirty="0"/>
              <a:t>5</a:t>
            </a:r>
            <a:r>
              <a:rPr lang="zh-CN" altLang="en-US" dirty="0"/>
              <a:t>万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22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8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位运算是一种表达方式，</a:t>
            </a:r>
            <a:endParaRPr lang="en-US" altLang="zh-CN" dirty="0"/>
          </a:p>
          <a:p>
            <a:r>
              <a:rPr lang="zh-CN" altLang="en-US" dirty="0"/>
              <a:t>可以方便的用一个数来记录所有</a:t>
            </a:r>
            <a:r>
              <a:rPr lang="en-US" altLang="zh-CN" dirty="0"/>
              <a:t>1-9</a:t>
            </a:r>
            <a:r>
              <a:rPr lang="zh-CN" altLang="en-US" dirty="0"/>
              <a:t>的出现情况</a:t>
            </a:r>
          </a:p>
          <a:p>
            <a:r>
              <a:rPr lang="zh-CN" altLang="en-US" dirty="0"/>
              <a:t>此外，我们记忆每一行、列、块的数字出现情况，而不是对于每一个</a:t>
            </a:r>
            <a:r>
              <a:rPr lang="en-US" altLang="zh-CN" dirty="0"/>
              <a:t>grid</a:t>
            </a:r>
            <a:r>
              <a:rPr lang="zh-CN" altLang="en-US" dirty="0"/>
              <a:t>单独记录，</a:t>
            </a:r>
            <a:endParaRPr lang="en-US" altLang="zh-CN" dirty="0"/>
          </a:p>
          <a:p>
            <a:r>
              <a:rPr lang="zh-CN" altLang="en-US" dirty="0"/>
              <a:t>节省空间的同时，也节省了每新填入一空后修改很多相关格信息所消耗的时间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73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301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输入输出都是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的</a:t>
            </a:r>
            <a:r>
              <a:rPr lang="en-US" altLang="zh-CN" dirty="0"/>
              <a:t>matrix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层卷积</a:t>
            </a:r>
            <a:endParaRPr lang="en-US" altLang="zh-CN" dirty="0"/>
          </a:p>
          <a:p>
            <a:r>
              <a:rPr lang="en-US" altLang="zh-CN" dirty="0"/>
              <a:t>64</a:t>
            </a:r>
            <a:r>
              <a:rPr lang="zh-CN" altLang="en-US" dirty="0"/>
              <a:t>个</a:t>
            </a:r>
            <a:r>
              <a:rPr lang="en-US" altLang="zh-CN" dirty="0"/>
              <a:t>filter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en-US" altLang="zh-CN" dirty="0"/>
              <a:t>kernel</a:t>
            </a:r>
          </a:p>
          <a:p>
            <a:r>
              <a:rPr lang="zh-CN" altLang="en-US" dirty="0"/>
              <a:t>激活函数：（</a:t>
            </a:r>
            <a:r>
              <a:rPr lang="en-US" altLang="zh-CN" dirty="0" err="1"/>
              <a:t>ReLU</a:t>
            </a:r>
            <a:r>
              <a:rPr lang="zh-CN" altLang="en-US" dirty="0"/>
              <a:t>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线性整流函数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全连接并得到输出</a:t>
            </a:r>
            <a:endParaRPr lang="en-US" altLang="zh-CN" dirty="0"/>
          </a:p>
          <a:p>
            <a:r>
              <a:rPr lang="zh-CN" altLang="en-US" dirty="0"/>
              <a:t>右上角是我们使用的参数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Kaggle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86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得到</a:t>
            </a:r>
            <a:r>
              <a:rPr lang="zh-CN" altLang="en-US" dirty="0"/>
              <a:t>两种算法的</a:t>
            </a:r>
            <a:endParaRPr lang="en-US" altLang="zh-CN" dirty="0"/>
          </a:p>
          <a:p>
            <a:r>
              <a:rPr lang="zh-CN" altLang="en-US" dirty="0"/>
              <a:t>时间复杂度和准确性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:</a:t>
            </a:r>
          </a:p>
          <a:p>
            <a:r>
              <a:rPr lang="en-US" altLang="zh-CN" b="1" dirty="0"/>
              <a:t>DFS</a:t>
            </a:r>
            <a:r>
              <a:rPr lang="zh-CN" altLang="en-US" dirty="0"/>
              <a:t>在</a:t>
            </a:r>
            <a:r>
              <a:rPr lang="en-US" altLang="zh-CN" dirty="0"/>
              <a:t>10^-5s</a:t>
            </a:r>
            <a:r>
              <a:rPr lang="zh-CN" altLang="en-US" dirty="0"/>
              <a:t>数量级</a:t>
            </a:r>
            <a:endParaRPr lang="en-US" altLang="zh-CN" dirty="0"/>
          </a:p>
          <a:p>
            <a:r>
              <a:rPr lang="en-US" altLang="zh-CN" b="1" dirty="0"/>
              <a:t>CNN</a:t>
            </a:r>
            <a:r>
              <a:rPr lang="zh-CN" altLang="en-US" dirty="0"/>
              <a:t>训练使用</a:t>
            </a:r>
            <a:r>
              <a:rPr lang="en-US" altLang="zh-CN" dirty="0"/>
              <a:t>5h</a:t>
            </a:r>
            <a:r>
              <a:rPr lang="zh-CN" altLang="en-US" dirty="0"/>
              <a:t>，运行一次平均需要</a:t>
            </a:r>
            <a:r>
              <a:rPr lang="en-US" altLang="zh-CN" dirty="0"/>
              <a:t>0.11s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准确性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99.522%   5</a:t>
            </a:r>
            <a:r>
              <a:rPr lang="zh-CN" altLang="en-US" dirty="0"/>
              <a:t>万份的数据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99.522%   50000</a:t>
            </a:r>
            <a:r>
              <a:rPr lang="zh-CN" altLang="en-US" dirty="0"/>
              <a:t>份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91978-B8DE-4293-8BF7-C5765BE78F5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91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6BDFC-3BF8-4867-99FC-84C0C767C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377C88-3F7B-4ED5-8D42-942EB58F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76E4B-7E16-4675-ADF8-EEA2F761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29245-66EB-493E-B15E-9C45C462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10453-DBA1-408D-9F10-8C70A3E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1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C20CE-8335-400B-8C0A-A7758F9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6524A-0971-4304-8D4E-5504F20E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AE5A2-B885-4471-9233-2C655C0E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8C96-DDCF-4612-9CC0-E7A630E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A4B34-B4A2-46EE-93D7-905C415C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9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093E44-DD14-4A48-9172-E8F89784E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EFF34-F98C-47EC-BA3B-5074BF980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22EB85-A3BE-49AA-9306-54F81D61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0C857-8FDB-4D57-AEBC-BB719F50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BC3B2-AE3F-4434-B4A8-05854F52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45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A5262-8EA3-43B0-9808-E878B267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7D2226-500F-409B-A268-7873F25B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34B53-EECE-4021-9F47-C60CA8A1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D6605-78F7-4325-8E44-E78DA7F4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19B22-27E0-4A10-8BEB-7D3C13BA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ECF14-04D3-4B6B-BB1D-751F0546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6B4E7-D405-4CCE-999F-DBD194F0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8056F4-4A88-4E6F-B539-956374E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C88262-F825-4A22-950C-9AC22919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116BF-E2B8-4CEE-98F8-A5D82060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1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F73B4-A1BF-4BE1-BED0-608D6AA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8BB8F4-B8A4-44FE-A5FE-8CB6D523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0A087-FCDC-4B3F-89F3-004AAE93D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435262-7F84-40FE-89B3-4B27807D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DD1A2B-710D-48CE-84F7-057AF4B2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CD6CF-F2A5-46E6-A335-0A1D6FFE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32C15-2F78-46E2-B23A-1E3373EC8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18AB9-914B-4DC8-A06D-078D77704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59DCCB-0C9C-4788-BA75-06353EB0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AA465E-6247-434B-BFC8-4B6F254C6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FEF61F-B3B3-47F5-B613-15AF85872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2C45EA-9FDE-4849-90C6-8D79E545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4911C4-354F-466D-B3D1-9E1AF84F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B8633-55C7-4E01-9B3B-A9591AB4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7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A7E14-B95A-4FC1-828D-53697843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1A3FCA-8574-4EF4-87AB-399AE542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92B0D-2CA7-4E7C-B06F-5933B13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C6BB76-D766-4B79-8595-61121F71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1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900D8-E52D-4FE3-81F4-C1D267A3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999FC1-F3B1-40E7-8E9E-1F9B5E2C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FBBA0-C3AB-42E4-89D2-63C22F9D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54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65C9C-4E04-42F8-B97B-504E4B34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C69953-1A52-4300-83C8-BFF6A3B43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E8CF34-D0A0-4F76-8B10-165A20109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CB4914-FD78-4345-B165-97BEC330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DA061-511A-487B-9251-AB244FB4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529E4-9F8F-49E9-A2D5-6C85E9C7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17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C199E-DA73-42D4-AD18-D2030D5B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0A2F3F-AD93-4C27-B9E2-CD590289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E163D-CA68-4AF8-BE8D-2AE80B01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5E559-4243-4E69-B3AB-0C0EEDBE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5DB8F-4319-455A-9164-129F9B1D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D4B69-0D4E-491B-A4CD-199CFEE9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0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D316BB-D150-4628-88CF-4169E8B9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6A682-BB12-477E-877A-DA8CCF4A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70757-8D83-4C8E-96C9-A1731D4EC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F56E-979D-40A7-81EB-F71F8ACA0C7F}" type="datetimeFigureOut">
              <a:rPr lang="zh-CN" altLang="en-US" smtClean="0"/>
              <a:t>2021/1/7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D453A-1997-4612-BAB5-78CB2C9DF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EA67-0329-4BB0-BD52-BACC01DC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26BE-948B-4A33-AB7B-AC9D4E8F2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4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6C456-2939-4E15-A0F8-5384B44D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94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Sudoku Solver</a:t>
            </a:r>
            <a:endParaRPr lang="zh-CN" altLang="en-US" sz="66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7FB77-0319-47CF-98F7-4B7FCD71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6622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Final presentation of CS181 course project</a:t>
            </a:r>
          </a:p>
          <a:p>
            <a:endParaRPr lang="en-US" altLang="zh-CN" dirty="0"/>
          </a:p>
          <a:p>
            <a:r>
              <a:rPr lang="zh-CN" altLang="en-US" dirty="0"/>
              <a:t>李戊辰  张世杰  朱逸凡  顾子欣  罗雨威</a:t>
            </a:r>
            <a:endParaRPr lang="en-US" altLang="zh-CN" dirty="0"/>
          </a:p>
          <a:p>
            <a:r>
              <a:rPr lang="en-US" altLang="zh-CN" dirty="0"/>
              <a:t>2021-01-06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44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81E1-FBDD-4709-806F-D469330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Conclusion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5329C-A3C0-4E63-AFDA-F9D93088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Time: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Accuracy: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ED5E79-0D5A-4477-AA2A-8E11D15BB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38195"/>
              </p:ext>
            </p:extLst>
          </p:nvPr>
        </p:nvGraphicFramePr>
        <p:xfrm>
          <a:off x="1389464" y="2390419"/>
          <a:ext cx="94130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124">
                  <a:extLst>
                    <a:ext uri="{9D8B030D-6E8A-4147-A177-3AD203B41FA5}">
                      <a16:colId xmlns:a16="http://schemas.microsoft.com/office/drawing/2014/main" val="1630337285"/>
                    </a:ext>
                  </a:extLst>
                </a:gridCol>
                <a:gridCol w="2101755">
                  <a:extLst>
                    <a:ext uri="{9D8B030D-6E8A-4147-A177-3AD203B41FA5}">
                      <a16:colId xmlns:a16="http://schemas.microsoft.com/office/drawing/2014/main" val="3576743090"/>
                    </a:ext>
                  </a:extLst>
                </a:gridCol>
                <a:gridCol w="2060812">
                  <a:extLst>
                    <a:ext uri="{9D8B030D-6E8A-4147-A177-3AD203B41FA5}">
                      <a16:colId xmlns:a16="http://schemas.microsoft.com/office/drawing/2014/main" val="3310680520"/>
                    </a:ext>
                  </a:extLst>
                </a:gridCol>
                <a:gridCol w="1323833">
                  <a:extLst>
                    <a:ext uri="{9D8B030D-6E8A-4147-A177-3AD203B41FA5}">
                      <a16:colId xmlns:a16="http://schemas.microsoft.com/office/drawing/2014/main" val="287462757"/>
                    </a:ext>
                  </a:extLst>
                </a:gridCol>
                <a:gridCol w="1890549">
                  <a:extLst>
                    <a:ext uri="{9D8B030D-6E8A-4147-A177-3AD203B41FA5}">
                      <a16:colId xmlns:a16="http://schemas.microsoft.com/office/drawing/2014/main" val="421692888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91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4*4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9*9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16*16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train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run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41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2.6688 * 10^-5 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1.1123 * 10^-4 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3.2307 * 10^-4 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 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10^-1 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0329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E9550F-9E94-45F6-92E4-78637AB74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31232"/>
              </p:ext>
            </p:extLst>
          </p:nvPr>
        </p:nvGraphicFramePr>
        <p:xfrm>
          <a:off x="1389464" y="4488443"/>
          <a:ext cx="94130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834">
                  <a:extLst>
                    <a:ext uri="{9D8B030D-6E8A-4147-A177-3AD203B41FA5}">
                      <a16:colId xmlns:a16="http://schemas.microsoft.com/office/drawing/2014/main" val="627340754"/>
                    </a:ext>
                  </a:extLst>
                </a:gridCol>
                <a:gridCol w="4670238">
                  <a:extLst>
                    <a:ext uri="{9D8B030D-6E8A-4147-A177-3AD203B41FA5}">
                      <a16:colId xmlns:a16="http://schemas.microsoft.com/office/drawing/2014/main" val="297268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DFS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157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99.522%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1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67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1E94F-4091-4E73-BCFD-5C7525E2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Future 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844EC-8BBB-4275-82BA-6441F7B6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For CNN method:</a:t>
            </a:r>
            <a:endParaRPr lang="en-US" altLang="zh-CN" sz="2800" dirty="0"/>
          </a:p>
          <a:p>
            <a:pPr lvl="1"/>
            <a:r>
              <a:rPr lang="en-US" altLang="zh-CN" sz="2800" dirty="0"/>
              <a:t>RNN</a:t>
            </a:r>
          </a:p>
          <a:p>
            <a:pPr lvl="2"/>
            <a:endParaRPr lang="en-US" altLang="zh-CN" sz="2400" dirty="0"/>
          </a:p>
          <a:p>
            <a:pPr lvl="1"/>
            <a:r>
              <a:rPr lang="en-US" altLang="zh-CN" sz="2800" dirty="0"/>
              <a:t>Optimize  CNN</a:t>
            </a:r>
          </a:p>
          <a:p>
            <a:pPr lvl="2"/>
            <a:r>
              <a:rPr lang="en-US" altLang="zh-CN" sz="2400" dirty="0"/>
              <a:t>Increase Depth, Use larger Dataset</a:t>
            </a:r>
          </a:p>
          <a:p>
            <a:pPr lvl="2"/>
            <a:r>
              <a:rPr lang="en-US" altLang="zh-CN" sz="2400" dirty="0" err="1"/>
              <a:t>Corase</a:t>
            </a:r>
            <a:r>
              <a:rPr lang="en-US" altLang="zh-CN" sz="2400" dirty="0"/>
              <a:t>-to-fine</a:t>
            </a:r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Optimize the input</a:t>
            </a:r>
          </a:p>
          <a:p>
            <a:pPr lvl="2"/>
            <a:r>
              <a:rPr lang="en-US" altLang="zh-CN" sz="2400" dirty="0"/>
              <a:t>Feature of row, column, block</a:t>
            </a:r>
          </a:p>
          <a:p>
            <a:pPr lvl="2"/>
            <a:r>
              <a:rPr lang="en-US" altLang="zh-CN" sz="2400" dirty="0"/>
              <a:t>Image, more feature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77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F40FF-670C-49DB-82A4-E49FA486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579" y="2148484"/>
            <a:ext cx="5080793" cy="1753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8800" dirty="0"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zh-CN" alt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49FA2F-F94A-4D7F-8635-55A1720A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 rot="21045015">
            <a:off x="7604654" y="3041701"/>
            <a:ext cx="246909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A8767-6CF6-4CC8-A5BC-17F5331A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747"/>
            <a:ext cx="2432901" cy="1325563"/>
          </a:xfrm>
        </p:spPr>
        <p:txBody>
          <a:bodyPr/>
          <a:lstStyle/>
          <a:p>
            <a:r>
              <a:rPr lang="en-US" altLang="zh-CN" b="1" dirty="0"/>
              <a:t>Outlines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2F0BE0-CBD3-4C29-B717-B847B781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7934" y="683011"/>
            <a:ext cx="2861703" cy="5195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Intro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Method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DFS</a:t>
            </a:r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CNN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Conclusion</a:t>
            </a:r>
          </a:p>
          <a:p>
            <a:pPr>
              <a:lnSpc>
                <a:spcPct val="150000"/>
              </a:lnSpc>
            </a:pPr>
            <a:r>
              <a:rPr lang="en-US" altLang="zh-CN" sz="3200" dirty="0"/>
              <a:t>Future Work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5830B08-103C-4E3B-B7E3-5CA06633C011}"/>
              </a:ext>
            </a:extLst>
          </p:cNvPr>
          <p:cNvCxnSpPr/>
          <p:nvPr/>
        </p:nvCxnSpPr>
        <p:spPr>
          <a:xfrm>
            <a:off x="3808429" y="537328"/>
            <a:ext cx="0" cy="54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BA018-74C5-4FAE-8630-3C0F64E62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/>
              <a:t>Intro -- Sudoku Puzzle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1FF34-057B-4C3C-A0A5-120EBCA9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8972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Popular and Interesting  : )</a:t>
            </a:r>
          </a:p>
          <a:p>
            <a:r>
              <a:rPr lang="en-US" altLang="zh-CN" sz="3200" dirty="0"/>
              <a:t>A number puzzle</a:t>
            </a:r>
          </a:p>
          <a:p>
            <a:r>
              <a:rPr lang="en-US" altLang="zh-CN" sz="3200" dirty="0"/>
              <a:t>Standard Sudoku Puzzle: Fill blanks in a 9×9 grid with digits so that each column, each row, and each of the nine 3×3 </a:t>
            </a:r>
            <a:r>
              <a:rPr lang="en-US" altLang="zh-CN" sz="3200" dirty="0" err="1"/>
              <a:t>subgrids</a:t>
            </a:r>
            <a:r>
              <a:rPr lang="en-US" altLang="zh-CN" sz="3200" dirty="0"/>
              <a:t> contains all of the digits from 1 to 9.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F3373B-D7E9-45D4-8033-B780A64D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166" y="1690688"/>
            <a:ext cx="3924640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56FD-E40A-4C2F-9860-EF856DD9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12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Method -- DFS</a:t>
            </a:r>
            <a:endParaRPr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7229E-27FD-4AF0-B473-71E9CD63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5529942" cy="461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/>
              <a:t>Input: </a:t>
            </a:r>
          </a:p>
          <a:p>
            <a:r>
              <a:rPr lang="en-US" altLang="zh-CN" sz="3600" dirty="0"/>
              <a:t>A sudoku problem </a:t>
            </a:r>
          </a:p>
          <a:p>
            <a:r>
              <a:rPr lang="en-US" altLang="zh-CN" sz="3600" dirty="0"/>
              <a:t>A 9*9 matrix</a:t>
            </a:r>
          </a:p>
          <a:p>
            <a:r>
              <a:rPr lang="en-US" altLang="zh-CN" sz="3600" dirty="0"/>
              <a:t>“0” stands for</a:t>
            </a:r>
            <a:r>
              <a:rPr lang="zh-CN" altLang="en-US" sz="3600" dirty="0"/>
              <a:t> </a:t>
            </a:r>
            <a:r>
              <a:rPr lang="en-US" altLang="zh-CN" sz="3600" dirty="0"/>
              <a:t>empty</a:t>
            </a:r>
            <a:r>
              <a:rPr lang="zh-CN" altLang="en-US" sz="3600" dirty="0"/>
              <a:t> </a:t>
            </a:r>
            <a:r>
              <a:rPr lang="en-US" altLang="zh-CN" sz="3600" dirty="0"/>
              <a:t>grid</a:t>
            </a:r>
          </a:p>
          <a:p>
            <a:endParaRPr lang="en-US" altLang="zh-CN" sz="3600" dirty="0"/>
          </a:p>
          <a:p>
            <a:pPr marL="0" indent="0">
              <a:buNone/>
            </a:pPr>
            <a:r>
              <a:rPr lang="en-US" altLang="zh-CN" sz="3600" b="1" dirty="0"/>
              <a:t>Output: </a:t>
            </a:r>
          </a:p>
          <a:p>
            <a:r>
              <a:rPr lang="en-US" altLang="zh-CN" sz="3600" dirty="0"/>
              <a:t>A solved puzzle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06D489-07EF-4B1B-9603-731DC1FB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42" y="745214"/>
            <a:ext cx="5832184" cy="574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FCA2-6E2A-4E20-8859-0E7E5542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Method -- DFS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ABE7-0AB3-4E13-8C1C-26F15E00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5812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Input and Initialization</a:t>
            </a:r>
          </a:p>
          <a:p>
            <a:r>
              <a:rPr lang="en-US" altLang="zh-CN" sz="3600" b="1" dirty="0">
                <a:sym typeface="Wingdings" panose="05000000000000000000" pitchFamily="2" charset="2"/>
              </a:rPr>
              <a:t>Keep looping </a:t>
            </a:r>
            <a:r>
              <a:rPr lang="en-US" altLang="zh-CN" sz="3600" dirty="0">
                <a:sym typeface="Wingdings" panose="05000000000000000000" pitchFamily="2" charset="2"/>
              </a:rPr>
              <a:t>and filling in grids if it has </a:t>
            </a:r>
            <a:r>
              <a:rPr lang="en-US" altLang="zh-CN" sz="3600" b="1" dirty="0">
                <a:sym typeface="Wingdings" panose="05000000000000000000" pitchFamily="2" charset="2"/>
              </a:rPr>
              <a:t>only one </a:t>
            </a:r>
            <a:r>
              <a:rPr lang="en-US" altLang="zh-CN" sz="3600" dirty="0">
                <a:sym typeface="Wingdings" panose="05000000000000000000" pitchFamily="2" charset="2"/>
              </a:rPr>
              <a:t>option </a:t>
            </a:r>
            <a:r>
              <a:rPr lang="en-US" altLang="zh-CN" sz="3600" b="1" dirty="0">
                <a:sym typeface="Wingdings" panose="05000000000000000000" pitchFamily="2" charset="2"/>
              </a:rPr>
              <a:t>until no more </a:t>
            </a:r>
            <a:r>
              <a:rPr lang="en-US" altLang="zh-CN" sz="3600" dirty="0">
                <a:sym typeface="Wingdings" panose="05000000000000000000" pitchFamily="2" charset="2"/>
              </a:rPr>
              <a:t>grids can be filled.</a:t>
            </a:r>
          </a:p>
          <a:p>
            <a:pPr lvl="1"/>
            <a:r>
              <a:rPr lang="en-US" altLang="zh-CN" sz="3200" dirty="0">
                <a:sym typeface="Wingdings" panose="05000000000000000000" pitchFamily="2" charset="2"/>
              </a:rPr>
              <a:t>Record the coordinate of empty grids (with 2+ options) in a list when stop looping.</a:t>
            </a:r>
          </a:p>
          <a:p>
            <a:r>
              <a:rPr lang="en-US" altLang="zh-CN" sz="3600" b="1" dirty="0"/>
              <a:t>Recursion. </a:t>
            </a:r>
            <a:r>
              <a:rPr lang="en-US" altLang="zh-CN" sz="3600" dirty="0"/>
              <a:t>Try to find the valid solution.</a:t>
            </a:r>
            <a:endParaRPr lang="en-US" altLang="zh-CN" sz="3200" dirty="0"/>
          </a:p>
          <a:p>
            <a:r>
              <a:rPr lang="en-US" altLang="zh-CN" sz="3600" b="1" dirty="0"/>
              <a:t>Check and Output </a:t>
            </a:r>
            <a:r>
              <a:rPr lang="en-US" altLang="zh-CN" sz="3600" dirty="0"/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371008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7B714-144F-42D4-8FD6-D18E6ED9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-- 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812F6-1D66-4F31-983D-B1F2F5739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/>
              <a:t>isValidSudoku</a:t>
            </a:r>
            <a:r>
              <a:rPr lang="en-US" altLang="zh-CN" sz="3200" b="1" dirty="0"/>
              <a:t>(): </a:t>
            </a:r>
            <a:br>
              <a:rPr lang="en-US" altLang="zh-CN" sz="3200" dirty="0"/>
            </a:br>
            <a:r>
              <a:rPr lang="en-US" altLang="zh-CN" sz="3200" dirty="0"/>
              <a:t>Judge whether the sudoku satisfy the rule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Pruning</a:t>
            </a:r>
          </a:p>
          <a:p>
            <a:pPr lvl="1">
              <a:lnSpc>
                <a:spcPct val="150000"/>
              </a:lnSpc>
            </a:pPr>
            <a:r>
              <a:rPr lang="en-US" altLang="zh-CN" sz="3200" dirty="0"/>
              <a:t>Ensure the correctness.</a:t>
            </a:r>
          </a:p>
          <a:p>
            <a:pPr lvl="1"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197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56FD-E40A-4C2F-9860-EF856DD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-- DFS</a:t>
            </a:r>
            <a:endParaRPr lang="zh-CN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2D3487-EAD4-4EF1-A6B6-BE20710D7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24440"/>
              </p:ext>
            </p:extLst>
          </p:nvPr>
        </p:nvGraphicFramePr>
        <p:xfrm>
          <a:off x="6295136" y="3808465"/>
          <a:ext cx="526687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08">
                  <a:extLst>
                    <a:ext uri="{9D8B030D-6E8A-4147-A177-3AD203B41FA5}">
                      <a16:colId xmlns:a16="http://schemas.microsoft.com/office/drawing/2014/main" val="2478131028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588163451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402973482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1221782320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3445953418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722476502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2832244238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583220907"/>
                    </a:ext>
                  </a:extLst>
                </a:gridCol>
                <a:gridCol w="585208">
                  <a:extLst>
                    <a:ext uri="{9D8B030D-6E8A-4147-A177-3AD203B41FA5}">
                      <a16:colId xmlns:a16="http://schemas.microsoft.com/office/drawing/2014/main" val="3388222846"/>
                    </a:ext>
                  </a:extLst>
                </a:gridCol>
              </a:tblGrid>
              <a:tr h="599656"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3600" b="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600" b="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sz="36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059594"/>
                  </a:ext>
                </a:extLst>
              </a:tr>
              <a:tr h="599656"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64896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0A6B5F9-7DC5-4B5D-B80E-A7D414D6A8DA}"/>
              </a:ext>
            </a:extLst>
          </p:cNvPr>
          <p:cNvSpPr txBox="1"/>
          <p:nvPr/>
        </p:nvSpPr>
        <p:spPr>
          <a:xfrm>
            <a:off x="6295136" y="5382785"/>
            <a:ext cx="1698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1: used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BE454-DC4B-4D79-86B4-2D004A95C4A5}"/>
              </a:ext>
            </a:extLst>
          </p:cNvPr>
          <p:cNvSpPr txBox="1"/>
          <p:nvPr/>
        </p:nvSpPr>
        <p:spPr>
          <a:xfrm>
            <a:off x="9157172" y="5382785"/>
            <a:ext cx="3162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0: haven’t used</a:t>
            </a:r>
            <a:endParaRPr lang="zh-CN" altLang="en-US" sz="2400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499BD3-0876-44A4-9C74-5FFC2406EED4}"/>
              </a:ext>
            </a:extLst>
          </p:cNvPr>
          <p:cNvCxnSpPr>
            <a:stCxn id="6" idx="0"/>
          </p:cNvCxnSpPr>
          <p:nvPr/>
        </p:nvCxnSpPr>
        <p:spPr>
          <a:xfrm flipV="1">
            <a:off x="7144222" y="5088625"/>
            <a:ext cx="603250" cy="2941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BE8178-D925-45F6-8466-03EC7386959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7445847" y="5088625"/>
            <a:ext cx="1482725" cy="2941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F1957C-DBDE-4F14-8AC6-C4BD99866127}"/>
              </a:ext>
            </a:extLst>
          </p:cNvPr>
          <p:cNvCxnSpPr>
            <a:cxnSpLocks/>
          </p:cNvCxnSpPr>
          <p:nvPr/>
        </p:nvCxnSpPr>
        <p:spPr>
          <a:xfrm flipV="1">
            <a:off x="7709371" y="5088625"/>
            <a:ext cx="2400303" cy="3632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067C51D6-206E-44DF-A9AF-332CBC24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altLang="zh-CN" dirty="0"/>
              <a:t>Record used number </a:t>
            </a:r>
            <a:r>
              <a:rPr lang="en-US" altLang="zh-CN" b="1" dirty="0"/>
              <a:t>based on row/column/block</a:t>
            </a:r>
          </a:p>
          <a:p>
            <a:r>
              <a:rPr lang="en-US" altLang="zh-CN" dirty="0"/>
              <a:t>Use 9-bit binary numbers to record used numbers</a:t>
            </a:r>
            <a:endParaRPr lang="en-US" altLang="zh-CN" b="1" dirty="0"/>
          </a:p>
          <a:p>
            <a:r>
              <a:rPr lang="en-US" altLang="zh-CN" dirty="0"/>
              <a:t>Example: row[1]=0b001010100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BE5BE5-72C7-4FE3-94C4-1E765781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48666"/>
            <a:ext cx="5058665" cy="25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3FCA2-6E2A-4E20-8859-0E7E5542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/>
              <a:t>Method -- DFS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ABE7-0AB3-4E13-8C1C-26F15E009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581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We can also solve </a:t>
            </a:r>
            <a:r>
              <a:rPr lang="en-US" altLang="zh-CN" sz="3600" b="1" dirty="0"/>
              <a:t>Advanced </a:t>
            </a:r>
            <a:r>
              <a:rPr lang="en-US" altLang="zh-CN" sz="3200" dirty="0"/>
              <a:t>Puzzles </a:t>
            </a:r>
            <a:br>
              <a:rPr lang="en-US" altLang="zh-CN" sz="3200" dirty="0"/>
            </a:br>
            <a:r>
              <a:rPr lang="en-US" altLang="zh-CN" sz="3200" dirty="0"/>
              <a:t>like 4*4, 16*16, 25</a:t>
            </a:r>
            <a:r>
              <a:rPr lang="zh-CN" altLang="en-US" sz="3200" dirty="0"/>
              <a:t>*</a:t>
            </a:r>
            <a:r>
              <a:rPr lang="en-US" altLang="zh-CN" sz="3200" dirty="0"/>
              <a:t>25</a:t>
            </a:r>
            <a:r>
              <a:rPr lang="zh-CN" altLang="en-US" sz="3200" dirty="0"/>
              <a:t>， </a:t>
            </a:r>
            <a:r>
              <a:rPr lang="en-US" altLang="zh-CN" sz="3200" dirty="0"/>
              <a:t>…</a:t>
            </a:r>
            <a:endParaRPr lang="en-US" altLang="zh-CN" sz="36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35F08C-427A-4C25-BC3C-67AD2A738AE4}"/>
              </a:ext>
            </a:extLst>
          </p:cNvPr>
          <p:cNvGrpSpPr/>
          <p:nvPr/>
        </p:nvGrpSpPr>
        <p:grpSpPr>
          <a:xfrm>
            <a:off x="944529" y="3016251"/>
            <a:ext cx="2866309" cy="3514572"/>
            <a:chOff x="944529" y="3016251"/>
            <a:chExt cx="2866309" cy="351457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C459D0-C96C-4A4B-AD08-7791A2E6CB5D}"/>
                </a:ext>
              </a:extLst>
            </p:cNvPr>
            <p:cNvGrpSpPr/>
            <p:nvPr/>
          </p:nvGrpSpPr>
          <p:grpSpPr>
            <a:xfrm>
              <a:off x="944546" y="3016251"/>
              <a:ext cx="2866292" cy="3514572"/>
              <a:chOff x="1055078" y="3127416"/>
              <a:chExt cx="2866292" cy="3514572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247CB9BF-FE47-49BD-937B-2F6A6F641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078" y="3127416"/>
                <a:ext cx="2866292" cy="3159084"/>
              </a:xfrm>
              <a:prstGeom prst="rect">
                <a:avLst/>
              </a:prstGeom>
            </p:spPr>
          </p:pic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6B6D44-81CC-4F68-8A1B-CC8C4E0312BD}"/>
                  </a:ext>
                </a:extLst>
              </p:cNvPr>
              <p:cNvSpPr txBox="1"/>
              <p:nvPr/>
            </p:nvSpPr>
            <p:spPr>
              <a:xfrm>
                <a:off x="2226774" y="6272656"/>
                <a:ext cx="522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A35E525-93F6-45D9-B940-1185F5169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4529" y="3016251"/>
              <a:ext cx="2788375" cy="1599887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A340A6-158E-4492-96A1-310C073E9F6E}"/>
              </a:ext>
            </a:extLst>
          </p:cNvPr>
          <p:cNvGrpSpPr/>
          <p:nvPr/>
        </p:nvGrpSpPr>
        <p:grpSpPr>
          <a:xfrm>
            <a:off x="4446083" y="512954"/>
            <a:ext cx="6553227" cy="6068617"/>
            <a:chOff x="4446083" y="512954"/>
            <a:chExt cx="6553227" cy="606861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42952CF-E14D-48FD-A3A0-73EB20678B5F}"/>
                </a:ext>
              </a:extLst>
            </p:cNvPr>
            <p:cNvGrpSpPr/>
            <p:nvPr/>
          </p:nvGrpSpPr>
          <p:grpSpPr>
            <a:xfrm>
              <a:off x="4446083" y="512955"/>
              <a:ext cx="6553227" cy="6068616"/>
              <a:chOff x="5131354" y="64845"/>
              <a:chExt cx="6553227" cy="6068616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FB2DE5A-36E7-4F95-8927-48D45D0CE8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1354" y="64845"/>
                <a:ext cx="6553227" cy="5702809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9790A2D-8127-4823-93D3-4ABED08BD168}"/>
                  </a:ext>
                </a:extLst>
              </p:cNvPr>
              <p:cNvSpPr txBox="1"/>
              <p:nvPr/>
            </p:nvSpPr>
            <p:spPr>
              <a:xfrm>
                <a:off x="8024688" y="5764129"/>
                <a:ext cx="766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16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16</a:t>
                </a:r>
                <a:endParaRPr lang="zh-CN" altLang="en-US" dirty="0"/>
              </a:p>
            </p:txBody>
          </p:sp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4C4FEF3-F5E9-49AA-A53F-DCB65C253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46083" y="512954"/>
              <a:ext cx="6382398" cy="2854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63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456FD-E40A-4C2F-9860-EF856DD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Method -- CNN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7229E-27FD-4AF0-B473-71E9CD63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8931" cy="11602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Input: problem in 9</a:t>
            </a:r>
            <a:r>
              <a:rPr lang="zh-CN" altLang="en-US" sz="3200" dirty="0"/>
              <a:t>*</a:t>
            </a:r>
            <a:r>
              <a:rPr lang="en-US" altLang="zh-CN" sz="3200" dirty="0"/>
              <a:t>9 form</a:t>
            </a:r>
          </a:p>
          <a:p>
            <a:r>
              <a:rPr lang="en-US" altLang="zh-CN" sz="3200" dirty="0"/>
              <a:t>Output: solution in 9*9 form</a:t>
            </a:r>
          </a:p>
          <a:p>
            <a:pPr marL="0" indent="0">
              <a:buNone/>
            </a:pPr>
            <a:endParaRPr lang="en-US" altLang="zh-CN" sz="3200" dirty="0"/>
          </a:p>
          <a:p>
            <a:endParaRPr lang="en-US" altLang="zh-CN" sz="3200" dirty="0"/>
          </a:p>
        </p:txBody>
      </p:sp>
      <p:sp>
        <p:nvSpPr>
          <p:cNvPr id="4" name="立方体 3">
            <a:extLst>
              <a:ext uri="{FF2B5EF4-FFF2-40B4-BE49-F238E27FC236}">
                <a16:creationId xmlns:a16="http://schemas.microsoft.com/office/drawing/2014/main" id="{4A32F42A-AF51-438E-8DFE-2D7D3909E380}"/>
              </a:ext>
            </a:extLst>
          </p:cNvPr>
          <p:cNvSpPr/>
          <p:nvPr/>
        </p:nvSpPr>
        <p:spPr>
          <a:xfrm>
            <a:off x="3295960" y="3852144"/>
            <a:ext cx="2385209" cy="58764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7B51EF1A-24E4-493F-B2F0-7DB11B76F9B8}"/>
              </a:ext>
            </a:extLst>
          </p:cNvPr>
          <p:cNvSpPr/>
          <p:nvPr/>
        </p:nvSpPr>
        <p:spPr>
          <a:xfrm>
            <a:off x="8487042" y="3852144"/>
            <a:ext cx="1622388" cy="587645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38602276-A820-4615-B19A-7E87DEF90FF1}"/>
              </a:ext>
            </a:extLst>
          </p:cNvPr>
          <p:cNvSpPr/>
          <p:nvPr/>
        </p:nvSpPr>
        <p:spPr>
          <a:xfrm>
            <a:off x="5760719" y="4047385"/>
            <a:ext cx="566862" cy="1971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0AE5FB6D-FCAF-4B21-B344-CABFC3D8827B}"/>
              </a:ext>
            </a:extLst>
          </p:cNvPr>
          <p:cNvSpPr/>
          <p:nvPr/>
        </p:nvSpPr>
        <p:spPr>
          <a:xfrm>
            <a:off x="7749242" y="4047385"/>
            <a:ext cx="566862" cy="1971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2393F-4539-4DB3-9E86-8479A6E8A187}"/>
              </a:ext>
            </a:extLst>
          </p:cNvPr>
          <p:cNvSpPr txBox="1"/>
          <p:nvPr/>
        </p:nvSpPr>
        <p:spPr>
          <a:xfrm>
            <a:off x="3866529" y="3571907"/>
            <a:ext cx="14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64filters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491CE4-9DDF-4FBD-ADC5-2A934CC431FF}"/>
              </a:ext>
            </a:extLst>
          </p:cNvPr>
          <p:cNvSpPr txBox="1"/>
          <p:nvPr/>
        </p:nvSpPr>
        <p:spPr>
          <a:xfrm>
            <a:off x="8676031" y="3577919"/>
            <a:ext cx="153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64filters 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E1CA81-C7D3-4E44-9D54-294FD695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2" y="3443914"/>
            <a:ext cx="2633495" cy="261815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DD1F3ED-628C-4255-A483-6F27CAD74FA0}"/>
              </a:ext>
            </a:extLst>
          </p:cNvPr>
          <p:cNvSpPr/>
          <p:nvPr/>
        </p:nvSpPr>
        <p:spPr>
          <a:xfrm>
            <a:off x="2702410" y="4050887"/>
            <a:ext cx="566862" cy="1971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D1FB2AF6-3D63-415F-9EC4-D0930FD8759F}"/>
              </a:ext>
            </a:extLst>
          </p:cNvPr>
          <p:cNvSpPr/>
          <p:nvPr/>
        </p:nvSpPr>
        <p:spPr>
          <a:xfrm>
            <a:off x="4357431" y="5416701"/>
            <a:ext cx="4868722" cy="197162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6EB7AC0-CCC2-445F-BE89-3F0E81079B95}"/>
              </a:ext>
            </a:extLst>
          </p:cNvPr>
          <p:cNvSpPr/>
          <p:nvPr/>
        </p:nvSpPr>
        <p:spPr>
          <a:xfrm rot="9728872">
            <a:off x="7777857" y="4789376"/>
            <a:ext cx="1284969" cy="21840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AB84C4-5E7F-4965-A1A6-F0169285829F}"/>
              </a:ext>
            </a:extLst>
          </p:cNvPr>
          <p:cNvSpPr txBox="1"/>
          <p:nvPr/>
        </p:nvSpPr>
        <p:spPr>
          <a:xfrm>
            <a:off x="5475044" y="5584565"/>
            <a:ext cx="263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Fully connected + </a:t>
            </a:r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9AE34E2-2049-488C-BA64-DA32E4CA65DF}"/>
              </a:ext>
            </a:extLst>
          </p:cNvPr>
          <p:cNvSpPr/>
          <p:nvPr/>
        </p:nvSpPr>
        <p:spPr>
          <a:xfrm>
            <a:off x="9608724" y="5416701"/>
            <a:ext cx="566862" cy="197162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F72DFE-0FAF-4314-BB9F-884AB99F3D22}"/>
              </a:ext>
            </a:extLst>
          </p:cNvPr>
          <p:cNvSpPr txBox="1"/>
          <p:nvPr/>
        </p:nvSpPr>
        <p:spPr>
          <a:xfrm>
            <a:off x="10343766" y="5333495"/>
            <a:ext cx="1091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E123CA5-D09D-4A39-A75B-8D377C0B0C7A}"/>
              </a:ext>
            </a:extLst>
          </p:cNvPr>
          <p:cNvSpPr txBox="1"/>
          <p:nvPr/>
        </p:nvSpPr>
        <p:spPr>
          <a:xfrm>
            <a:off x="5854208" y="4306479"/>
            <a:ext cx="217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Convolution + </a:t>
            </a:r>
            <a:r>
              <a:rPr lang="en-US" altLang="zh-CN" dirty="0" err="1"/>
              <a:t>ReLU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31853-0B2A-40E1-9C81-C67E1E1EA606}"/>
              </a:ext>
            </a:extLst>
          </p:cNvPr>
          <p:cNvSpPr txBox="1"/>
          <p:nvPr/>
        </p:nvSpPr>
        <p:spPr>
          <a:xfrm>
            <a:off x="6502254" y="3753788"/>
            <a:ext cx="1586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… …</a:t>
            </a:r>
            <a:endParaRPr lang="zh-CN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78B71A-35D6-41B2-AC73-AB4D2D57DEED}"/>
              </a:ext>
            </a:extLst>
          </p:cNvPr>
          <p:cNvSpPr txBox="1"/>
          <p:nvPr/>
        </p:nvSpPr>
        <p:spPr>
          <a:xfrm>
            <a:off x="7362467" y="1285032"/>
            <a:ext cx="3233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learning rate = 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batch_size</a:t>
            </a:r>
            <a:r>
              <a:rPr lang="en-US" altLang="zh-CN" sz="2400" dirty="0"/>
              <a:t> = 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epoch = 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traindataset</a:t>
            </a:r>
            <a:r>
              <a:rPr lang="en-US" altLang="zh-CN" sz="2400" dirty="0"/>
              <a:t> 800,000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testdataset</a:t>
            </a:r>
            <a:r>
              <a:rPr lang="en-US" altLang="zh-CN" sz="2400" dirty="0"/>
              <a:t> 200,000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F906F12-70BF-4648-B803-89C424A22A0A}"/>
              </a:ext>
            </a:extLst>
          </p:cNvPr>
          <p:cNvSpPr txBox="1"/>
          <p:nvPr/>
        </p:nvSpPr>
        <p:spPr>
          <a:xfrm>
            <a:off x="6059879" y="5121344"/>
            <a:ext cx="148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128filters</a:t>
            </a:r>
            <a:r>
              <a:rPr lang="zh-CN" altLang="en-US" dirty="0"/>
              <a:t> </a:t>
            </a:r>
            <a:r>
              <a:rPr lang="en-US" altLang="zh-CN" dirty="0"/>
              <a:t>1*1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4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698</Words>
  <Application>Microsoft Office PowerPoint</Application>
  <PresentationFormat>宽屏</PresentationFormat>
  <Paragraphs>156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Arial</vt:lpstr>
      <vt:lpstr>Arial</vt:lpstr>
      <vt:lpstr>Calibri</vt:lpstr>
      <vt:lpstr>Wingdings</vt:lpstr>
      <vt:lpstr>Office 主题​​</vt:lpstr>
      <vt:lpstr>Sudoku Solver</vt:lpstr>
      <vt:lpstr>Outlines</vt:lpstr>
      <vt:lpstr>Intro -- Sudoku Puzzle</vt:lpstr>
      <vt:lpstr>Method -- DFS</vt:lpstr>
      <vt:lpstr>Method -- DFS</vt:lpstr>
      <vt:lpstr>Method -- DFS</vt:lpstr>
      <vt:lpstr>Method -- DFS</vt:lpstr>
      <vt:lpstr>Method -- DFS</vt:lpstr>
      <vt:lpstr>Method -- CNN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子欣</dc:creator>
  <cp:lastModifiedBy>顾 子欣</cp:lastModifiedBy>
  <cp:revision>134</cp:revision>
  <dcterms:created xsi:type="dcterms:W3CDTF">2021-01-06T12:13:38Z</dcterms:created>
  <dcterms:modified xsi:type="dcterms:W3CDTF">2021-01-07T10:39:30Z</dcterms:modified>
</cp:coreProperties>
</file>