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Inconsolata"/>
      <p:regular r:id="rId17"/>
      <p:bold r:id="rId18"/>
    </p:embeddedFont>
    <p:embeddedFont>
      <p:font typeface="EB Garamond SemiBold"/>
      <p:regular r:id="rId19"/>
      <p:bold r:id="rId20"/>
      <p:italic r:id="rId21"/>
      <p:boldItalic r:id="rId22"/>
    </p:embeddedFont>
    <p:embeddedFont>
      <p:font typeface="EB 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DE2791-7109-4A32-A6F5-D608DCE9B423}">
  <a:tblStyle styleId="{2BDE2791-7109-4A32-A6F5-D608DCE9B4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SemiBold-bold.fntdata"/><Relationship Id="rId22" Type="http://schemas.openxmlformats.org/officeDocument/2006/relationships/font" Target="fonts/EBGaramondSemiBold-boldItalic.fntdata"/><Relationship Id="rId21" Type="http://schemas.openxmlformats.org/officeDocument/2006/relationships/font" Target="fonts/EBGaramondSemiBold-italic.fntdata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consolata-regular.fntdata"/><Relationship Id="rId16" Type="http://schemas.openxmlformats.org/officeDocument/2006/relationships/slide" Target="slides/slide10.xml"/><Relationship Id="rId19" Type="http://schemas.openxmlformats.org/officeDocument/2006/relationships/font" Target="fonts/EBGaramondSemiBold-regular.fntdata"/><Relationship Id="rId18" Type="http://schemas.openxmlformats.org/officeDocument/2006/relationships/font" Target="fonts/Inconsolat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2270357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2270357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270357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270357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2270357a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2270357a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2270357a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2270357a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270357a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270357a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2270357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2270357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2270357a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2270357a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2270357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2270357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2270357a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2270357a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 SemiBold"/>
                <a:ea typeface="EB Garamond SemiBold"/>
                <a:cs typeface="EB Garamond SemiBold"/>
                <a:sym typeface="EB Garamond SemiBold"/>
              </a:rPr>
              <a:t>Boscos.out 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22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33">
                <a:latin typeface="EB Garamond SemiBold"/>
                <a:ea typeface="EB Garamond SemiBold"/>
                <a:cs typeface="EB Garamond SemiBold"/>
                <a:sym typeface="EB Garamond SemiBold"/>
              </a:rPr>
              <a:t>Reproduce the binding energy</a:t>
            </a:r>
            <a:endParaRPr sz="4533"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56475" y="374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EB Garamond SemiBold"/>
                <a:ea typeface="EB Garamond SemiBold"/>
                <a:cs typeface="EB Garamond SemiBold"/>
                <a:sym typeface="EB Garamond SemiBold"/>
              </a:rPr>
              <a:t>30/07/2025 meeting </a:t>
            </a:r>
            <a:endParaRPr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2025" y="300475"/>
            <a:ext cx="1801500" cy="5727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>
                <a:latin typeface="EB Garamond SemiBold"/>
                <a:ea typeface="EB Garamond SemiBold"/>
                <a:cs typeface="EB Garamond SemiBold"/>
                <a:sym typeface="EB Garamond SemiBold"/>
              </a:rPr>
              <a:t>→ Refit ???</a:t>
            </a:r>
            <a:endParaRPr sz="2600"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82025" y="1098838"/>
            <a:ext cx="408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>
                <a:latin typeface="EB Garamond SemiBold"/>
                <a:ea typeface="EB Garamond SemiBold"/>
                <a:cs typeface="EB Garamond SemiBold"/>
                <a:sym typeface="EB Garamond SemiBold"/>
              </a:rPr>
              <a:t>→ Spin-Orbit interaction</a:t>
            </a:r>
            <a:endParaRPr sz="2600"/>
          </a:p>
        </p:txBody>
      </p:sp>
      <p:sp>
        <p:nvSpPr>
          <p:cNvPr id="134" name="Google Shape;134;p22"/>
          <p:cNvSpPr txBox="1"/>
          <p:nvPr/>
        </p:nvSpPr>
        <p:spPr>
          <a:xfrm>
            <a:off x="676000" y="1722750"/>
            <a:ext cx="75606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379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57"/>
              <a:buFont typeface="EB Garamond SemiBold"/>
              <a:buChar char="●"/>
            </a:pPr>
            <a:r>
              <a:rPr lang="es" sz="16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 principle, for 7Li the spin-orbit contribution must be significant.</a:t>
            </a:r>
            <a:endParaRPr sz="1656">
              <a:solidFill>
                <a:srgbClr val="43434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37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7"/>
              <a:buFont typeface="EB Garamond SemiBold"/>
              <a:buChar char="●"/>
            </a:pPr>
            <a:r>
              <a:rPr lang="es" sz="16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No mention is made of spin-orbit in Tokimoto (nor is it explicitly stated that it is not used, unlike for 8B). → They might have forgotten</a:t>
            </a:r>
            <a:endParaRPr sz="1656">
              <a:solidFill>
                <a:srgbClr val="43434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37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7"/>
              <a:buFont typeface="EB Garamond SemiBold"/>
              <a:buChar char="●"/>
            </a:pPr>
            <a:r>
              <a:rPr lang="es" sz="16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But, trying to find manually a value of Vso for p waves, </a:t>
            </a:r>
            <a:r>
              <a:rPr b="1" lang="es" sz="1656" u="sng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we came to trouble</a:t>
            </a:r>
            <a:endParaRPr b="1" sz="1656" u="sng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1215725" y="354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{2BDE2791-7109-4A32-A6F5-D608DCE9B423}</a:tableStyleId>
              </a:tblPr>
              <a:tblGrid>
                <a:gridCol w="622225"/>
                <a:gridCol w="1606450"/>
                <a:gridCol w="1829050"/>
                <a:gridCol w="835925"/>
                <a:gridCol w="1587500"/>
              </a:tblGrid>
              <a:tr h="4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Exper. Eb /MeV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Simul. E without 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0000FF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Vso</a:t>
                      </a:r>
                      <a:endParaRPr sz="1700">
                        <a:solidFill>
                          <a:srgbClr val="0000FF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700">
                          <a:solidFill>
                            <a:schemeClr val="dk1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Simul. E with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p3/2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2.467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2.12579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0000FF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9.40</a:t>
                      </a:r>
                      <a:endParaRPr sz="1700">
                        <a:solidFill>
                          <a:srgbClr val="0000FF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2.46824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p1/2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1.99039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1.67665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solidFill>
                            <a:srgbClr val="0000FF"/>
                          </a:solidFill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-4.60</a:t>
                      </a:r>
                      <a:endParaRPr sz="1700">
                        <a:solidFill>
                          <a:srgbClr val="0000FF"/>
                        </a:solidFill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700">
                          <a:latin typeface="EB Garamond SemiBold"/>
                          <a:ea typeface="EB Garamond SemiBold"/>
                          <a:cs typeface="EB Garamond SemiBold"/>
                          <a:sym typeface="EB Garamond SemiBold"/>
                        </a:rPr>
                        <a:t>1.99430</a:t>
                      </a:r>
                      <a:endParaRPr sz="1700">
                        <a:latin typeface="EB Garamond SemiBold"/>
                        <a:ea typeface="EB Garamond SemiBold"/>
                        <a:cs typeface="EB Garamond SemiBold"/>
                        <a:sym typeface="EB Garamond SemiBo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436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>
                <a:latin typeface="EB Garamond SemiBold"/>
                <a:ea typeface="EB Garamond SemiBold"/>
                <a:cs typeface="EB Garamond SemiBold"/>
                <a:sym typeface="EB Garamond SemiBold"/>
              </a:rPr>
              <a:t>Boscos.f    Input file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266400" y="1295250"/>
            <a:ext cx="8611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197.32705359 1.43996518 20.736  * csts: hc,e2,hm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4.0 3.0 2 1 0 1</a:t>
            </a: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         * Masses, charges, spins: Ac,Af (in amu),Zc,Zf,iSc,iSf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1 1</a:t>
            </a: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                     * c-f potential: ntypo,Njpo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-75.031 2.39 0.68 0.00 2.39 0.68 2.48</a:t>
            </a: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           *j,l,Vp,rp,ap,VLS,rls,als,rC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                       * nb of bound states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1 3 1</a:t>
            </a: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           * bound states: NR,J,l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20000 100 1e-6          * radial mesh:Nru,rmu,eps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1 1.0 1.0               * Energies: NE,E0,hE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0                       * lec 0:E, 10:wf 1st state, 100:phaseshift, 110 bin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Inconsolata"/>
                <a:ea typeface="Inconsolata"/>
                <a:cs typeface="Inconsolata"/>
                <a:sym typeface="Inconsolata"/>
              </a:rPr>
              <a:t>Li7testBS</a:t>
            </a:r>
            <a:endParaRPr sz="1700"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2750" y="353500"/>
            <a:ext cx="6647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197.32705359 1.43996518 </a:t>
            </a: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20.736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 * csts: hc,e2,hm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4.0 3.0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2 1 0 1         * Masses, charges, spins: Ac,Af (in amu),Zc,Zf,iSc,iSf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1                     * c-f potential: ntypo,Njpo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-75.031 2.39 0.68 0.00 2.39 0.68 </a:t>
            </a: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2.48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          *j,l,Vp,rp,ap,VLS,rls,als,rC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                      * nb of bound states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3 1           * bound states: NR,J,l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20000 100 1e-6          * radial mesh:Nru,rmu,eps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1.0 1.0               * Energies: NE,E0,hE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0                       * lec 0:E, 10:wf 1st state, 100:phaseshift, 110 bin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Li7testBS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" name="Google Shape;67;p15"/>
          <p:cNvSpPr/>
          <p:nvPr/>
        </p:nvSpPr>
        <p:spPr>
          <a:xfrm flipH="1" rot="10800000">
            <a:off x="8246175" y="476725"/>
            <a:ext cx="207000" cy="3996300"/>
          </a:xfrm>
          <a:prstGeom prst="downArrow">
            <a:avLst>
              <a:gd fmla="val 26327" name="adj1"/>
              <a:gd fmla="val 86574" name="adj2"/>
            </a:avLst>
          </a:prstGeom>
          <a:solidFill>
            <a:schemeClr val="lt2"/>
          </a:solidFill>
          <a:ln cap="flat" cmpd="sng" w="106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2425" lIns="102425" spcFirstLastPara="1" rIns="102425" wrap="square" tIns="102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8"/>
          </a:p>
        </p:txBody>
      </p:sp>
      <p:sp>
        <p:nvSpPr>
          <p:cNvPr id="68" name="Google Shape;68;p15"/>
          <p:cNvSpPr txBox="1"/>
          <p:nvPr/>
        </p:nvSpPr>
        <p:spPr>
          <a:xfrm>
            <a:off x="249325" y="2896500"/>
            <a:ext cx="668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 Ac=   4.000 Af=  3.000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 Zc=  2 Zf=  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 deuxm=  8.26719577D-02 MeV^-1fm^-2 or 1/deuxm=  12.0960000D+00 MeV fm^2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 l=  1 J=  3 NR=  1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s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E=  -2.22347 MeV</a:t>
            </a: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; K^2=  -0.18382 fm^-2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Inconsolata"/>
                <a:ea typeface="Inconsolata"/>
                <a:cs typeface="Inconsolata"/>
                <a:sym typeface="Inconsolata"/>
              </a:rPr>
              <a:t> ANC=   3.40151 fm^-1/2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914850" y="2031246"/>
            <a:ext cx="392100" cy="1920300"/>
          </a:xfrm>
          <a:prstGeom prst="rect">
            <a:avLst/>
          </a:prstGeom>
          <a:solidFill>
            <a:srgbClr val="F6B26B"/>
          </a:solidFill>
          <a:ln cap="flat" cmpd="sng" w="106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2425" lIns="102425" spcFirstLastPara="1" rIns="102425" wrap="square" tIns="102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68"/>
          </a:p>
        </p:txBody>
      </p:sp>
      <p:sp>
        <p:nvSpPr>
          <p:cNvPr id="70" name="Google Shape;70;p15"/>
          <p:cNvSpPr txBox="1"/>
          <p:nvPr/>
        </p:nvSpPr>
        <p:spPr>
          <a:xfrm>
            <a:off x="7373350" y="4423525"/>
            <a:ext cx="149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 /MeV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132440" y="3133583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2.20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132440" y="2279801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2.30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132440" y="1426020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2.40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132440" y="572238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2.50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201852" y="3685200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2.135 </a:t>
            </a: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201852" y="1799297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2.366 — 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7300815" y="937616"/>
            <a:ext cx="162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rgbClr val="0000FF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2.467 — — — — </a:t>
            </a:r>
            <a:endParaRPr sz="1456">
              <a:solidFill>
                <a:srgbClr val="0000FF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8132440" y="3895583"/>
            <a:ext cx="85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— 2.10</a:t>
            </a:r>
            <a:endParaRPr sz="14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73825" y="405125"/>
            <a:ext cx="104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>
                <a:latin typeface="EB Garamond SemiBold"/>
                <a:ea typeface="EB Garamond SemiBold"/>
                <a:cs typeface="EB Garamond SemiBold"/>
                <a:sym typeface="EB Garamond SemiBold"/>
              </a:rPr>
              <a:t>Mass</a:t>
            </a:r>
            <a:endParaRPr sz="2400"/>
          </a:p>
        </p:txBody>
      </p:sp>
      <p:sp>
        <p:nvSpPr>
          <p:cNvPr id="84" name="Google Shape;84;p16"/>
          <p:cNvSpPr txBox="1"/>
          <p:nvPr/>
        </p:nvSpPr>
        <p:spPr>
          <a:xfrm>
            <a:off x="1442155" y="460475"/>
            <a:ext cx="6135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Multiples of neutron, proton and average</a:t>
            </a:r>
            <a:endParaRPr sz="16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594550" y="1054025"/>
            <a:ext cx="5540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hm  [ ħ²/2m ] = 20.721  ;  20.750  ;  20.736   with  Ac = 4.0 ; Af = 3.0</a:t>
            </a:r>
            <a:endParaRPr sz="13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442155" y="1642263"/>
            <a:ext cx="6135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True (experimental) measures, in uma </a:t>
            </a:r>
            <a:endParaRPr sz="16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594550" y="2180475"/>
            <a:ext cx="5540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hm  [ ħ²/2m ] = 20.900796    with  Ac = </a:t>
            </a:r>
            <a:r>
              <a:rPr lang="es" sz="13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4.002603 </a:t>
            </a:r>
            <a:r>
              <a:rPr lang="es" sz="13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; Af = </a:t>
            </a:r>
            <a:r>
              <a:rPr lang="es" sz="13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3.016049</a:t>
            </a:r>
            <a:endParaRPr sz="13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373825" y="2800350"/>
            <a:ext cx="12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>
                <a:latin typeface="EB Garamond SemiBold"/>
                <a:ea typeface="EB Garamond SemiBold"/>
                <a:cs typeface="EB Garamond SemiBold"/>
                <a:sym typeface="EB Garamond SemiBold"/>
              </a:rPr>
              <a:t>Radius</a:t>
            </a:r>
            <a:endParaRPr sz="2400"/>
          </a:p>
        </p:txBody>
      </p:sp>
      <p:sp>
        <p:nvSpPr>
          <p:cNvPr id="89" name="Google Shape;89;p16"/>
          <p:cNvSpPr txBox="1"/>
          <p:nvPr/>
        </p:nvSpPr>
        <p:spPr>
          <a:xfrm>
            <a:off x="1420530" y="3438875"/>
            <a:ext cx="6135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Rc = 1.3 ∛A   ;   1.27 ∛A   ;   1.3(∛Ac + ∛Af)   ;   1.27(∛Ac + ∛Af)</a:t>
            </a:r>
            <a:endParaRPr sz="16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1594550" y="3992925"/>
            <a:ext cx="5540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6">
                <a:solidFill>
                  <a:schemeClr val="dk2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rC / fm = 2.48   ;   2.43   ;   3.94   ;   3.85</a:t>
            </a:r>
            <a:endParaRPr sz="1356">
              <a:solidFill>
                <a:schemeClr val="dk2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13" y="1354125"/>
            <a:ext cx="7099175" cy="24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64554" cy="325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59550"/>
            <a:ext cx="4837051" cy="18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700" y="0"/>
            <a:ext cx="3863300" cy="337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6">
            <a:alphaModFix/>
          </a:blip>
          <a:srcRect b="0" l="0" r="0" t="68845"/>
          <a:stretch/>
        </p:blipFill>
        <p:spPr>
          <a:xfrm rot="5400000">
            <a:off x="5995036" y="3315138"/>
            <a:ext cx="383450" cy="149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b="65150" l="0" r="0" t="0"/>
          <a:stretch/>
        </p:blipFill>
        <p:spPr>
          <a:xfrm rot="5400000">
            <a:off x="7698111" y="3173412"/>
            <a:ext cx="407725" cy="1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591000" y="232050"/>
            <a:ext cx="7962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197.32705359 1.43996518 </a:t>
            </a: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20.9007964040201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       * csts: hc,e2,hm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7.0269691 1.007276466812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s" sz="13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4 1 3 1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       * Masses, charges, spins: Ac,Af (in amu),Zc,Zf,iSc,iSf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1                     * c-f potential: ntypo,Njpo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-46.570 2.39 0.65 0.00 2.39 0.65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2.446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         *j,l,Vp,rp,ap,VLS,rls,als,rC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                      * nb of bound states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00FF"/>
                </a:solidFill>
                <a:latin typeface="Inconsolata"/>
                <a:ea typeface="Inconsolata"/>
                <a:cs typeface="Inconsolata"/>
                <a:sym typeface="Inconsolata"/>
              </a:rPr>
              <a:t>0 4 1</a:t>
            </a: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           * bound states: NR,J,l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20000 100 1e-6          * radial mesh:Nru,rmu,eps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1 1.0 1.0               * Energies: NE,E0,hE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0                       * lec 0:E, 10:wf 1st state, 100:phaseshift, 110 bin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Inconsolata"/>
                <a:ea typeface="Inconsolata"/>
                <a:cs typeface="Inconsolata"/>
                <a:sym typeface="Inconsolata"/>
              </a:rPr>
              <a:t>B8testBS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91000" y="2769150"/>
            <a:ext cx="737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 Ac=   7.027 Af=  1.007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 Zc=  4 Zf=  1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 deuxm=  4.21510886D-02 MeV^-1fm^-2 or 1/deuxm=  23.7241797D+00 MeV fm^2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 l=  1 J=  4 NR=  0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5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E=  -0.13641 MeV</a:t>
            </a: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; K^2=  -0.00575 fm^-2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latin typeface="Inconsolata"/>
                <a:ea typeface="Inconsolata"/>
                <a:cs typeface="Inconsolata"/>
                <a:sym typeface="Inconsolata"/>
              </a:rPr>
              <a:t> ANC=   0.77166 fm^-1/2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572000" y="4115088"/>
            <a:ext cx="20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Eb = 0.137 MeV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descr="a yellow smiley face with a big smile on its face (proporcionado por Tenor)"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175" y="3799775"/>
            <a:ext cx="1123225" cy="11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91000" y="232050"/>
            <a:ext cx="7962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197.32705359 1.43996518 </a:t>
            </a: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20.900796404</a:t>
            </a: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* csts: hc,e2,hm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4.002603254 3.016049281</a:t>
            </a: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2 1 0 1         * Masses, charges, spins: Ac,Af (in amu),Zc,Zf,iSc,iSf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 1                     * c-f potential: ntypo,Njpo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-75.031 2.39 0.68 0.00 2.39 0.68 </a:t>
            </a:r>
            <a:r>
              <a:rPr lang="es" sz="1300">
                <a:solidFill>
                  <a:srgbClr val="FF0000"/>
                </a:solidFill>
                <a:latin typeface="Inconsolata"/>
                <a:ea typeface="Inconsolata"/>
                <a:cs typeface="Inconsolata"/>
                <a:sym typeface="Inconsolata"/>
              </a:rPr>
              <a:t>2.33951</a:t>
            </a: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    *j,l,Vp,rp,ap,VLS,rls,als,rC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                       * nb of bound states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 3 1           * bound states: NR,J,l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20000 100 1e-6          * radial mesh:Nru,rmu,eps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1500 3.01 0.01          * Energies: NE,E0,hE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0                       * lec 0:E, 10:wf 1st state, 100:phaseshift, 110 bin</a:t>
            </a:r>
            <a:endParaRPr sz="13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Li7testBS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91000" y="2769150"/>
            <a:ext cx="7373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Ac=   4.003 Af=  3.016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Zc=  2 Zf=  1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deuxm=  8.22932852D-02 MeV^-1fm^-2 or 1/deuxm=  12.1516597D+00 MeV fm^2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l=  1 J=  3 NR=  1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s" sz="1500">
                <a:solidFill>
                  <a:srgbClr val="00FF00"/>
                </a:solidFill>
                <a:latin typeface="Inconsolata"/>
                <a:ea typeface="Inconsolata"/>
                <a:cs typeface="Inconsolata"/>
                <a:sym typeface="Inconsolata"/>
              </a:rPr>
              <a:t>E=  -2.12579 MeV</a:t>
            </a: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 K^2=  -0.17494 fm^-2</a:t>
            </a:r>
            <a:endParaRPr sz="15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ANC=   3.25461 fm^-1/2</a:t>
            </a:r>
            <a:endParaRPr sz="15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572000" y="4115088"/>
            <a:ext cx="202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Eb = 2.467 MeV</a:t>
            </a:r>
            <a:endParaRPr sz="200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descr="a crying smiley face with tears coming out of it 's eyes (proporcionado por Tenor)"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8375" y="3817412"/>
            <a:ext cx="1667100" cy="108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660100"/>
            <a:ext cx="200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>
                <a:latin typeface="EB Garamond SemiBold"/>
                <a:ea typeface="EB Garamond SemiBold"/>
                <a:cs typeface="EB Garamond SemiBold"/>
                <a:sym typeface="EB Garamond SemiBold"/>
              </a:rPr>
              <a:t>Conclusions</a:t>
            </a:r>
            <a:endParaRPr sz="2400"/>
          </a:p>
        </p:txBody>
      </p:sp>
      <p:sp>
        <p:nvSpPr>
          <p:cNvPr id="126" name="Google Shape;126;p21"/>
          <p:cNvSpPr txBox="1"/>
          <p:nvPr/>
        </p:nvSpPr>
        <p:spPr>
          <a:xfrm>
            <a:off x="499825" y="1283150"/>
            <a:ext cx="84843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425" lIns="102425" spcFirstLastPara="1" rIns="102425" wrap="square" tIns="102425">
            <a:spAutoFit/>
          </a:bodyPr>
          <a:lstStyle/>
          <a:p>
            <a:pPr indent="-33379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57"/>
              <a:buFont typeface="EB Garamond SemiBold"/>
              <a:buChar char="●"/>
            </a:pPr>
            <a:r>
              <a:rPr lang="es" sz="16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Use the empirical masses. For 8B and 6Li (Hammache) were used.</a:t>
            </a:r>
            <a:endParaRPr sz="1656">
              <a:solidFill>
                <a:srgbClr val="43434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-33379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57"/>
              <a:buFont typeface="EB Garamond SemiBold"/>
              <a:buChar char="●"/>
            </a:pPr>
            <a:r>
              <a:rPr lang="es" sz="16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Rc = 2.33951 is good estimation. Dubovichenko experim. R(7Li) = 2.35(10) fm</a:t>
            </a:r>
            <a:endParaRPr sz="1656">
              <a:solidFill>
                <a:srgbClr val="43434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In any case, changes in mass and the radius have </a:t>
            </a:r>
            <a:r>
              <a:rPr lang="es" sz="1856" u="sng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little impact</a:t>
            </a:r>
            <a:r>
              <a:rPr lang="es" sz="1856">
                <a:solidFill>
                  <a:srgbClr val="434343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. </a:t>
            </a:r>
            <a:endParaRPr sz="1856">
              <a:solidFill>
                <a:srgbClr val="434343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856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Something else must be tuned. </a:t>
            </a:r>
            <a:endParaRPr b="1" sz="1856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648300" y="3556150"/>
            <a:ext cx="7847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00">
                <a:latin typeface="EB Garamond SemiBold"/>
                <a:ea typeface="EB Garamond SemiBold"/>
                <a:cs typeface="EB Garamond SemiBold"/>
                <a:sym typeface="EB Garamond SemiBold"/>
              </a:rPr>
              <a:t>Question:   Is </a:t>
            </a:r>
            <a:r>
              <a:rPr lang="es" sz="2600">
                <a:latin typeface="EB Garamond SemiBold"/>
                <a:ea typeface="EB Garamond SemiBold"/>
                <a:cs typeface="EB Garamond SemiBold"/>
                <a:sym typeface="EB Garamond SemiBold"/>
              </a:rPr>
              <a:t>something </a:t>
            </a:r>
            <a:r>
              <a:rPr lang="es" sz="2600">
                <a:latin typeface="EB Garamond SemiBold"/>
                <a:ea typeface="EB Garamond SemiBold"/>
                <a:cs typeface="EB Garamond SemiBold"/>
                <a:sym typeface="EB Garamond SemiBold"/>
              </a:rPr>
              <a:t>wrong with Tokimoto’s paper?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