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EB Garamond SemiBold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18E2D8-410E-49D8-BABC-3A631EACF910}">
  <a:tblStyle styleId="{5F18E2D8-410E-49D8-BABC-3A631EACF9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EBGaramondSemiBold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BGaramondSemiBold-italic.fntdata"/><Relationship Id="rId25" Type="http://schemas.openxmlformats.org/officeDocument/2006/relationships/font" Target="fonts/EBGaramondSemiBold-bold.fntdata"/><Relationship Id="rId27" Type="http://schemas.openxmlformats.org/officeDocument/2006/relationships/font" Target="fonts/EBGaramondSemiBold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77ad1c980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77ad1c980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77ad1c980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77ad1c980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77ad1c980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77ad1c980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77ad1c980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77ad1c980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77ad1c980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77ad1c980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77ad1c980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77ad1c980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77ad1c980d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77ad1c980d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78a838f96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78a838f96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77ad1c980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77ad1c980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77ad1c980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77ad1c980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7ad1c980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7ad1c980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77ad1c980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77ad1c980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7ad1c980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7ad1c980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77ad1c980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77ad1c980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7ad1c980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7ad1c980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7ad1c980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7ad1c980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79744"/>
            <a:ext cx="8520600" cy="239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Study the Coulomb breakup of </a:t>
            </a:r>
            <a:r>
              <a:rPr baseline="30000" lang="es" sz="2800"/>
              <a:t>7</a:t>
            </a:r>
            <a:r>
              <a:rPr lang="es" sz="2800"/>
              <a:t>Li into alpha+t: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C4122F"/>
                </a:solidFill>
              </a:rPr>
              <a:t>Potential model for t(α,γ)</a:t>
            </a:r>
            <a:r>
              <a:rPr baseline="30000" lang="es" sz="2600">
                <a:solidFill>
                  <a:srgbClr val="C4122F"/>
                </a:solidFill>
              </a:rPr>
              <a:t>7</a:t>
            </a:r>
            <a:r>
              <a:rPr lang="es" sz="2600">
                <a:solidFill>
                  <a:srgbClr val="C4122F"/>
                </a:solidFill>
              </a:rPr>
              <a:t>Li</a:t>
            </a:r>
            <a:endParaRPr sz="2600">
              <a:solidFill>
                <a:srgbClr val="C4122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C4122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C4122F"/>
                </a:solidFill>
              </a:rPr>
              <a:t>S-factor calculations</a:t>
            </a:r>
            <a:endParaRPr sz="2600">
              <a:solidFill>
                <a:srgbClr val="C4122F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13674" l="0" r="0" t="0"/>
          <a:stretch/>
        </p:blipFill>
        <p:spPr>
          <a:xfrm>
            <a:off x="4919526" y="0"/>
            <a:ext cx="4224476" cy="94195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178650" y="3943875"/>
            <a:ext cx="278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Eki González Flamarique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C4122F"/>
                </a:solidFill>
              </a:rPr>
              <a:t>Correct by refitting Tokimoto’s model: d-waves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0653" y="1170125"/>
            <a:ext cx="4420946" cy="3616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45915"/>
            <a:ext cx="4106551" cy="3403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548" y="2331663"/>
            <a:ext cx="176200" cy="89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9636" y="2331663"/>
            <a:ext cx="176200" cy="8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C4122F"/>
                </a:solidFill>
              </a:rPr>
              <a:t>Correct by refitting Tokimoto’s model: conclusion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311700" y="1141975"/>
            <a:ext cx="6697500" cy="29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s">
                <a:solidFill>
                  <a:srgbClr val="222222"/>
                </a:solidFill>
              </a:rPr>
              <a:t>For s-wave and f-waves we will use Tokimoto’s parameters.</a:t>
            </a:r>
            <a:endParaRPr>
              <a:solidFill>
                <a:srgbClr val="22222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s">
                <a:solidFill>
                  <a:srgbClr val="222222"/>
                </a:solidFill>
              </a:rPr>
              <a:t>d-waves’ parameters </a:t>
            </a:r>
            <a:r>
              <a:rPr lang="es">
                <a:solidFill>
                  <a:srgbClr val="222222"/>
                </a:solidFill>
              </a:rPr>
              <a:t>refitted</a:t>
            </a:r>
            <a:r>
              <a:rPr lang="es">
                <a:solidFill>
                  <a:srgbClr val="222222"/>
                </a:solidFill>
              </a:rPr>
              <a:t> to </a:t>
            </a:r>
            <a:r>
              <a:rPr lang="es">
                <a:solidFill>
                  <a:srgbClr val="222222"/>
                </a:solidFill>
              </a:rPr>
              <a:t>phase-shift</a:t>
            </a:r>
            <a:r>
              <a:rPr lang="es">
                <a:solidFill>
                  <a:srgbClr val="222222"/>
                </a:solidFill>
              </a:rPr>
              <a:t> data.</a:t>
            </a:r>
            <a:endParaRPr>
              <a:solidFill>
                <a:srgbClr val="22222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s">
                <a:solidFill>
                  <a:srgbClr val="222222"/>
                </a:solidFill>
              </a:rPr>
              <a:t>p</a:t>
            </a:r>
            <a:r>
              <a:rPr lang="es">
                <a:solidFill>
                  <a:srgbClr val="222222"/>
                </a:solidFill>
              </a:rPr>
              <a:t>-waves’ parameters refitted to binding energy data:</a:t>
            </a:r>
            <a:endParaRPr>
              <a:solidFill>
                <a:srgbClr val="222222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22222"/>
                </a:solidFill>
              </a:rPr>
              <a:t>→ Phase-shift is </a:t>
            </a:r>
            <a:r>
              <a:rPr b="1" lang="es">
                <a:solidFill>
                  <a:srgbClr val="222222"/>
                </a:solidFill>
              </a:rPr>
              <a:t>quite offsetted</a:t>
            </a:r>
            <a:r>
              <a:rPr lang="es">
                <a:solidFill>
                  <a:srgbClr val="222222"/>
                </a:solidFill>
              </a:rPr>
              <a:t>.</a:t>
            </a:r>
            <a:endParaRPr>
              <a:solidFill>
                <a:srgbClr val="222222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222222"/>
                </a:solidFill>
              </a:rPr>
              <a:t>→ ANC doesn’t agree completely with measures. →</a:t>
            </a:r>
            <a:endParaRPr>
              <a:solidFill>
                <a:srgbClr val="222222"/>
              </a:solidFill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 rotWithShape="1">
          <a:blip r:embed="rId3">
            <a:alphaModFix/>
          </a:blip>
          <a:srcRect b="8687" l="1731" r="54545" t="5379"/>
          <a:stretch/>
        </p:blipFill>
        <p:spPr>
          <a:xfrm>
            <a:off x="3869738" y="4149841"/>
            <a:ext cx="2160912" cy="2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 b="8687" l="53022" r="1452" t="5379"/>
          <a:stretch/>
        </p:blipFill>
        <p:spPr>
          <a:xfrm>
            <a:off x="3869750" y="4562047"/>
            <a:ext cx="2250226" cy="24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/>
          <p:nvPr/>
        </p:nvSpPr>
        <p:spPr>
          <a:xfrm>
            <a:off x="3169753" y="4243144"/>
            <a:ext cx="48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vs.</a:t>
            </a:r>
            <a:endParaRPr sz="1800"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6575975" y="4534550"/>
            <a:ext cx="256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rgbClr val="999999"/>
                </a:solidFill>
              </a:rPr>
              <a:t>[ 2006, S.B. Igamov, R. Yarmukhamedov ]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6316400" y="3104400"/>
            <a:ext cx="27330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solidFill>
                  <a:srgbClr val="222222"/>
                </a:solidFill>
              </a:rPr>
              <a:t>Knowing the true ANC, </a:t>
            </a:r>
            <a:endParaRPr b="1" u="sng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u="sng">
                <a:solidFill>
                  <a:srgbClr val="222222"/>
                </a:solidFill>
              </a:rPr>
              <a:t>we can scale cross-section</a:t>
            </a:r>
            <a:endParaRPr b="1" u="sng">
              <a:solidFill>
                <a:srgbClr val="222222"/>
              </a:solidFill>
            </a:endParaRPr>
          </a:p>
        </p:txBody>
      </p:sp>
      <p:pic>
        <p:nvPicPr>
          <p:cNvPr id="173" name="Google Shape;173;p23"/>
          <p:cNvPicPr preferRelativeResize="0"/>
          <p:nvPr/>
        </p:nvPicPr>
        <p:blipFill rotWithShape="1">
          <a:blip r:embed="rId4">
            <a:alphaModFix/>
          </a:blip>
          <a:srcRect b="0" l="8129" r="57624" t="81653"/>
          <a:stretch/>
        </p:blipFill>
        <p:spPr>
          <a:xfrm>
            <a:off x="861125" y="4163766"/>
            <a:ext cx="2083024" cy="31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 rotWithShape="1">
          <a:blip r:embed="rId4">
            <a:alphaModFix/>
          </a:blip>
          <a:srcRect b="0" l="48483" r="17624" t="81653"/>
          <a:stretch/>
        </p:blipFill>
        <p:spPr>
          <a:xfrm>
            <a:off x="871912" y="4562047"/>
            <a:ext cx="2061462" cy="3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425" y="152400"/>
            <a:ext cx="707514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" y="846275"/>
            <a:ext cx="5252876" cy="3994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 rotWithShape="1">
          <a:blip r:embed="rId4">
            <a:alphaModFix/>
          </a:blip>
          <a:srcRect b="0" l="2104" r="0" t="2028"/>
          <a:stretch/>
        </p:blipFill>
        <p:spPr>
          <a:xfrm>
            <a:off x="5510050" y="669588"/>
            <a:ext cx="3547674" cy="332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 txBox="1"/>
          <p:nvPr/>
        </p:nvSpPr>
        <p:spPr>
          <a:xfrm>
            <a:off x="6202675" y="3968500"/>
            <a:ext cx="28956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222222"/>
                </a:solidFill>
              </a:rPr>
              <a:t>→ Solid line for Tokimoto’s results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7176050" y="4637575"/>
            <a:ext cx="174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999999"/>
                </a:solidFill>
              </a:rPr>
              <a:t>[ 2016, </a:t>
            </a:r>
            <a:r>
              <a:rPr lang="es" sz="1000">
                <a:solidFill>
                  <a:srgbClr val="999999"/>
                </a:solidFill>
              </a:rPr>
              <a:t>V. M. Bystritsky, *</a:t>
            </a:r>
            <a:r>
              <a:rPr lang="es" sz="1000">
                <a:solidFill>
                  <a:srgbClr val="999999"/>
                </a:solidFill>
              </a:rPr>
              <a:t> ]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8172350" y="669600"/>
            <a:ext cx="7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Georgia"/>
                <a:ea typeface="Georgia"/>
                <a:cs typeface="Georgia"/>
                <a:sym typeface="Georgia"/>
              </a:rPr>
              <a:t>Fig. 1.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9" name="Google Shape;189;p25"/>
          <p:cNvSpPr txBox="1"/>
          <p:nvPr>
            <p:ph type="title"/>
          </p:nvPr>
        </p:nvSpPr>
        <p:spPr>
          <a:xfrm>
            <a:off x="311700" y="273575"/>
            <a:ext cx="462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C4122F"/>
                </a:solidFill>
              </a:rPr>
              <a:t>Final results and comparison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C4122F"/>
                </a:solidFill>
              </a:rPr>
              <a:t>Significance of E2 transitions from f-waves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675" y="1048475"/>
            <a:ext cx="4841600" cy="362446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230650" y="1162250"/>
            <a:ext cx="4452900" cy="3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●"/>
            </a:pPr>
            <a:r>
              <a:rPr lang="es">
                <a:solidFill>
                  <a:srgbClr val="222222"/>
                </a:solidFill>
              </a:rPr>
              <a:t>Using Tokimoto’s parameters</a:t>
            </a:r>
            <a:endParaRPr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22222"/>
                </a:solidFill>
              </a:rPr>
              <a:t>Conclusions: </a:t>
            </a:r>
            <a:endParaRPr>
              <a:solidFill>
                <a:srgbClr val="222222"/>
              </a:solidFill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●"/>
            </a:pPr>
            <a:r>
              <a:rPr lang="es">
                <a:solidFill>
                  <a:srgbClr val="222222"/>
                </a:solidFill>
              </a:rPr>
              <a:t>Contributions no significant at all</a:t>
            </a:r>
            <a:endParaRPr>
              <a:solidFill>
                <a:srgbClr val="222222"/>
              </a:solidFill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●"/>
            </a:pPr>
            <a:r>
              <a:rPr lang="es">
                <a:solidFill>
                  <a:srgbClr val="222222"/>
                </a:solidFill>
              </a:rPr>
              <a:t>R</a:t>
            </a:r>
            <a:r>
              <a:rPr lang="es">
                <a:solidFill>
                  <a:srgbClr val="222222"/>
                </a:solidFill>
              </a:rPr>
              <a:t>esonances q</a:t>
            </a:r>
            <a:r>
              <a:rPr lang="es">
                <a:solidFill>
                  <a:srgbClr val="222222"/>
                </a:solidFill>
              </a:rPr>
              <a:t>uite well reproduced </a:t>
            </a:r>
            <a:endParaRPr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846" y="1163350"/>
            <a:ext cx="4452899" cy="339469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C4122F"/>
                </a:solidFill>
              </a:rPr>
              <a:t>Investigate branching ratio, Igamov &amp; Brune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186876" y="1162250"/>
            <a:ext cx="4569900" cy="3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430">
                <a:solidFill>
                  <a:srgbClr val="222222"/>
                </a:solidFill>
              </a:rPr>
              <a:t>In Brune’s paper there are several estimations of R = S1/S0</a:t>
            </a:r>
            <a:endParaRPr sz="1430">
              <a:solidFill>
                <a:srgbClr val="222222"/>
              </a:solidFill>
            </a:endParaRPr>
          </a:p>
          <a:p>
            <a:pPr indent="-31940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430"/>
              <a:buChar char="●"/>
            </a:pPr>
            <a:r>
              <a:rPr lang="es" sz="1430">
                <a:solidFill>
                  <a:srgbClr val="222222"/>
                </a:solidFill>
              </a:rPr>
              <a:t>Griffiths R ~ 0.4</a:t>
            </a:r>
            <a:endParaRPr sz="1430">
              <a:solidFill>
                <a:srgbClr val="222222"/>
              </a:solidFill>
            </a:endParaRPr>
          </a:p>
          <a:p>
            <a:pPr indent="-3194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30"/>
              <a:buChar char="●"/>
            </a:pPr>
            <a:r>
              <a:rPr lang="es" sz="1430">
                <a:solidFill>
                  <a:srgbClr val="222222"/>
                </a:solidFill>
              </a:rPr>
              <a:t>Schröder R = 0.32+-0.01</a:t>
            </a:r>
            <a:endParaRPr sz="1430">
              <a:solidFill>
                <a:srgbClr val="222222"/>
              </a:solidFill>
            </a:endParaRPr>
          </a:p>
          <a:p>
            <a:pPr indent="-3194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30"/>
              <a:buChar char="●"/>
            </a:pPr>
            <a:r>
              <a:rPr lang="es" sz="1430">
                <a:solidFill>
                  <a:srgbClr val="222222"/>
                </a:solidFill>
              </a:rPr>
              <a:t>Burzynski R ~ 0.51 </a:t>
            </a:r>
            <a:endParaRPr sz="1430">
              <a:solidFill>
                <a:srgbClr val="222222"/>
              </a:solidFill>
            </a:endParaRPr>
          </a:p>
          <a:p>
            <a:pPr indent="-3194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30"/>
              <a:buChar char="●"/>
            </a:pPr>
            <a:r>
              <a:rPr lang="es" sz="1430">
                <a:solidFill>
                  <a:srgbClr val="222222"/>
                </a:solidFill>
              </a:rPr>
              <a:t>Calculations R in (0.41, 0.47)</a:t>
            </a:r>
            <a:endParaRPr sz="1430">
              <a:solidFill>
                <a:srgbClr val="222222"/>
              </a:solidFill>
            </a:endParaRPr>
          </a:p>
          <a:p>
            <a:pPr indent="-29781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90"/>
              <a:buChar char="○"/>
            </a:pPr>
            <a:r>
              <a:rPr lang="es" sz="1090">
                <a:solidFill>
                  <a:srgbClr val="222222"/>
                </a:solidFill>
              </a:rPr>
              <a:t>T. Kajino, Nucl. Phys. A460, 559 (1986).</a:t>
            </a:r>
            <a:endParaRPr sz="1090">
              <a:solidFill>
                <a:srgbClr val="222222"/>
              </a:solidFill>
            </a:endParaRPr>
          </a:p>
          <a:p>
            <a:pPr indent="-29781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90"/>
              <a:buChar char="○"/>
            </a:pPr>
            <a:r>
              <a:rPr lang="es" sz="1090">
                <a:solidFill>
                  <a:srgbClr val="222222"/>
                </a:solidFill>
              </a:rPr>
              <a:t>T. Altmeyer, E. Kolbe, T. Warmann, K. Langanke, and H. J. Assenbaum, Z. Phys. A 330, 277 (1988).</a:t>
            </a:r>
            <a:endParaRPr sz="1090">
              <a:solidFill>
                <a:srgbClr val="222222"/>
              </a:solidFill>
            </a:endParaRPr>
          </a:p>
          <a:p>
            <a:pPr indent="-29781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90"/>
              <a:buChar char="○"/>
            </a:pPr>
            <a:r>
              <a:rPr lang="es" sz="1090">
                <a:solidFill>
                  <a:srgbClr val="222222"/>
                </a:solidFill>
              </a:rPr>
              <a:t> P. Mohr, H. Abele, R. Zwiebel, G. Staudt, H. Krauss, H. Oberhummer, A. Denker, J. W. Hammer, an G. Wolf, Phys. Rev. C 48, 1420 (1993)</a:t>
            </a:r>
            <a:endParaRPr sz="1090">
              <a:solidFill>
                <a:srgbClr val="222222"/>
              </a:solidFill>
            </a:endParaRPr>
          </a:p>
          <a:p>
            <a:pPr indent="-29781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90"/>
              <a:buChar char="○"/>
            </a:pPr>
            <a:r>
              <a:rPr lang="es" sz="1090">
                <a:solidFill>
                  <a:srgbClr val="222222"/>
                </a:solidFill>
              </a:rPr>
              <a:t>· T. Kajino, G. J. Mathews, and K. Ikeda, Phys. Rev. C 40, 525 (1989)</a:t>
            </a:r>
            <a:endParaRPr sz="1090">
              <a:solidFill>
                <a:srgbClr val="222222"/>
              </a:solidFill>
            </a:endParaRPr>
          </a:p>
          <a:p>
            <a:pPr indent="-3194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30"/>
              <a:buChar char="●"/>
            </a:pPr>
            <a:r>
              <a:rPr lang="es" sz="1430">
                <a:solidFill>
                  <a:srgbClr val="222222"/>
                </a:solidFill>
              </a:rPr>
              <a:t>Brune = 0.453</a:t>
            </a:r>
            <a:endParaRPr sz="143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C4122F"/>
                </a:solidFill>
              </a:rPr>
              <a:t>Contributions from d-waves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311700" y="1179650"/>
            <a:ext cx="3343200" cy="3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22222"/>
                </a:solidFill>
              </a:rPr>
              <a:t>Refitted potential </a:t>
            </a:r>
            <a:r>
              <a:rPr lang="es">
                <a:solidFill>
                  <a:srgbClr val="222222"/>
                </a:solidFill>
              </a:rPr>
              <a:t>have</a:t>
            </a:r>
            <a:r>
              <a:rPr lang="es">
                <a:solidFill>
                  <a:srgbClr val="222222"/>
                </a:solidFill>
              </a:rPr>
              <a:t> </a:t>
            </a:r>
            <a:r>
              <a:rPr b="1" lang="es">
                <a:solidFill>
                  <a:srgbClr val="222222"/>
                </a:solidFill>
              </a:rPr>
              <a:t>smaller contributions</a:t>
            </a:r>
            <a:r>
              <a:rPr lang="es">
                <a:solidFill>
                  <a:srgbClr val="222222"/>
                </a:solidFill>
              </a:rPr>
              <a:t> for increasing energies than Tokimoto’s.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22222"/>
                </a:solidFill>
              </a:rPr>
              <a:t>Low energy tails stay </a:t>
            </a:r>
            <a:r>
              <a:rPr lang="es">
                <a:solidFill>
                  <a:srgbClr val="222222"/>
                </a:solidFill>
              </a:rPr>
              <a:t>pretty</a:t>
            </a:r>
            <a:r>
              <a:rPr lang="es">
                <a:solidFill>
                  <a:srgbClr val="222222"/>
                </a:solidFill>
              </a:rPr>
              <a:t> similar. </a:t>
            </a:r>
            <a:endParaRPr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</p:txBody>
      </p:sp>
      <p:pic>
        <p:nvPicPr>
          <p:cNvPr id="210" name="Google Shape;2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300" y="1170125"/>
            <a:ext cx="5184300" cy="3766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G. M. Griffiths, J. B. Warren, R. A. Morrow, and P. J. Riley, “The T(α, γ)7Li reaction,” Can. J. Phys. 39, 1397 (1961).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S. Burzyński, K. Czerski, A. Marcinkowski, and P. Zupranski, “The 3H(α, γ)7Li reaction in the energy range from 0.7 to 2.0 MeV,” Nucl. Phys. A 473, 179 (1987).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U. Schroder et al., “Astrophysical S factor of 3H(α, γ) 7Li,” Phys. Lett. B 192, 55 (1987).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H. Utsunomiya et al., Phys. Lett. B 211, 24 (1988); Nucl. Phys. A 511, 379 (1990); Phys. Rev. Lett. 65, 847 (1990); Phys. Rev. Lett. 69, 863(E) (1992).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C. R. Brune, R. W. Kavanagh, and C. Rolfs, “3H</a:t>
            </a:r>
            <a:r>
              <a:rPr lang="es" sz="1200"/>
              <a:t>(α, γ)</a:t>
            </a:r>
            <a:r>
              <a:rPr lang="es" sz="1200"/>
              <a:t>7Li reaction at low energies” Phys. Rev. C 50, 2205 (1994).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Y. Tokimoto, H. Utsunomiya, T. Yamagata, et al., “Coulomb breakup of 7Li for nuclear astrophysics,” Phys. Rev. C 63, 035801 (2001).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V.M. Bystritsky, G.N. Dudkin, E.G. Emets, A.R. Krylov, et al., “Astrophysical S-factor of T(4He,g)7Li reaction at Ecm=15.7 keV” Physics of Particles and Nuclei Letters, 2017, Vol. 14, No. 4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H.D. Holmgren, R.L. Johnston, “</a:t>
            </a:r>
            <a:r>
              <a:rPr lang="es" sz="1200"/>
              <a:t>3H(α, γ)7Li and 3He(α, γ)7Be Reactions” Phys. Rev. Vol. 113 n. 6 (1959)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6" name="Google Shape;21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C4122F"/>
                </a:solidFill>
              </a:rPr>
              <a:t>References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 rot="-139403">
            <a:off x="341698" y="1451570"/>
            <a:ext cx="3270889" cy="1542375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C4122F"/>
                </a:solidFill>
              </a:rPr>
              <a:t>Two cluster model </a:t>
            </a:r>
            <a:r>
              <a:rPr baseline="30000" lang="es" sz="2600">
                <a:solidFill>
                  <a:srgbClr val="C4122F"/>
                </a:solidFill>
              </a:rPr>
              <a:t>7</a:t>
            </a:r>
            <a:r>
              <a:rPr lang="es" sz="2600">
                <a:solidFill>
                  <a:srgbClr val="C4122F"/>
                </a:solidFill>
              </a:rPr>
              <a:t>Li with Woods-Saxon potential 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963015" y="2373465"/>
            <a:ext cx="391800" cy="391800"/>
          </a:xfrm>
          <a:prstGeom prst="ellipse">
            <a:avLst/>
          </a:prstGeom>
          <a:solidFill>
            <a:srgbClr val="C4122F"/>
          </a:solidFill>
          <a:ln cap="flat" cmpd="sng" w="36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175" lIns="35175" spcFirstLastPara="1" rIns="35175" wrap="square" tIns="35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8"/>
          </a:p>
        </p:txBody>
      </p:sp>
      <p:sp>
        <p:nvSpPr>
          <p:cNvPr id="64" name="Google Shape;64;p14"/>
          <p:cNvSpPr/>
          <p:nvPr/>
        </p:nvSpPr>
        <p:spPr>
          <a:xfrm>
            <a:off x="1063406" y="2185615"/>
            <a:ext cx="391800" cy="391800"/>
          </a:xfrm>
          <a:prstGeom prst="ellipse">
            <a:avLst/>
          </a:prstGeom>
          <a:solidFill>
            <a:srgbClr val="999999"/>
          </a:solidFill>
          <a:ln cap="flat" cmpd="sng" w="36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175" lIns="35175" spcFirstLastPara="1" rIns="35175" wrap="square" tIns="35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8"/>
          </a:p>
        </p:txBody>
      </p:sp>
      <p:sp>
        <p:nvSpPr>
          <p:cNvPr id="65" name="Google Shape;65;p14"/>
          <p:cNvSpPr/>
          <p:nvPr/>
        </p:nvSpPr>
        <p:spPr>
          <a:xfrm>
            <a:off x="764185" y="2279194"/>
            <a:ext cx="391800" cy="391800"/>
          </a:xfrm>
          <a:prstGeom prst="ellipse">
            <a:avLst/>
          </a:prstGeom>
          <a:solidFill>
            <a:srgbClr val="999999"/>
          </a:solidFill>
          <a:ln cap="flat" cmpd="sng" w="36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175" lIns="35175" spcFirstLastPara="1" rIns="35175" wrap="square" tIns="35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8"/>
          </a:p>
        </p:txBody>
      </p:sp>
      <p:sp>
        <p:nvSpPr>
          <p:cNvPr id="66" name="Google Shape;66;p14"/>
          <p:cNvSpPr/>
          <p:nvPr/>
        </p:nvSpPr>
        <p:spPr>
          <a:xfrm>
            <a:off x="855830" y="2085417"/>
            <a:ext cx="391800" cy="391800"/>
          </a:xfrm>
          <a:prstGeom prst="ellipse">
            <a:avLst/>
          </a:prstGeom>
          <a:solidFill>
            <a:srgbClr val="C4122F"/>
          </a:solidFill>
          <a:ln cap="flat" cmpd="sng" w="36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175" lIns="35175" spcFirstLastPara="1" rIns="35175" wrap="square" tIns="35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8"/>
          </a:p>
        </p:txBody>
      </p:sp>
      <p:sp>
        <p:nvSpPr>
          <p:cNvPr id="67" name="Google Shape;67;p14"/>
          <p:cNvSpPr/>
          <p:nvPr/>
        </p:nvSpPr>
        <p:spPr>
          <a:xfrm rot="-9638063">
            <a:off x="2433873" y="1879412"/>
            <a:ext cx="397171" cy="397171"/>
          </a:xfrm>
          <a:prstGeom prst="ellipse">
            <a:avLst/>
          </a:prstGeom>
          <a:solidFill>
            <a:srgbClr val="999999"/>
          </a:solidFill>
          <a:ln cap="flat" cmpd="sng" w="37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675" lIns="35675" spcFirstLastPara="1" rIns="35675" wrap="square" tIns="3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6"/>
          </a:p>
        </p:txBody>
      </p:sp>
      <p:sp>
        <p:nvSpPr>
          <p:cNvPr id="68" name="Google Shape;68;p14"/>
          <p:cNvSpPr/>
          <p:nvPr/>
        </p:nvSpPr>
        <p:spPr>
          <a:xfrm rot="-9638063">
            <a:off x="2617269" y="1757990"/>
            <a:ext cx="397171" cy="397171"/>
          </a:xfrm>
          <a:prstGeom prst="ellipse">
            <a:avLst/>
          </a:prstGeom>
          <a:solidFill>
            <a:srgbClr val="999999"/>
          </a:solidFill>
          <a:ln cap="flat" cmpd="sng" w="37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675" lIns="35675" spcFirstLastPara="1" rIns="35675" wrap="square" tIns="3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6"/>
          </a:p>
        </p:txBody>
      </p:sp>
      <p:sp>
        <p:nvSpPr>
          <p:cNvPr id="69" name="Google Shape;69;p14"/>
          <p:cNvSpPr/>
          <p:nvPr/>
        </p:nvSpPr>
        <p:spPr>
          <a:xfrm rot="-9638063">
            <a:off x="2661696" y="2006781"/>
            <a:ext cx="397171" cy="397171"/>
          </a:xfrm>
          <a:prstGeom prst="ellipse">
            <a:avLst/>
          </a:prstGeom>
          <a:solidFill>
            <a:srgbClr val="C4122F"/>
          </a:solidFill>
          <a:ln cap="flat" cmpd="sng" w="37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5675" lIns="35675" spcFirstLastPara="1" rIns="35675" wrap="square" tIns="35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6"/>
          </a:p>
        </p:txBody>
      </p:sp>
      <p:sp>
        <p:nvSpPr>
          <p:cNvPr id="70" name="Google Shape;70;p14"/>
          <p:cNvSpPr txBox="1"/>
          <p:nvPr/>
        </p:nvSpPr>
        <p:spPr>
          <a:xfrm>
            <a:off x="732535" y="1556092"/>
            <a:ext cx="45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222222"/>
                </a:solidFill>
              </a:rPr>
              <a:t>α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885660" y="2209767"/>
            <a:ext cx="45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222222"/>
                </a:solidFill>
              </a:rPr>
              <a:t>t</a:t>
            </a:r>
            <a:endParaRPr>
              <a:solidFill>
                <a:srgbClr val="222222"/>
              </a:solidFill>
            </a:endParaRPr>
          </a:p>
        </p:txBody>
      </p:sp>
      <p:cxnSp>
        <p:nvCxnSpPr>
          <p:cNvPr id="72" name="Google Shape;72;p14"/>
          <p:cNvCxnSpPr/>
          <p:nvPr/>
        </p:nvCxnSpPr>
        <p:spPr>
          <a:xfrm flipH="1" rot="10800000">
            <a:off x="1536660" y="2173517"/>
            <a:ext cx="829200" cy="171900"/>
          </a:xfrm>
          <a:prstGeom prst="straightConnector1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73" name="Google Shape;73;p14"/>
          <p:cNvSpPr txBox="1"/>
          <p:nvPr/>
        </p:nvSpPr>
        <p:spPr>
          <a:xfrm>
            <a:off x="1677585" y="1808592"/>
            <a:ext cx="455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222222"/>
                </a:solidFill>
              </a:rPr>
              <a:t>r</a:t>
            </a:r>
            <a:endParaRPr sz="1100">
              <a:solidFill>
                <a:srgbClr val="222222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11708" y="1084578"/>
            <a:ext cx="70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s" sz="2600">
                <a:solidFill>
                  <a:srgbClr val="222222"/>
                </a:solidFill>
              </a:rPr>
              <a:t>7</a:t>
            </a:r>
            <a:r>
              <a:rPr lang="es" sz="2600">
                <a:solidFill>
                  <a:srgbClr val="222222"/>
                </a:solidFill>
              </a:rPr>
              <a:t>Li</a:t>
            </a:r>
            <a:endParaRPr>
              <a:solidFill>
                <a:srgbClr val="222222"/>
              </a:solidFill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2274" l="1238" r="9658" t="8892"/>
          <a:stretch/>
        </p:blipFill>
        <p:spPr>
          <a:xfrm>
            <a:off x="4871575" y="1865849"/>
            <a:ext cx="3953150" cy="295595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4532924" y="1161525"/>
            <a:ext cx="429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222222"/>
                </a:solidFill>
              </a:rPr>
              <a:t>Model strong force by Woods-Saxon potential</a:t>
            </a:r>
            <a:endParaRPr sz="1600">
              <a:solidFill>
                <a:srgbClr val="222222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311700" y="3364400"/>
            <a:ext cx="4291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E ψ(r) = -ħ</a:t>
            </a:r>
            <a:r>
              <a:rPr baseline="30000" lang="es" sz="190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s" sz="190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/2m ∇</a:t>
            </a:r>
            <a:r>
              <a:rPr baseline="30000" lang="es" sz="190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s" sz="190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ψ(r) + </a:t>
            </a:r>
            <a:r>
              <a:rPr b="1" lang="es" sz="190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V(r)</a:t>
            </a:r>
            <a:r>
              <a:rPr lang="es" sz="190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ψ(r)</a:t>
            </a:r>
            <a:endParaRPr sz="1900">
              <a:solidFill>
                <a:srgbClr val="22222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289900" y="3986825"/>
            <a:ext cx="4685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222222"/>
                </a:solidFill>
              </a:rPr>
              <a:t>Spherical symmetry → </a:t>
            </a:r>
            <a:r>
              <a:rPr lang="es" sz="160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|n l j m</a:t>
            </a:r>
            <a:r>
              <a:rPr lang="es" sz="1600">
                <a:solidFill>
                  <a:srgbClr val="222222"/>
                </a:solidFill>
                <a:latin typeface="Georgia"/>
                <a:ea typeface="Georgia"/>
                <a:cs typeface="Georgia"/>
                <a:sym typeface="Georgia"/>
              </a:rPr>
              <a:t>〉</a:t>
            </a:r>
            <a:r>
              <a:rPr lang="es" sz="1600">
                <a:solidFill>
                  <a:srgbClr val="222222"/>
                </a:solidFill>
              </a:rPr>
              <a:t>→ partial waves</a:t>
            </a:r>
            <a:endParaRPr sz="16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222222"/>
                </a:solidFill>
              </a:rPr>
              <a:t>Transitions: from </a:t>
            </a:r>
            <a:r>
              <a:rPr lang="es" sz="1600">
                <a:solidFill>
                  <a:srgbClr val="222222"/>
                </a:solidFill>
              </a:rPr>
              <a:t>continuum</a:t>
            </a:r>
            <a:r>
              <a:rPr lang="es" sz="1600">
                <a:solidFill>
                  <a:srgbClr val="222222"/>
                </a:solidFill>
              </a:rPr>
              <a:t> to bound states</a:t>
            </a:r>
            <a:endParaRPr sz="16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017725"/>
            <a:ext cx="57729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s">
                <a:solidFill>
                  <a:srgbClr val="222222"/>
                </a:solidFill>
              </a:rPr>
              <a:t>Find experimental measurements of cross-section</a:t>
            </a:r>
            <a:endParaRPr>
              <a:solidFill>
                <a:srgbClr val="22222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s">
                <a:solidFill>
                  <a:srgbClr val="222222"/>
                </a:solidFill>
              </a:rPr>
              <a:t>Search for </a:t>
            </a:r>
            <a:r>
              <a:rPr lang="es">
                <a:solidFill>
                  <a:srgbClr val="222222"/>
                </a:solidFill>
              </a:rPr>
              <a:t>a potential model to describe </a:t>
            </a:r>
            <a:r>
              <a:rPr baseline="30000" lang="es">
                <a:solidFill>
                  <a:srgbClr val="222222"/>
                </a:solidFill>
              </a:rPr>
              <a:t>7</a:t>
            </a:r>
            <a:r>
              <a:rPr lang="es">
                <a:solidFill>
                  <a:srgbClr val="222222"/>
                </a:solidFill>
              </a:rPr>
              <a:t>Li as α+t</a:t>
            </a:r>
            <a:endParaRPr>
              <a:solidFill>
                <a:srgbClr val="22222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s">
                <a:solidFill>
                  <a:srgbClr val="222222"/>
                </a:solidFill>
              </a:rPr>
              <a:t>Reproduce papers results by Fortran codes.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C4122F"/>
                </a:solidFill>
              </a:rPr>
              <a:t>Starting point: Literature review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499" y="2748524"/>
            <a:ext cx="6879000" cy="2226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rp curved arrow icon. Vector black rounded arrow. Direction pointer (proporcionado por Getty Images)" id="86" name="Google Shape;86;p15"/>
          <p:cNvPicPr preferRelativeResize="0"/>
          <p:nvPr/>
        </p:nvPicPr>
        <p:blipFill rotWithShape="1">
          <a:blip r:embed="rId4">
            <a:alphaModFix/>
          </a:blip>
          <a:srcRect b="15244" l="8970" r="8731" t="13948"/>
          <a:stretch/>
        </p:blipFill>
        <p:spPr>
          <a:xfrm rot="1691691">
            <a:off x="5982309" y="1661101"/>
            <a:ext cx="1279579" cy="91694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6824850" y="1330400"/>
            <a:ext cx="113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Tokimoto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p16"/>
          <p:cNvGraphicFramePr/>
          <p:nvPr/>
        </p:nvGraphicFramePr>
        <p:xfrm>
          <a:off x="173225" y="25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{5F18E2D8-410E-49D8-BABC-3A631EACF910}</a:tableStyleId>
              </a:tblPr>
              <a:tblGrid>
                <a:gridCol w="1063975"/>
                <a:gridCol w="575650"/>
                <a:gridCol w="1811875"/>
                <a:gridCol w="1650550"/>
                <a:gridCol w="2057325"/>
                <a:gridCol w="1638175"/>
              </a:tblGrid>
              <a:tr h="23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Name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Year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Energy range, Ecm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Method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Target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Beam intensity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Holmgren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1958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450 &lt; E &lt; 1350 keV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Direct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3H and 3He gases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300"/>
                        <a:t>0.2 or 0.3 ua alpha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Griffiths</a:t>
                      </a:r>
                      <a:endParaRPr sz="13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1961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0.35 &lt; E &lt; 1.83 MeV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Direct</a:t>
                      </a:r>
                      <a:endParaRPr sz="13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Tritium targets absorbed in thin evaporated layers of Zr on Pt backings.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rgbClr val="FF0000"/>
                          </a:solidFill>
                        </a:rPr>
                        <a:t>¿?</a:t>
                      </a:r>
                      <a:endParaRPr sz="13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Burzynski</a:t>
                      </a:r>
                      <a:endParaRPr sz="13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1987</a:t>
                      </a:r>
                      <a:endParaRPr sz="13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280 &lt; E &lt; 900 keV</a:t>
                      </a:r>
                      <a:endParaRPr sz="13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Direct</a:t>
                      </a:r>
                      <a:endParaRPr sz="13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T-Ti targets </a:t>
                      </a:r>
                      <a:endParaRPr sz="13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 up to 15 uA alpha </a:t>
                      </a:r>
                      <a:endParaRPr sz="13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Schröder 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1987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50 &lt; E &lt; 480 keV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Direct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Ti3H about 20 mu-g/cm2 thick a Cu backing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alpha particle currents of 2-13 uA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Utsunomiya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1990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80 &lt; E &lt; 980 </a:t>
                      </a:r>
                      <a:r>
                        <a:rPr lang="es" sz="1300">
                          <a:solidFill>
                            <a:srgbClr val="000000"/>
                          </a:solidFill>
                        </a:rPr>
                        <a:t>keV </a:t>
                      </a:r>
                      <a:endParaRPr sz="13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Indirect by breakup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 27Al - 208Pb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42 - 63 MeV – 7Li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Brune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1994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50 &lt; E &lt; 1200 keV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Direct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Ti-3H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20 nA—30 uA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alpha particles 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Tokimoto</a:t>
                      </a:r>
                      <a:endParaRPr sz="13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2001</a:t>
                      </a:r>
                      <a:endParaRPr sz="13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100 &lt; E &lt; 500 keV</a:t>
                      </a:r>
                      <a:endParaRPr sz="13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Coulomb breakup</a:t>
                      </a:r>
                      <a:endParaRPr sz="13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27Al - 197Au</a:t>
                      </a:r>
                      <a:endParaRPr sz="13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42 MeV– 7Li 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30–300 nA</a:t>
                      </a:r>
                      <a:endParaRPr sz="13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Bystritsky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2016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15.7 keV = 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Direct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titanium tritide TiT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/>
                        <a:t>~ 5 × 10^14 4He+ ions per pulse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88000"/>
            <a:ext cx="3452259" cy="274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7787" y="2188000"/>
            <a:ext cx="3421661" cy="27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734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C4122F"/>
                </a:solidFill>
              </a:rPr>
              <a:t>Try to reproduce Tokimoto’s results for </a:t>
            </a:r>
            <a:r>
              <a:rPr lang="es" sz="2600" u="sng">
                <a:solidFill>
                  <a:srgbClr val="C4122F"/>
                </a:solidFill>
              </a:rPr>
              <a:t>bound</a:t>
            </a:r>
            <a:r>
              <a:rPr lang="es" sz="2600">
                <a:solidFill>
                  <a:srgbClr val="C4122F"/>
                </a:solidFill>
              </a:rPr>
              <a:t> states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311700" y="1111150"/>
            <a:ext cx="7161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Varying</a:t>
            </a:r>
            <a:r>
              <a:rPr lang="es" sz="1800"/>
              <a:t> mass and radius parameters, phase-shifts and binding energy </a:t>
            </a:r>
            <a:r>
              <a:rPr b="1" lang="es" sz="1800"/>
              <a:t>results are significantly </a:t>
            </a:r>
            <a:r>
              <a:rPr b="1" lang="es" sz="1800">
                <a:solidFill>
                  <a:schemeClr val="dk1"/>
                </a:solidFill>
              </a:rPr>
              <a:t>off → REFIT IS NEEDED</a:t>
            </a:r>
            <a:r>
              <a:rPr b="1" lang="es" sz="1800"/>
              <a:t>.</a:t>
            </a:r>
            <a:endParaRPr b="1" sz="1800"/>
          </a:p>
        </p:txBody>
      </p:sp>
      <p:sp>
        <p:nvSpPr>
          <p:cNvPr id="101" name="Google Shape;101;p17"/>
          <p:cNvSpPr/>
          <p:nvPr/>
        </p:nvSpPr>
        <p:spPr>
          <a:xfrm flipH="1" rot="10800000">
            <a:off x="8302172" y="444924"/>
            <a:ext cx="204300" cy="3942300"/>
          </a:xfrm>
          <a:prstGeom prst="downArrow">
            <a:avLst>
              <a:gd fmla="val 26327" name="adj1"/>
              <a:gd fmla="val 86574" name="adj2"/>
            </a:avLst>
          </a:prstGeom>
          <a:solidFill>
            <a:srgbClr val="EEEEEE"/>
          </a:solidFill>
          <a:ln cap="flat" cmpd="sng" w="10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1050" lIns="101050" spcFirstLastPara="1" rIns="101050" wrap="square" tIns="101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47"/>
          </a:p>
        </p:txBody>
      </p:sp>
      <p:sp>
        <p:nvSpPr>
          <p:cNvPr id="102" name="Google Shape;102;p17"/>
          <p:cNvSpPr/>
          <p:nvPr/>
        </p:nvSpPr>
        <p:spPr>
          <a:xfrm>
            <a:off x="7975331" y="1978501"/>
            <a:ext cx="386700" cy="1894200"/>
          </a:xfrm>
          <a:prstGeom prst="rect">
            <a:avLst/>
          </a:prstGeom>
          <a:solidFill>
            <a:srgbClr val="F6B26B"/>
          </a:solidFill>
          <a:ln cap="flat" cmpd="sng" w="10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1050" lIns="101050" spcFirstLastPara="1" rIns="101050" wrap="square" tIns="101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47"/>
          </a:p>
        </p:txBody>
      </p:sp>
      <p:sp>
        <p:nvSpPr>
          <p:cNvPr id="103" name="Google Shape;103;p17"/>
          <p:cNvSpPr txBox="1"/>
          <p:nvPr/>
        </p:nvSpPr>
        <p:spPr>
          <a:xfrm>
            <a:off x="7441158" y="4338394"/>
            <a:ext cx="14745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200" lIns="90200" spcFirstLastPara="1" rIns="90200" wrap="square" tIns="902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72">
                <a:solidFill>
                  <a:srgbClr val="000000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E /MeV</a:t>
            </a:r>
            <a:endParaRPr b="1" sz="1381">
              <a:solidFill>
                <a:srgbClr val="595959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8189976" y="3065915"/>
            <a:ext cx="8475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1050" lIns="101050" spcFirstLastPara="1" rIns="101050" wrap="square" tIns="101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36">
                <a:solidFill>
                  <a:srgbClr val="595959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— 2.20</a:t>
            </a:r>
            <a:endParaRPr sz="1436">
              <a:solidFill>
                <a:srgbClr val="595959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8189976" y="2223692"/>
            <a:ext cx="8475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1050" lIns="101050" spcFirstLastPara="1" rIns="101050" wrap="square" tIns="101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36">
                <a:solidFill>
                  <a:srgbClr val="595959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— 2.30</a:t>
            </a:r>
            <a:endParaRPr sz="1436">
              <a:solidFill>
                <a:srgbClr val="595959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8189976" y="1381468"/>
            <a:ext cx="8475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1050" lIns="101050" spcFirstLastPara="1" rIns="101050" wrap="square" tIns="101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36">
                <a:solidFill>
                  <a:srgbClr val="595959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— 2.40</a:t>
            </a:r>
            <a:endParaRPr sz="1436">
              <a:solidFill>
                <a:srgbClr val="595959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8189976" y="539245"/>
            <a:ext cx="8475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1050" lIns="101050" spcFirstLastPara="1" rIns="101050" wrap="square" tIns="101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36">
                <a:solidFill>
                  <a:srgbClr val="595959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— 2.50</a:t>
            </a:r>
            <a:endParaRPr sz="1436">
              <a:solidFill>
                <a:srgbClr val="595959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7271980" y="3634539"/>
            <a:ext cx="8475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1050" lIns="101050" spcFirstLastPara="1" rIns="101050" wrap="square" tIns="101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36">
                <a:solidFill>
                  <a:srgbClr val="595959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2.135 — </a:t>
            </a:r>
            <a:endParaRPr sz="1436">
              <a:solidFill>
                <a:srgbClr val="595959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7271980" y="1741792"/>
            <a:ext cx="8475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1050" lIns="101050" spcFirstLastPara="1" rIns="101050" wrap="square" tIns="101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36">
                <a:solidFill>
                  <a:srgbClr val="595959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2.366 — </a:t>
            </a:r>
            <a:endParaRPr sz="1436">
              <a:solidFill>
                <a:srgbClr val="595959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7369605" y="899677"/>
            <a:ext cx="15993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1050" lIns="101050" spcFirstLastPara="1" rIns="101050" wrap="square" tIns="101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36">
                <a:solidFill>
                  <a:srgbClr val="0000FF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2.467 — — — — </a:t>
            </a:r>
            <a:endParaRPr sz="1436">
              <a:solidFill>
                <a:srgbClr val="0000FF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8189976" y="3817599"/>
            <a:ext cx="8475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1050" lIns="101050" spcFirstLastPara="1" rIns="101050" wrap="square" tIns="101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36">
                <a:solidFill>
                  <a:srgbClr val="595959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— 2.10</a:t>
            </a:r>
            <a:endParaRPr sz="1436">
              <a:solidFill>
                <a:srgbClr val="595959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475" y="3224250"/>
            <a:ext cx="127225" cy="6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1904" y="3224250"/>
            <a:ext cx="127225" cy="64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C4122F"/>
                </a:solidFill>
              </a:rPr>
              <a:t>Try to reproduce Tokimoto’s results for </a:t>
            </a:r>
            <a:r>
              <a:rPr lang="es" sz="2600" u="sng">
                <a:solidFill>
                  <a:srgbClr val="C4122F"/>
                </a:solidFill>
              </a:rPr>
              <a:t>continuum</a:t>
            </a:r>
            <a:r>
              <a:rPr lang="es" sz="2600">
                <a:solidFill>
                  <a:srgbClr val="C4122F"/>
                </a:solidFill>
              </a:rPr>
              <a:t> states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300" y="2081763"/>
            <a:ext cx="3477728" cy="284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79373"/>
            <a:ext cx="3477726" cy="284932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311700" y="1111150"/>
            <a:ext cx="7161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For d-waves, results p</a:t>
            </a:r>
            <a:r>
              <a:rPr lang="es" sz="1800"/>
              <a:t>hase-shifts </a:t>
            </a:r>
            <a:r>
              <a:rPr b="1" lang="es" sz="1800"/>
              <a:t>results are completely </a:t>
            </a:r>
            <a:r>
              <a:rPr b="1" lang="es" sz="1800">
                <a:solidFill>
                  <a:schemeClr val="dk1"/>
                </a:solidFill>
              </a:rPr>
              <a:t>off</a:t>
            </a:r>
            <a:r>
              <a:rPr b="1" lang="es" sz="1800"/>
              <a:t>.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1"/>
                </a:solidFill>
              </a:rPr>
              <a:t>→ REFIT IS NEEDED.</a:t>
            </a:r>
            <a:endParaRPr b="1" sz="1800"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910" y="3179812"/>
            <a:ext cx="127225" cy="6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7307" y="3179812"/>
            <a:ext cx="127225" cy="64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C4122F"/>
                </a:solidFill>
              </a:rPr>
              <a:t>Try to reproduce Tokimoto’s results for </a:t>
            </a:r>
            <a:r>
              <a:rPr lang="es" sz="2600" u="sng">
                <a:solidFill>
                  <a:srgbClr val="C4122F"/>
                </a:solidFill>
              </a:rPr>
              <a:t>continuum</a:t>
            </a:r>
            <a:r>
              <a:rPr lang="es" sz="2600">
                <a:solidFill>
                  <a:srgbClr val="C4122F"/>
                </a:solidFill>
              </a:rPr>
              <a:t> states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311700" y="1111150"/>
            <a:ext cx="716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For s-wave and f-waves, results phase-shifts </a:t>
            </a:r>
            <a:r>
              <a:rPr b="1" lang="es" sz="1800"/>
              <a:t>results are good.</a:t>
            </a:r>
            <a:endParaRPr b="1" sz="1800"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8625" y="2129875"/>
            <a:ext cx="2926875" cy="2368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2525" y="2134525"/>
            <a:ext cx="2926875" cy="235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400" y="1823225"/>
            <a:ext cx="2926875" cy="235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47" y="2729163"/>
            <a:ext cx="106275" cy="5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97585" y="3043200"/>
            <a:ext cx="106275" cy="5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3936" y="3043113"/>
            <a:ext cx="106275" cy="5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C4122F"/>
                </a:solidFill>
              </a:rPr>
              <a:t>Correct by refitting Tokimoto’s model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311700" y="1141964"/>
            <a:ext cx="7569300" cy="3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s">
                <a:solidFill>
                  <a:srgbClr val="222222"/>
                </a:solidFill>
              </a:rPr>
              <a:t>For s-wave and f-waves we will use Tokimoto’s parameters.</a:t>
            </a:r>
            <a:endParaRPr>
              <a:solidFill>
                <a:srgbClr val="22222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s">
                <a:solidFill>
                  <a:srgbClr val="222222"/>
                </a:solidFill>
              </a:rPr>
              <a:t>Refit </a:t>
            </a:r>
            <a:r>
              <a:rPr b="1" lang="es">
                <a:solidFill>
                  <a:srgbClr val="222222"/>
                </a:solidFill>
              </a:rPr>
              <a:t>p</a:t>
            </a:r>
            <a:r>
              <a:rPr lang="es">
                <a:solidFill>
                  <a:srgbClr val="222222"/>
                </a:solidFill>
              </a:rPr>
              <a:t>-waves’ parameters to experimental </a:t>
            </a:r>
            <a:r>
              <a:rPr b="1" lang="es">
                <a:solidFill>
                  <a:srgbClr val="222222"/>
                </a:solidFill>
              </a:rPr>
              <a:t>binding energy</a:t>
            </a:r>
            <a:r>
              <a:rPr lang="es">
                <a:solidFill>
                  <a:srgbClr val="222222"/>
                </a:solidFill>
              </a:rPr>
              <a:t>. </a:t>
            </a:r>
            <a:endParaRPr>
              <a:solidFill>
                <a:srgbClr val="22222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s">
                <a:solidFill>
                  <a:srgbClr val="222222"/>
                </a:solidFill>
              </a:rPr>
              <a:t>Refit </a:t>
            </a:r>
            <a:r>
              <a:rPr b="1" lang="es">
                <a:solidFill>
                  <a:srgbClr val="222222"/>
                </a:solidFill>
              </a:rPr>
              <a:t>d</a:t>
            </a:r>
            <a:r>
              <a:rPr lang="es">
                <a:solidFill>
                  <a:srgbClr val="222222"/>
                </a:solidFill>
              </a:rPr>
              <a:t>-waves’ parameters to </a:t>
            </a:r>
            <a:r>
              <a:rPr b="1" lang="es">
                <a:solidFill>
                  <a:srgbClr val="222222"/>
                </a:solidFill>
              </a:rPr>
              <a:t>phase-shift</a:t>
            </a:r>
            <a:r>
              <a:rPr lang="es">
                <a:solidFill>
                  <a:srgbClr val="222222"/>
                </a:solidFill>
              </a:rPr>
              <a:t> data.</a:t>
            </a:r>
            <a:endParaRPr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s">
                <a:solidFill>
                  <a:srgbClr val="222222"/>
                </a:solidFill>
              </a:rPr>
              <a:t>Adjust method are </a:t>
            </a:r>
            <a:r>
              <a:rPr lang="es">
                <a:solidFill>
                  <a:srgbClr val="222222"/>
                </a:solidFill>
              </a:rPr>
              <a:t>usual</a:t>
            </a:r>
            <a:r>
              <a:rPr lang="es">
                <a:solidFill>
                  <a:srgbClr val="222222"/>
                </a:solidFill>
              </a:rPr>
              <a:t> bisection and secant.</a:t>
            </a:r>
            <a:endParaRPr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C4122F"/>
                </a:solidFill>
              </a:rPr>
              <a:t>Correct by refitting Tokimoto’s model: p-waves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750" y="2474275"/>
            <a:ext cx="3260350" cy="26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400" y="2474275"/>
            <a:ext cx="3259724" cy="266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856" y="3402208"/>
            <a:ext cx="124360" cy="6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9816" y="3402183"/>
            <a:ext cx="124375" cy="634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 rotWithShape="1">
          <a:blip r:embed="rId6">
            <a:alphaModFix/>
          </a:blip>
          <a:srcRect b="52068" l="0" r="0" t="0"/>
          <a:stretch/>
        </p:blipFill>
        <p:spPr>
          <a:xfrm>
            <a:off x="514850" y="1017725"/>
            <a:ext cx="5782526" cy="77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 rotWithShape="1">
          <a:blip r:embed="rId6">
            <a:alphaModFix/>
          </a:blip>
          <a:srcRect b="0" l="0" r="0" t="81652"/>
          <a:stretch/>
        </p:blipFill>
        <p:spPr>
          <a:xfrm>
            <a:off x="514850" y="1822763"/>
            <a:ext cx="5782526" cy="295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