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72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</p:sldIdLst>
  <p:sldSz cx="9144000" cy="6858000" type="screen4x3"/>
  <p:notesSz cx="7102475" cy="1023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296"/>
  </p:normalViewPr>
  <p:slideViewPr>
    <p:cSldViewPr>
      <p:cViewPr varScale="1">
        <p:scale>
          <a:sx n="51" d="100"/>
          <a:sy n="51" d="100"/>
        </p:scale>
        <p:origin x="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86652-1190-4876-87F9-EBD4929FE4B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4F8F18B-D7BD-4E3E-A728-4D543312C7F6}">
      <dgm:prSet phldrT="[Текст]" custT="1"/>
      <dgm:spPr/>
      <dgm:t>
        <a:bodyPr/>
        <a:lstStyle/>
        <a:p>
          <a:r>
            <a:rPr lang="ru-RU" sz="2000" b="1" i="0"/>
            <a:t>Абстрагування</a:t>
          </a:r>
          <a:endParaRPr lang="ru-RU" sz="2000" b="1"/>
        </a:p>
      </dgm:t>
    </dgm:pt>
    <dgm:pt modelId="{B4C40BB7-1228-4C83-9E25-388F8589D1ED}" type="parTrans" cxnId="{98F1AB7B-B42C-4C06-960F-81AC159BCBE4}">
      <dgm:prSet/>
      <dgm:spPr/>
      <dgm:t>
        <a:bodyPr/>
        <a:lstStyle/>
        <a:p>
          <a:endParaRPr lang="ru-RU"/>
        </a:p>
      </dgm:t>
    </dgm:pt>
    <dgm:pt modelId="{E1D7E290-ACDE-4B86-815F-7A99E31EADE7}" type="sibTrans" cxnId="{98F1AB7B-B42C-4C06-960F-81AC159BCBE4}">
      <dgm:prSet/>
      <dgm:spPr/>
      <dgm:t>
        <a:bodyPr/>
        <a:lstStyle/>
        <a:p>
          <a:endParaRPr lang="ru-RU"/>
        </a:p>
      </dgm:t>
    </dgm:pt>
    <dgm:pt modelId="{242BEC26-D86E-4F74-80D0-D3E1CA6D281B}">
      <dgm:prSet custT="1"/>
      <dgm:spPr/>
      <dgm:t>
        <a:bodyPr/>
        <a:lstStyle/>
        <a:p>
          <a:r>
            <a:rPr lang="ru-RU" sz="1700" b="0" i="0" dirty="0"/>
            <a:t>в модель включаються тільки ті аспекти проектованої системи, які мають безпосереднє відношення до виконання системою своїх функцій або свого цільового призначення</a:t>
          </a:r>
        </a:p>
      </dgm:t>
    </dgm:pt>
    <dgm:pt modelId="{ED3AC3BC-19A0-41A2-9009-D077A4447B7B}" type="parTrans" cxnId="{CB0AF867-39D2-40A2-AD52-6C99E78C5A9C}">
      <dgm:prSet/>
      <dgm:spPr/>
      <dgm:t>
        <a:bodyPr/>
        <a:lstStyle/>
        <a:p>
          <a:endParaRPr lang="ru-RU"/>
        </a:p>
      </dgm:t>
    </dgm:pt>
    <dgm:pt modelId="{5A25A2B5-AFFF-4DC0-B2A6-1ACC81CD71EC}" type="sibTrans" cxnId="{CB0AF867-39D2-40A2-AD52-6C99E78C5A9C}">
      <dgm:prSet/>
      <dgm:spPr/>
      <dgm:t>
        <a:bodyPr/>
        <a:lstStyle/>
        <a:p>
          <a:endParaRPr lang="ru-RU"/>
        </a:p>
      </dgm:t>
    </dgm:pt>
    <dgm:pt modelId="{88D49AB9-B2C6-4DDB-81F1-D8E4CB5256E0}">
      <dgm:prSet custT="1"/>
      <dgm:spPr/>
      <dgm:t>
        <a:bodyPr/>
        <a:lstStyle/>
        <a:p>
          <a:r>
            <a:rPr lang="ru-RU" sz="1700" b="0" i="0" dirty="0"/>
            <a:t>всі другорядні деталі опускаються, щоб надмірно не ускладнювати процес аналізу та дослідження отриманої моделі</a:t>
          </a:r>
        </a:p>
      </dgm:t>
    </dgm:pt>
    <dgm:pt modelId="{6BB16604-2E38-47D5-9D9B-EFF8572484FF}" type="parTrans" cxnId="{5F3F766B-0D46-4B85-9C8C-E377C401B574}">
      <dgm:prSet/>
      <dgm:spPr/>
      <dgm:t>
        <a:bodyPr/>
        <a:lstStyle/>
        <a:p>
          <a:endParaRPr lang="ru-RU"/>
        </a:p>
      </dgm:t>
    </dgm:pt>
    <dgm:pt modelId="{3F8F3FB4-383F-4CAB-8C0A-734EAC4F421D}" type="sibTrans" cxnId="{5F3F766B-0D46-4B85-9C8C-E377C401B574}">
      <dgm:prSet/>
      <dgm:spPr/>
      <dgm:t>
        <a:bodyPr/>
        <a:lstStyle/>
        <a:p>
          <a:endParaRPr lang="ru-RU"/>
        </a:p>
      </dgm:t>
    </dgm:pt>
    <dgm:pt modelId="{98F0A0B9-3F69-4854-AF72-1E29E5595DB1}">
      <dgm:prSet custT="1"/>
      <dgm:spPr/>
      <dgm:t>
        <a:bodyPr/>
        <a:lstStyle/>
        <a:p>
          <a:r>
            <a:rPr lang="ru-RU" sz="2000" b="1" i="0"/>
            <a:t>Багатомодельність</a:t>
          </a:r>
          <a:endParaRPr lang="ru-RU" sz="2000" b="1" i="0" dirty="0"/>
        </a:p>
      </dgm:t>
    </dgm:pt>
    <dgm:pt modelId="{7C164AE2-0B0C-41EB-B467-918B25CDE828}" type="parTrans" cxnId="{F7F24B78-9052-474F-AB5D-2562CADFD77D}">
      <dgm:prSet/>
      <dgm:spPr/>
      <dgm:t>
        <a:bodyPr/>
        <a:lstStyle/>
        <a:p>
          <a:endParaRPr lang="ru-RU"/>
        </a:p>
      </dgm:t>
    </dgm:pt>
    <dgm:pt modelId="{3B604768-804B-458F-A248-70E90050D3DD}" type="sibTrans" cxnId="{F7F24B78-9052-474F-AB5D-2562CADFD77D}">
      <dgm:prSet/>
      <dgm:spPr/>
      <dgm:t>
        <a:bodyPr/>
        <a:lstStyle/>
        <a:p>
          <a:endParaRPr lang="ru-RU"/>
        </a:p>
      </dgm:t>
    </dgm:pt>
    <dgm:pt modelId="{544C4EB4-BF45-441D-935E-ACA82544D4CF}">
      <dgm:prSet custT="1"/>
      <dgm:spPr/>
      <dgm:t>
        <a:bodyPr/>
        <a:lstStyle/>
        <a:p>
          <a:r>
            <a:rPr lang="ru-RU" sz="1700" b="0" i="0" dirty="0"/>
            <a:t>ніяка єдина модель не може з достатнім ступенем адекватності описувати різні аспекти складної системи</a:t>
          </a:r>
        </a:p>
      </dgm:t>
    </dgm:pt>
    <dgm:pt modelId="{CFF1E966-BF1E-4CB7-821A-7CBC628812A2}" type="parTrans" cxnId="{1E5EC897-55FE-449D-9D57-7D138A5E3F59}">
      <dgm:prSet/>
      <dgm:spPr/>
      <dgm:t>
        <a:bodyPr/>
        <a:lstStyle/>
        <a:p>
          <a:endParaRPr lang="ru-RU"/>
        </a:p>
      </dgm:t>
    </dgm:pt>
    <dgm:pt modelId="{15D91F78-8B73-4E23-8A82-2F3A3BE850AF}" type="sibTrans" cxnId="{1E5EC897-55FE-449D-9D57-7D138A5E3F59}">
      <dgm:prSet/>
      <dgm:spPr/>
      <dgm:t>
        <a:bodyPr/>
        <a:lstStyle/>
        <a:p>
          <a:endParaRPr lang="ru-RU"/>
        </a:p>
      </dgm:t>
    </dgm:pt>
    <dgm:pt modelId="{2950B433-C10F-4442-BDB0-E194C59106DB}">
      <dgm:prSet custT="1"/>
      <dgm:spPr/>
      <dgm:t>
        <a:bodyPr/>
        <a:lstStyle/>
        <a:p>
          <a:r>
            <a:rPr lang="ru-RU" sz="2000" b="1" i="0"/>
            <a:t>Ієрархічна побудова моделей складних систем</a:t>
          </a:r>
          <a:endParaRPr lang="ru-RU" sz="2000" b="1" i="0" dirty="0"/>
        </a:p>
      </dgm:t>
    </dgm:pt>
    <dgm:pt modelId="{5FAADBDA-3C02-47CF-9FE0-EBDB140D5125}" type="parTrans" cxnId="{95AA4158-95E7-4CF3-819E-A3E5206079A8}">
      <dgm:prSet/>
      <dgm:spPr/>
      <dgm:t>
        <a:bodyPr/>
        <a:lstStyle/>
        <a:p>
          <a:endParaRPr lang="ru-RU"/>
        </a:p>
      </dgm:t>
    </dgm:pt>
    <dgm:pt modelId="{B971670D-B5D9-4CCF-8D2D-0A59999D5956}" type="sibTrans" cxnId="{95AA4158-95E7-4CF3-819E-A3E5206079A8}">
      <dgm:prSet/>
      <dgm:spPr/>
      <dgm:t>
        <a:bodyPr/>
        <a:lstStyle/>
        <a:p>
          <a:endParaRPr lang="ru-RU"/>
        </a:p>
      </dgm:t>
    </dgm:pt>
    <dgm:pt modelId="{465F2821-A1D0-47E5-9192-F6F4816858E1}">
      <dgm:prSet custT="1"/>
      <dgm:spPr/>
      <dgm:t>
        <a:bodyPr/>
        <a:lstStyle/>
        <a:p>
          <a:r>
            <a:rPr lang="ru-RU" sz="1700" b="0" i="0" dirty="0"/>
            <a:t>побудова моделі на різних рівнях має різну ступінь абстрагування або деталізації</a:t>
          </a:r>
        </a:p>
      </dgm:t>
    </dgm:pt>
    <dgm:pt modelId="{E55DC0CD-FEC9-447E-85C0-CC760D749768}" type="parTrans" cxnId="{BDD7F1D2-7DF4-4A63-AF0C-4ECFAC4CAC31}">
      <dgm:prSet/>
      <dgm:spPr/>
      <dgm:t>
        <a:bodyPr/>
        <a:lstStyle/>
        <a:p>
          <a:endParaRPr lang="ru-RU"/>
        </a:p>
      </dgm:t>
    </dgm:pt>
    <dgm:pt modelId="{F9B75484-CE36-4252-B2ED-D5ECD71FFF19}" type="sibTrans" cxnId="{BDD7F1D2-7DF4-4A63-AF0C-4ECFAC4CAC31}">
      <dgm:prSet/>
      <dgm:spPr/>
      <dgm:t>
        <a:bodyPr/>
        <a:lstStyle/>
        <a:p>
          <a:endParaRPr lang="ru-RU"/>
        </a:p>
      </dgm:t>
    </dgm:pt>
    <dgm:pt modelId="{A5EE1C8B-9003-4B74-BDDC-62838D808041}">
      <dgm:prSet custT="1"/>
      <dgm:spPr/>
      <dgm:t>
        <a:bodyPr/>
        <a:lstStyle/>
        <a:p>
          <a:r>
            <a:rPr lang="ru-RU" sz="1700" b="0" i="0" dirty="0"/>
            <a:t>вихідна або первісна модель складної системи має найбільш загальне уявлення </a:t>
          </a:r>
          <a:r>
            <a:rPr lang="ru-RU" sz="1700" b="0" i="0"/>
            <a:t>(метапредставлення)</a:t>
          </a:r>
          <a:endParaRPr lang="ru-RU" sz="1700" b="0" i="0" dirty="0"/>
        </a:p>
      </dgm:t>
    </dgm:pt>
    <dgm:pt modelId="{BF0906D5-0767-44CC-BD07-AB5575BE7027}" type="parTrans" cxnId="{AB49FC84-5F12-45A6-B13C-F6026C85C2C0}">
      <dgm:prSet/>
      <dgm:spPr/>
      <dgm:t>
        <a:bodyPr/>
        <a:lstStyle/>
        <a:p>
          <a:endParaRPr lang="ru-RU"/>
        </a:p>
      </dgm:t>
    </dgm:pt>
    <dgm:pt modelId="{89D387EE-54A5-4DBB-ADA5-FF941CCE1522}" type="sibTrans" cxnId="{AB49FC84-5F12-45A6-B13C-F6026C85C2C0}">
      <dgm:prSet/>
      <dgm:spPr/>
      <dgm:t>
        <a:bodyPr/>
        <a:lstStyle/>
        <a:p>
          <a:endParaRPr lang="ru-RU"/>
        </a:p>
      </dgm:t>
    </dgm:pt>
    <dgm:pt modelId="{90A4779A-368F-4FA5-A9CB-D586CAC5D4E4}" type="pres">
      <dgm:prSet presAssocID="{97486652-1190-4876-87F9-EBD4929FE4B6}" presName="Name0" presStyleCnt="0">
        <dgm:presLayoutVars>
          <dgm:dir/>
          <dgm:animLvl val="lvl"/>
          <dgm:resizeHandles val="exact"/>
        </dgm:presLayoutVars>
      </dgm:prSet>
      <dgm:spPr/>
    </dgm:pt>
    <dgm:pt modelId="{AECBB519-0F30-42D9-8BD8-4D020AAE1A65}" type="pres">
      <dgm:prSet presAssocID="{E4F8F18B-D7BD-4E3E-A728-4D543312C7F6}" presName="linNode" presStyleCnt="0"/>
      <dgm:spPr/>
    </dgm:pt>
    <dgm:pt modelId="{10AF866D-AB7F-4539-8EE9-F3FB25017D03}" type="pres">
      <dgm:prSet presAssocID="{E4F8F18B-D7BD-4E3E-A728-4D543312C7F6}" presName="parentText" presStyleLbl="node1" presStyleIdx="0" presStyleCnt="3" custScaleX="89582" custLinFactNeighborX="-4101" custLinFactNeighborY="-152">
        <dgm:presLayoutVars>
          <dgm:chMax val="1"/>
          <dgm:bulletEnabled val="1"/>
        </dgm:presLayoutVars>
      </dgm:prSet>
      <dgm:spPr/>
    </dgm:pt>
    <dgm:pt modelId="{3E3834C0-C937-4713-A57B-FF516F0CA937}" type="pres">
      <dgm:prSet presAssocID="{E4F8F18B-D7BD-4E3E-A728-4D543312C7F6}" presName="descendantText" presStyleLbl="alignAccFollowNode1" presStyleIdx="0" presStyleCnt="3" custScaleX="119194" custScaleY="168933">
        <dgm:presLayoutVars>
          <dgm:bulletEnabled val="1"/>
        </dgm:presLayoutVars>
      </dgm:prSet>
      <dgm:spPr/>
    </dgm:pt>
    <dgm:pt modelId="{0486C801-E8D9-4586-9EE7-8AC64ED83BB9}" type="pres">
      <dgm:prSet presAssocID="{E1D7E290-ACDE-4B86-815F-7A99E31EADE7}" presName="sp" presStyleCnt="0"/>
      <dgm:spPr/>
    </dgm:pt>
    <dgm:pt modelId="{5A3E3568-0805-4713-B8DD-A9CBB333A4D8}" type="pres">
      <dgm:prSet presAssocID="{98F0A0B9-3F69-4854-AF72-1E29E5595DB1}" presName="linNode" presStyleCnt="0"/>
      <dgm:spPr/>
    </dgm:pt>
    <dgm:pt modelId="{15243608-BD86-47A9-8B35-81ADB99D716A}" type="pres">
      <dgm:prSet presAssocID="{98F0A0B9-3F69-4854-AF72-1E29E5595DB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A3755AB-EEB3-4D8B-A0C4-98EABF08DC49}" type="pres">
      <dgm:prSet presAssocID="{98F0A0B9-3F69-4854-AF72-1E29E5595DB1}" presName="descendantText" presStyleLbl="alignAccFollowNode1" presStyleIdx="1" presStyleCnt="3" custScaleX="137918">
        <dgm:presLayoutVars>
          <dgm:bulletEnabled val="1"/>
        </dgm:presLayoutVars>
      </dgm:prSet>
      <dgm:spPr/>
    </dgm:pt>
    <dgm:pt modelId="{4040850D-4CD2-42F3-99C9-2F4A1D9A2BBB}" type="pres">
      <dgm:prSet presAssocID="{3B604768-804B-458F-A248-70E90050D3DD}" presName="sp" presStyleCnt="0"/>
      <dgm:spPr/>
    </dgm:pt>
    <dgm:pt modelId="{C54404CA-4552-4DB0-AAC9-F98F00B3FFDC}" type="pres">
      <dgm:prSet presAssocID="{2950B433-C10F-4442-BDB0-E194C59106DB}" presName="linNode" presStyleCnt="0"/>
      <dgm:spPr/>
    </dgm:pt>
    <dgm:pt modelId="{2B3E0EF2-F57F-4721-AB4C-A22398C7BC62}" type="pres">
      <dgm:prSet presAssocID="{2950B433-C10F-4442-BDB0-E194C59106D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F7BD682-E2F5-436D-8D6F-FB53513C3C33}" type="pres">
      <dgm:prSet presAssocID="{2950B433-C10F-4442-BDB0-E194C59106DB}" presName="descendantText" presStyleLbl="alignAccFollowNode1" presStyleIdx="2" presStyleCnt="3" custScaleX="137863">
        <dgm:presLayoutVars>
          <dgm:bulletEnabled val="1"/>
        </dgm:presLayoutVars>
      </dgm:prSet>
      <dgm:spPr/>
    </dgm:pt>
  </dgm:ptLst>
  <dgm:cxnLst>
    <dgm:cxn modelId="{6A664005-A7CB-4267-9BAC-92120077EF13}" type="presOf" srcId="{2950B433-C10F-4442-BDB0-E194C59106DB}" destId="{2B3E0EF2-F57F-4721-AB4C-A22398C7BC62}" srcOrd="0" destOrd="0" presId="urn:microsoft.com/office/officeart/2005/8/layout/vList5"/>
    <dgm:cxn modelId="{BDCA9305-EBE0-4D99-9E12-EECBDA0615A0}" type="presOf" srcId="{465F2821-A1D0-47E5-9192-F6F4816858E1}" destId="{BF7BD682-E2F5-436D-8D6F-FB53513C3C33}" srcOrd="0" destOrd="0" presId="urn:microsoft.com/office/officeart/2005/8/layout/vList5"/>
    <dgm:cxn modelId="{95AA4158-95E7-4CF3-819E-A3E5206079A8}" srcId="{97486652-1190-4876-87F9-EBD4929FE4B6}" destId="{2950B433-C10F-4442-BDB0-E194C59106DB}" srcOrd="2" destOrd="0" parTransId="{5FAADBDA-3C02-47CF-9FE0-EBDB140D5125}" sibTransId="{B971670D-B5D9-4CCF-8D2D-0A59999D5956}"/>
    <dgm:cxn modelId="{CB0AF867-39D2-40A2-AD52-6C99E78C5A9C}" srcId="{E4F8F18B-D7BD-4E3E-A728-4D543312C7F6}" destId="{242BEC26-D86E-4F74-80D0-D3E1CA6D281B}" srcOrd="0" destOrd="0" parTransId="{ED3AC3BC-19A0-41A2-9009-D077A4447B7B}" sibTransId="{5A25A2B5-AFFF-4DC0-B2A6-1ACC81CD71EC}"/>
    <dgm:cxn modelId="{5F3F766B-0D46-4B85-9C8C-E377C401B574}" srcId="{E4F8F18B-D7BD-4E3E-A728-4D543312C7F6}" destId="{88D49AB9-B2C6-4DDB-81F1-D8E4CB5256E0}" srcOrd="1" destOrd="0" parTransId="{6BB16604-2E38-47D5-9D9B-EFF8572484FF}" sibTransId="{3F8F3FB4-383F-4CAB-8C0A-734EAC4F421D}"/>
    <dgm:cxn modelId="{DE621E6E-2EA9-470E-8E48-A305050B1279}" type="presOf" srcId="{E4F8F18B-D7BD-4E3E-A728-4D543312C7F6}" destId="{10AF866D-AB7F-4539-8EE9-F3FB25017D03}" srcOrd="0" destOrd="0" presId="urn:microsoft.com/office/officeart/2005/8/layout/vList5"/>
    <dgm:cxn modelId="{F7F24B78-9052-474F-AB5D-2562CADFD77D}" srcId="{97486652-1190-4876-87F9-EBD4929FE4B6}" destId="{98F0A0B9-3F69-4854-AF72-1E29E5595DB1}" srcOrd="1" destOrd="0" parTransId="{7C164AE2-0B0C-41EB-B467-918B25CDE828}" sibTransId="{3B604768-804B-458F-A248-70E90050D3DD}"/>
    <dgm:cxn modelId="{98F1AB7B-B42C-4C06-960F-81AC159BCBE4}" srcId="{97486652-1190-4876-87F9-EBD4929FE4B6}" destId="{E4F8F18B-D7BD-4E3E-A728-4D543312C7F6}" srcOrd="0" destOrd="0" parTransId="{B4C40BB7-1228-4C83-9E25-388F8589D1ED}" sibTransId="{E1D7E290-ACDE-4B86-815F-7A99E31EADE7}"/>
    <dgm:cxn modelId="{AB49FC84-5F12-45A6-B13C-F6026C85C2C0}" srcId="{2950B433-C10F-4442-BDB0-E194C59106DB}" destId="{A5EE1C8B-9003-4B74-BDDC-62838D808041}" srcOrd="1" destOrd="0" parTransId="{BF0906D5-0767-44CC-BD07-AB5575BE7027}" sibTransId="{89D387EE-54A5-4DBB-ADA5-FF941CCE1522}"/>
    <dgm:cxn modelId="{5BD4678A-5FDF-4C5C-9300-36C6A52DF67B}" type="presOf" srcId="{544C4EB4-BF45-441D-935E-ACA82544D4CF}" destId="{AA3755AB-EEB3-4D8B-A0C4-98EABF08DC49}" srcOrd="0" destOrd="0" presId="urn:microsoft.com/office/officeart/2005/8/layout/vList5"/>
    <dgm:cxn modelId="{1E5EC897-55FE-449D-9D57-7D138A5E3F59}" srcId="{98F0A0B9-3F69-4854-AF72-1E29E5595DB1}" destId="{544C4EB4-BF45-441D-935E-ACA82544D4CF}" srcOrd="0" destOrd="0" parTransId="{CFF1E966-BF1E-4CB7-821A-7CBC628812A2}" sibTransId="{15D91F78-8B73-4E23-8A82-2F3A3BE850AF}"/>
    <dgm:cxn modelId="{3CAD9B9C-E768-41BA-9542-81BA2189174B}" type="presOf" srcId="{A5EE1C8B-9003-4B74-BDDC-62838D808041}" destId="{BF7BD682-E2F5-436D-8D6F-FB53513C3C33}" srcOrd="0" destOrd="1" presId="urn:microsoft.com/office/officeart/2005/8/layout/vList5"/>
    <dgm:cxn modelId="{4DAEE3BC-DE12-464C-A9EB-1F3799BB06DA}" type="presOf" srcId="{98F0A0B9-3F69-4854-AF72-1E29E5595DB1}" destId="{15243608-BD86-47A9-8B35-81ADB99D716A}" srcOrd="0" destOrd="0" presId="urn:microsoft.com/office/officeart/2005/8/layout/vList5"/>
    <dgm:cxn modelId="{BDD7F1D2-7DF4-4A63-AF0C-4ECFAC4CAC31}" srcId="{2950B433-C10F-4442-BDB0-E194C59106DB}" destId="{465F2821-A1D0-47E5-9192-F6F4816858E1}" srcOrd="0" destOrd="0" parTransId="{E55DC0CD-FEC9-447E-85C0-CC760D749768}" sibTransId="{F9B75484-CE36-4252-B2ED-D5ECD71FFF19}"/>
    <dgm:cxn modelId="{88542EE4-CB8E-4B72-A0C6-9D250B6750C3}" type="presOf" srcId="{242BEC26-D86E-4F74-80D0-D3E1CA6D281B}" destId="{3E3834C0-C937-4713-A57B-FF516F0CA937}" srcOrd="0" destOrd="0" presId="urn:microsoft.com/office/officeart/2005/8/layout/vList5"/>
    <dgm:cxn modelId="{10830AEF-F806-44B6-B9C9-E18DE863FD26}" type="presOf" srcId="{88D49AB9-B2C6-4DDB-81F1-D8E4CB5256E0}" destId="{3E3834C0-C937-4713-A57B-FF516F0CA937}" srcOrd="0" destOrd="1" presId="urn:microsoft.com/office/officeart/2005/8/layout/vList5"/>
    <dgm:cxn modelId="{BAC316F4-5C23-4D71-A4DC-5ABEE19CD4AF}" type="presOf" srcId="{97486652-1190-4876-87F9-EBD4929FE4B6}" destId="{90A4779A-368F-4FA5-A9CB-D586CAC5D4E4}" srcOrd="0" destOrd="0" presId="urn:microsoft.com/office/officeart/2005/8/layout/vList5"/>
    <dgm:cxn modelId="{8F7DE00B-6DB7-4775-93AD-6B5A62413885}" type="presParOf" srcId="{90A4779A-368F-4FA5-A9CB-D586CAC5D4E4}" destId="{AECBB519-0F30-42D9-8BD8-4D020AAE1A65}" srcOrd="0" destOrd="0" presId="urn:microsoft.com/office/officeart/2005/8/layout/vList5"/>
    <dgm:cxn modelId="{BD47B68D-6850-453D-9FDC-2F5B41C297A4}" type="presParOf" srcId="{AECBB519-0F30-42D9-8BD8-4D020AAE1A65}" destId="{10AF866D-AB7F-4539-8EE9-F3FB25017D03}" srcOrd="0" destOrd="0" presId="urn:microsoft.com/office/officeart/2005/8/layout/vList5"/>
    <dgm:cxn modelId="{8776B4A7-B021-4C23-97C2-C4CF228EEBC2}" type="presParOf" srcId="{AECBB519-0F30-42D9-8BD8-4D020AAE1A65}" destId="{3E3834C0-C937-4713-A57B-FF516F0CA937}" srcOrd="1" destOrd="0" presId="urn:microsoft.com/office/officeart/2005/8/layout/vList5"/>
    <dgm:cxn modelId="{0CA7704C-BAA8-4CFC-8BC9-F52245146D75}" type="presParOf" srcId="{90A4779A-368F-4FA5-A9CB-D586CAC5D4E4}" destId="{0486C801-E8D9-4586-9EE7-8AC64ED83BB9}" srcOrd="1" destOrd="0" presId="urn:microsoft.com/office/officeart/2005/8/layout/vList5"/>
    <dgm:cxn modelId="{5B602F2B-832A-49D8-AD23-E51193E2C4D9}" type="presParOf" srcId="{90A4779A-368F-4FA5-A9CB-D586CAC5D4E4}" destId="{5A3E3568-0805-4713-B8DD-A9CBB333A4D8}" srcOrd="2" destOrd="0" presId="urn:microsoft.com/office/officeart/2005/8/layout/vList5"/>
    <dgm:cxn modelId="{98C8843F-1264-47E6-B956-63BF248040AB}" type="presParOf" srcId="{5A3E3568-0805-4713-B8DD-A9CBB333A4D8}" destId="{15243608-BD86-47A9-8B35-81ADB99D716A}" srcOrd="0" destOrd="0" presId="urn:microsoft.com/office/officeart/2005/8/layout/vList5"/>
    <dgm:cxn modelId="{DCE1F0BE-4580-4415-90A6-176F50029FD4}" type="presParOf" srcId="{5A3E3568-0805-4713-B8DD-A9CBB333A4D8}" destId="{AA3755AB-EEB3-4D8B-A0C4-98EABF08DC49}" srcOrd="1" destOrd="0" presId="urn:microsoft.com/office/officeart/2005/8/layout/vList5"/>
    <dgm:cxn modelId="{1C725B69-EEF8-4055-B54E-20A3DEA1BDFB}" type="presParOf" srcId="{90A4779A-368F-4FA5-A9CB-D586CAC5D4E4}" destId="{4040850D-4CD2-42F3-99C9-2F4A1D9A2BBB}" srcOrd="3" destOrd="0" presId="urn:microsoft.com/office/officeart/2005/8/layout/vList5"/>
    <dgm:cxn modelId="{07CF5745-9DF6-4D35-A237-A034593199CB}" type="presParOf" srcId="{90A4779A-368F-4FA5-A9CB-D586CAC5D4E4}" destId="{C54404CA-4552-4DB0-AAC9-F98F00B3FFDC}" srcOrd="4" destOrd="0" presId="urn:microsoft.com/office/officeart/2005/8/layout/vList5"/>
    <dgm:cxn modelId="{4525DBC3-1F0C-451F-AEB9-A50B136AADC7}" type="presParOf" srcId="{C54404CA-4552-4DB0-AAC9-F98F00B3FFDC}" destId="{2B3E0EF2-F57F-4721-AB4C-A22398C7BC62}" srcOrd="0" destOrd="0" presId="urn:microsoft.com/office/officeart/2005/8/layout/vList5"/>
    <dgm:cxn modelId="{7D20CEC5-0736-4B73-A1B3-1EEF4C87C0D7}" type="presParOf" srcId="{C54404CA-4552-4DB0-AAC9-F98F00B3FFDC}" destId="{BF7BD682-E2F5-436D-8D6F-FB53513C3C3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834C0-C937-4713-A57B-FF516F0CA937}">
      <dsp:nvSpPr>
        <dsp:cNvPr id="0" name=""/>
        <dsp:cNvSpPr/>
      </dsp:nvSpPr>
      <dsp:spPr>
        <a:xfrm rot="5400000">
          <a:off x="4449314" y="-2003684"/>
          <a:ext cx="1771088" cy="57812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dirty="0"/>
            <a:t>в модель включаються тільки ті аспекти проектованої системи, які мають безпосереднє відношення до виконання системою своїх функцій або свого цільового призначення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dirty="0"/>
            <a:t>всі другорядні деталі опускаються, щоб надмірно не ускладнювати процес аналізу та дослідження отриманої моделі</a:t>
          </a:r>
        </a:p>
      </dsp:txBody>
      <dsp:txXfrm rot="-5400000">
        <a:off x="2444213" y="87874"/>
        <a:ext cx="5694834" cy="1598174"/>
      </dsp:txXfrm>
    </dsp:sp>
    <dsp:sp modelId="{10AF866D-AB7F-4539-8EE9-F3FB25017D03}">
      <dsp:nvSpPr>
        <dsp:cNvPr id="0" name=""/>
        <dsp:cNvSpPr/>
      </dsp:nvSpPr>
      <dsp:spPr>
        <a:xfrm>
          <a:off x="0" y="229720"/>
          <a:ext cx="2444070" cy="1310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/>
            <a:t>Абстрагування</a:t>
          </a:r>
          <a:endParaRPr lang="ru-RU" sz="2000" b="1" kern="1200"/>
        </a:p>
      </dsp:txBody>
      <dsp:txXfrm>
        <a:off x="63973" y="293693"/>
        <a:ext cx="2316124" cy="1182550"/>
      </dsp:txXfrm>
    </dsp:sp>
    <dsp:sp modelId="{AA3755AB-EEB3-4D8B-A0C4-98EABF08DC49}">
      <dsp:nvSpPr>
        <dsp:cNvPr id="0" name=""/>
        <dsp:cNvSpPr/>
      </dsp:nvSpPr>
      <dsp:spPr>
        <a:xfrm rot="5400000">
          <a:off x="4782607" y="-429373"/>
          <a:ext cx="1048396" cy="58453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dirty="0"/>
            <a:t>ніяка єдина модель не може з достатнім ступенем адекватності описувати різні аспекти складної системи</a:t>
          </a:r>
        </a:p>
      </dsp:txBody>
      <dsp:txXfrm rot="-5400000">
        <a:off x="2384155" y="2020257"/>
        <a:ext cx="5794123" cy="946040"/>
      </dsp:txXfrm>
    </dsp:sp>
    <dsp:sp modelId="{15243608-BD86-47A9-8B35-81ADB99D716A}">
      <dsp:nvSpPr>
        <dsp:cNvPr id="0" name=""/>
        <dsp:cNvSpPr/>
      </dsp:nvSpPr>
      <dsp:spPr>
        <a:xfrm>
          <a:off x="143" y="1838029"/>
          <a:ext cx="2384012" cy="1310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/>
            <a:t>Багатомодельність</a:t>
          </a:r>
          <a:endParaRPr lang="ru-RU" sz="2000" b="1" i="0" kern="1200" dirty="0"/>
        </a:p>
      </dsp:txBody>
      <dsp:txXfrm>
        <a:off x="64116" y="1902002"/>
        <a:ext cx="2256066" cy="1182550"/>
      </dsp:txXfrm>
    </dsp:sp>
    <dsp:sp modelId="{BF7BD682-E2F5-436D-8D6F-FB53513C3C33}">
      <dsp:nvSpPr>
        <dsp:cNvPr id="0" name=""/>
        <dsp:cNvSpPr/>
      </dsp:nvSpPr>
      <dsp:spPr>
        <a:xfrm rot="5400000">
          <a:off x="4781442" y="947813"/>
          <a:ext cx="1048396" cy="58429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dirty="0"/>
            <a:t>побудова моделі на різних рівнях має різну ступінь абстрагування або деталізації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b="0" i="0" kern="1200" dirty="0"/>
            <a:t>вихідна або первісна модель складної системи має найбільш загальне уявлення </a:t>
          </a:r>
          <a:r>
            <a:rPr lang="ru-RU" sz="1700" b="0" i="0" kern="1200"/>
            <a:t>(метапредставлення)</a:t>
          </a:r>
          <a:endParaRPr lang="ru-RU" sz="1700" b="0" i="0" kern="1200" dirty="0"/>
        </a:p>
      </dsp:txBody>
      <dsp:txXfrm rot="-5400000">
        <a:off x="2384155" y="3396278"/>
        <a:ext cx="5791792" cy="946040"/>
      </dsp:txXfrm>
    </dsp:sp>
    <dsp:sp modelId="{2B3E0EF2-F57F-4721-AB4C-A22398C7BC62}">
      <dsp:nvSpPr>
        <dsp:cNvPr id="0" name=""/>
        <dsp:cNvSpPr/>
      </dsp:nvSpPr>
      <dsp:spPr>
        <a:xfrm>
          <a:off x="143" y="3214050"/>
          <a:ext cx="2384012" cy="13104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/>
            <a:t>Ієрархічна побудова моделей складних систем</a:t>
          </a:r>
          <a:endParaRPr lang="ru-RU" sz="2000" b="1" i="0" kern="1200" dirty="0"/>
        </a:p>
      </dsp:txBody>
      <dsp:txXfrm>
        <a:off x="64116" y="3278023"/>
        <a:ext cx="2256066" cy="1182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9C48633-6783-459C-B88A-25A312AAB2F3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4DE9E0A-D8DC-4BE2-8858-4B612120E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7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E9E0A-D8DC-4BE2-8858-4B612120ED0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8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772400" cy="1470025"/>
          </a:xfrm>
        </p:spPr>
        <p:txBody>
          <a:bodyPr/>
          <a:lstStyle/>
          <a:p>
            <a:r>
              <a:rPr lang="uk-UA" b="1" dirty="0"/>
              <a:t>Основи інженерії програмного забезпечення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869160"/>
            <a:ext cx="7920880" cy="769640"/>
          </a:xfrm>
        </p:spPr>
        <p:txBody>
          <a:bodyPr>
            <a:normAutofit/>
          </a:bodyPr>
          <a:lstStyle/>
          <a:p>
            <a:pPr algn="l"/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304724"/>
            <a:ext cx="61926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ДЕРЖАВНИЙ УНІВЕРСИТЕТ ТЕЛЕКОМУНІКАЦІЙ</a:t>
            </a:r>
            <a:endParaRPr lang="en-US" sz="2400" b="1" dirty="0"/>
          </a:p>
          <a:p>
            <a:pPr algn="ctr"/>
            <a:r>
              <a:rPr lang="ru-RU" sz="2400" b="1" dirty="0"/>
              <a:t>Кафедра </a:t>
            </a:r>
            <a:r>
              <a:rPr lang="uk-UA" sz="2400" b="1" dirty="0"/>
              <a:t>ІПЗ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9474"/>
            <a:ext cx="18669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dut.edu.ua/uploads/p_290_82301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81325"/>
            <a:ext cx="1677527" cy="16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/>
              <a:t>Мети </a:t>
            </a:r>
            <a:r>
              <a:rPr lang="en-US" sz="3600" dirty="0">
                <a:solidFill>
                  <a:prstClr val="black"/>
                </a:solidFill>
              </a:rPr>
              <a:t>U</a:t>
            </a:r>
            <a:r>
              <a:rPr lang="ru-RU" sz="3600" dirty="0" err="1"/>
              <a:t>se</a:t>
            </a:r>
            <a:r>
              <a:rPr lang="ru-RU" sz="3600" dirty="0"/>
              <a:t> </a:t>
            </a:r>
            <a:r>
              <a:rPr lang="en-US" sz="3600" dirty="0"/>
              <a:t>C</a:t>
            </a:r>
            <a:r>
              <a:rPr lang="ru-RU" sz="3600" dirty="0" err="1"/>
              <a:t>ase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100811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>4</a:t>
            </a:r>
            <a:r>
              <a:rPr lang="ru-RU"/>
              <a:t>. Підготувати вихідну документацію для взаємодії розробників системи з її замовниками і користувачами</a:t>
            </a:r>
            <a:endParaRPr lang="ru-RU" dirty="0"/>
          </a:p>
        </p:txBody>
      </p:sp>
      <p:pic>
        <p:nvPicPr>
          <p:cNvPr id="4098" name="Picture 2" descr="Картинки по запросу документация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95" y="2564904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/>
              <a:t>Сутність </a:t>
            </a:r>
            <a:r>
              <a:rPr lang="en-US" sz="3600" dirty="0">
                <a:solidFill>
                  <a:prstClr val="black"/>
                </a:solidFill>
              </a:rPr>
              <a:t>U</a:t>
            </a:r>
            <a:r>
              <a:rPr lang="ru-RU" sz="3600" dirty="0" err="1"/>
              <a:t>se</a:t>
            </a:r>
            <a:r>
              <a:rPr lang="ru-RU" sz="3600" dirty="0"/>
              <a:t> </a:t>
            </a:r>
            <a:r>
              <a:rPr lang="en-US" sz="3600" dirty="0"/>
              <a:t>C</a:t>
            </a:r>
            <a:r>
              <a:rPr lang="ru-RU" sz="3600" dirty="0" err="1"/>
              <a:t>ase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492896"/>
            <a:ext cx="8363272" cy="3384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/>
              <a:t>Система представляється у вигляді безлічі сутностей або акторів, що взаємодіють з системою за допомогою так званих варіантів використання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/>
              <a:t>Актор </a:t>
            </a:r>
            <a:r>
              <a:rPr lang="ru-RU" sz="3600" dirty="0"/>
              <a:t>(</a:t>
            </a:r>
            <a:r>
              <a:rPr lang="en-US" sz="3600" dirty="0"/>
              <a:t>actor)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88748" y="1484784"/>
            <a:ext cx="8403731" cy="230425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/>
              <a:t>Будь-яка сутність, що взаємодіє з системою ззовні:</a:t>
            </a:r>
          </a:p>
          <a:p>
            <a:pPr lvl="1" algn="just"/>
            <a:r>
              <a:rPr lang="ru-RU"/>
              <a:t>людина</a:t>
            </a:r>
          </a:p>
          <a:p>
            <a:pPr lvl="1" algn="just"/>
            <a:r>
              <a:rPr lang="ru-RU"/>
              <a:t>технічний пристрій</a:t>
            </a:r>
          </a:p>
          <a:p>
            <a:pPr lvl="1" algn="just"/>
            <a:r>
              <a:rPr lang="ru-RU"/>
              <a:t>програма</a:t>
            </a:r>
          </a:p>
          <a:p>
            <a:pPr lvl="1" algn="just"/>
            <a:r>
              <a:rPr lang="ru-RU"/>
              <a:t>будь-яка інша система</a:t>
            </a:r>
            <a:endParaRPr lang="ru-RU" dirty="0"/>
          </a:p>
          <a:p>
            <a:pPr marL="57150" indent="0" algn="just">
              <a:buNone/>
            </a:pPr>
            <a:endParaRPr lang="ru-RU" dirty="0"/>
          </a:p>
          <a:p>
            <a:pPr marL="57150" indent="0" algn="just">
              <a:buNone/>
            </a:pPr>
            <a:r>
              <a:rPr lang="ru-RU"/>
              <a:t>Кожен актор очікує, що система буде вести себе строго певним, передбачуваним чином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5" name="Picture 2" descr="Картинки по запросу джони депп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78586"/>
            <a:ext cx="1784366" cy="23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Картинки по запросу актер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813" y="4077072"/>
            <a:ext cx="2471997" cy="23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9" r="45534" b="21717"/>
          <a:stretch/>
        </p:blipFill>
        <p:spPr bwMode="auto">
          <a:xfrm>
            <a:off x="7423539" y="4653136"/>
            <a:ext cx="872405" cy="64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6" t="20441" r="5024" b="20017"/>
          <a:stretch/>
        </p:blipFill>
        <p:spPr bwMode="auto">
          <a:xfrm>
            <a:off x="2627785" y="4625624"/>
            <a:ext cx="661370" cy="729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08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/>
              <a:t>Варіант використання (прецедент, Use Case)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266429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/>
              <a:t>Опис окремого аспекту поведінки системи з точки зору користувача (Г.Буч)</a:t>
            </a:r>
          </a:p>
          <a:p>
            <a:pPr algn="just"/>
            <a:r>
              <a:rPr lang="ru-RU"/>
              <a:t>Опис безлічі послідовних подій (включаючи варіанти), що виконуються системою, які призводять до спостережуваного актором результату. Прецедент являє поведінку сутності, описуючи взаємодію між акторами і системою. </a:t>
            </a:r>
            <a:endParaRPr lang="ru-RU" dirty="0"/>
          </a:p>
          <a:p>
            <a:pPr marL="0" indent="0" algn="just">
              <a:buNone/>
            </a:pPr>
            <a:endParaRPr lang="ru-RU" b="1" i="1" dirty="0"/>
          </a:p>
          <a:p>
            <a:pPr marL="0" indent="0" algn="just">
              <a:buNone/>
            </a:pPr>
            <a:r>
              <a:rPr lang="ru-RU" b="1" i="1"/>
              <a:t>Прецедент не показує, "ЯК" досягається певний результат, а тільки "ЩО" саме виконується</a:t>
            </a:r>
            <a:endParaRPr lang="ru-RU" b="1" i="1" dirty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3074" name="Picture 2" descr="Картинки по запросу use case ме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2"/>
          <a:stretch/>
        </p:blipFill>
        <p:spPr bwMode="auto">
          <a:xfrm>
            <a:off x="2987824" y="4005064"/>
            <a:ext cx="3665325" cy="265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81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439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/>
              <a:t>Варіант використання </a:t>
            </a:r>
            <a:r>
              <a:rPr lang="ru-RU" sz="3600" dirty="0"/>
              <a:t>(прецедент, </a:t>
            </a:r>
            <a:r>
              <a:rPr lang="en-US" sz="3600" dirty="0">
                <a:solidFill>
                  <a:prstClr val="black"/>
                </a:solidFill>
              </a:rPr>
              <a:t>U</a:t>
            </a:r>
            <a:r>
              <a:rPr lang="ru-RU" sz="3600" dirty="0" err="1"/>
              <a:t>se</a:t>
            </a:r>
            <a:r>
              <a:rPr lang="ru-RU" sz="3600" dirty="0"/>
              <a:t> </a:t>
            </a:r>
            <a:r>
              <a:rPr lang="en-US" sz="3600" dirty="0"/>
              <a:t>C</a:t>
            </a:r>
            <a:r>
              <a:rPr lang="ru-RU" sz="3600" dirty="0" err="1"/>
              <a:t>ase</a:t>
            </a:r>
            <a:r>
              <a:rPr lang="ru-RU" sz="3600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772816"/>
            <a:ext cx="8291264" cy="79208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/>
              <a:t>Один варіант використання визначає одну дію, що здійснюється системою при діалозі з актором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3059832" y="3356992"/>
            <a:ext cx="2808312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Назва</a:t>
            </a:r>
          </a:p>
          <a:p>
            <a:pPr algn="ctr"/>
            <a:r>
              <a:rPr lang="ru-RU"/>
              <a:t>прецедента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28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/>
              <a:t>Варіант використання </a:t>
            </a:r>
            <a:r>
              <a:rPr lang="ru-RU" sz="3600" dirty="0"/>
              <a:t>(прецедент, </a:t>
            </a:r>
            <a:r>
              <a:rPr lang="en-US" sz="3600" dirty="0">
                <a:solidFill>
                  <a:prstClr val="black"/>
                </a:solidFill>
              </a:rPr>
              <a:t>U</a:t>
            </a:r>
            <a:r>
              <a:rPr lang="ru-RU" sz="3600" dirty="0" err="1"/>
              <a:t>se</a:t>
            </a:r>
            <a:r>
              <a:rPr lang="ru-RU" sz="3600" dirty="0"/>
              <a:t> </a:t>
            </a:r>
            <a:r>
              <a:rPr lang="en-US" sz="3600" dirty="0"/>
              <a:t>C</a:t>
            </a:r>
            <a:r>
              <a:rPr lang="ru-RU" sz="3600" dirty="0" err="1"/>
              <a:t>ase</a:t>
            </a:r>
            <a:r>
              <a:rPr lang="ru-RU" sz="3600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pic>
        <p:nvPicPr>
          <p:cNvPr id="9218" name="Picture 2" descr="Картинки по запросу вариант использ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00" y="1903808"/>
            <a:ext cx="6399072" cy="411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0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/>
              <a:t>Інтерфейс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700808"/>
            <a:ext cx="8291264" cy="244827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b="1"/>
              <a:t>Інтерфейс</a:t>
            </a:r>
            <a:r>
              <a:rPr lang="ru-RU"/>
              <a:t> служить для специфікації параметрів моделі, які видимі ззовні без вказівки їх внутрішньої структури</a:t>
            </a:r>
          </a:p>
          <a:p>
            <a:pPr algn="just"/>
            <a:r>
              <a:rPr lang="ru-RU"/>
              <a:t>Інтерфейси не можуть містити ні атрибутів, ні станів, ні спрямованих асоціацій</a:t>
            </a:r>
          </a:p>
          <a:p>
            <a:pPr algn="just"/>
            <a:r>
              <a:rPr lang="ru-RU"/>
              <a:t>Інтерфейси містять тільки операції без вказівки особливостей їх реалізації</a:t>
            </a:r>
          </a:p>
          <a:p>
            <a:pPr algn="just"/>
            <a:r>
              <a:rPr lang="ru-RU"/>
              <a:t>Формально інтерфейс еквівалентний абстрактному класу без атрибутів і методів з наявністю тільки абстрактних операцій</a:t>
            </a:r>
            <a:endParaRPr lang="ru-RU" dirty="0"/>
          </a:p>
        </p:txBody>
      </p:sp>
      <p:pic>
        <p:nvPicPr>
          <p:cNvPr id="11266" name="Picture 2" descr="gl4-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89" b="21807"/>
          <a:stretch/>
        </p:blipFill>
        <p:spPr bwMode="auto">
          <a:xfrm>
            <a:off x="1115616" y="4558874"/>
            <a:ext cx="2204361" cy="117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gl4-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2" t="141" b="30493"/>
          <a:stretch/>
        </p:blipFill>
        <p:spPr bwMode="auto">
          <a:xfrm>
            <a:off x="5148064" y="4357465"/>
            <a:ext cx="2677743" cy="107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2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/>
              <a:t>І</a:t>
            </a:r>
            <a:r>
              <a:rPr lang="ru-RU" sz="3600"/>
              <a:t>нтерфейс. Приклади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pic>
        <p:nvPicPr>
          <p:cNvPr id="8" name="Picture 6" descr="gl4-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6"/>
          <a:stretch/>
        </p:blipFill>
        <p:spPr bwMode="auto">
          <a:xfrm>
            <a:off x="971600" y="2361382"/>
            <a:ext cx="7044581" cy="98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39551" y="3573016"/>
            <a:ext cx="3621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Суцільна лінія вказує, що пов'язаний з інтерфейсом варіант використання повинен реалізовувати всі операції, необхідні для даного інтерфейсу, а можливо і більше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3573016"/>
            <a:ext cx="3816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Пунктирна лінія зі стрілкою означає, що варіант використання призначений для специфікації тільки того сервісу, який необхідний для реалізації даного інтерфейсу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1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91264" cy="782960"/>
          </a:xfrm>
        </p:spPr>
        <p:txBody>
          <a:bodyPr>
            <a:normAutofit/>
          </a:bodyPr>
          <a:lstStyle/>
          <a:p>
            <a:r>
              <a:rPr lang="ru-RU" sz="3600"/>
              <a:t>Примітки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196752"/>
            <a:ext cx="8363272" cy="2664296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/>
              <a:t>Призначені для включення в модель довільної текстової інформації, що має безпосереднє відношення до контексту розроблюваного проекту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/>
              <a:t>Зміст приміток :</a:t>
            </a:r>
            <a:endParaRPr lang="ru-RU" b="1" dirty="0"/>
          </a:p>
          <a:p>
            <a:pPr algn="just"/>
            <a:r>
              <a:rPr lang="ru-RU"/>
              <a:t>коментарі розробника (наприклад, дата і версія розробки діаграми або її окремих компонентів)</a:t>
            </a:r>
          </a:p>
          <a:p>
            <a:pPr algn="just"/>
            <a:r>
              <a:rPr lang="ru-RU"/>
              <a:t>обмеження (наприклад, на значення окремих зв'язків або екземпляри сутностей)</a:t>
            </a:r>
          </a:p>
          <a:p>
            <a:pPr algn="just"/>
            <a:r>
              <a:rPr lang="ru-RU"/>
              <a:t>інформація, що відноситься до загального контексту системи</a:t>
            </a:r>
          </a:p>
          <a:p>
            <a:pPr algn="just"/>
            <a:r>
              <a:rPr lang="ru-RU"/>
              <a:t>та ін.</a:t>
            </a:r>
            <a:endParaRPr lang="ru-RU" dirty="0"/>
          </a:p>
        </p:txBody>
      </p:sp>
      <p:pic>
        <p:nvPicPr>
          <p:cNvPr id="12290" name="Picture 2" descr="gl4-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3"/>
          <a:stretch/>
        </p:blipFill>
        <p:spPr bwMode="auto">
          <a:xfrm>
            <a:off x="3419871" y="3501008"/>
            <a:ext cx="2749699" cy="263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7544" y="609329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/>
              <a:t>Примітки можуть бути присутні не тільки на діаграмі варіантів використання, а й на інших канонічних діаграмах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66095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91264" cy="782960"/>
          </a:xfrm>
        </p:spPr>
        <p:txBody>
          <a:bodyPr>
            <a:normAutofit/>
          </a:bodyPr>
          <a:lstStyle/>
          <a:p>
            <a:r>
              <a:rPr lang="ru-RU" sz="3600"/>
              <a:t>Відношення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40768"/>
            <a:ext cx="8363272" cy="266429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/>
              <a:t>Один актор може взаємодіяти з декількома варіантами використання</a:t>
            </a:r>
          </a:p>
          <a:p>
            <a:pPr algn="just"/>
            <a:r>
              <a:rPr lang="ru-RU"/>
              <a:t>Один варіант використання може взаємодіяти з декількома акторами</a:t>
            </a:r>
          </a:p>
          <a:p>
            <a:pPr algn="just"/>
            <a:r>
              <a:rPr lang="ru-RU"/>
              <a:t>Два варіанти використання, визначені для однієї і тієї ж сутності, не можуть взаємодіяти один з одним, оскільки кожен з них самостійно описує закінчений варіант використання цієї сутності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18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/>
          </a:bodyPr>
          <a:lstStyle/>
          <a:p>
            <a:r>
              <a:rPr lang="uk-UA" b="1"/>
              <a:t>Тема 3. </a:t>
            </a:r>
            <a:br>
              <a:rPr lang="uk-UA"/>
            </a:br>
            <a:r>
              <a:rPr lang="uk-UA"/>
              <a:t>Основи моделювання програмного забезпечення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uk-UA" b="1" u="sng"/>
              <a:t>Лекція 6-7</a:t>
            </a:r>
            <a:endParaRPr lang="uk-UA" b="1" u="sng" dirty="0"/>
          </a:p>
          <a:p>
            <a:pPr>
              <a:spcAft>
                <a:spcPts val="1800"/>
              </a:spcAft>
            </a:pPr>
            <a:r>
              <a:rPr lang="uk-UA"/>
              <a:t>Мова моделювання </a:t>
            </a:r>
            <a:r>
              <a:rPr lang="en-US"/>
              <a:t>UML</a:t>
            </a:r>
            <a:endParaRPr lang="uk-UA" dirty="0"/>
          </a:p>
          <a:p>
            <a:pPr>
              <a:spcAft>
                <a:spcPts val="1800"/>
              </a:spcAft>
            </a:pPr>
            <a:r>
              <a:rPr lang="uk-UA"/>
              <a:t>Особливості побудови діаграм різних типів</a:t>
            </a:r>
            <a:endParaRPr lang="en-US" dirty="0"/>
          </a:p>
          <a:p>
            <a:pPr marL="0" indent="0">
              <a:spcAft>
                <a:spcPts val="1800"/>
              </a:spcAft>
              <a:buNone/>
            </a:pPr>
            <a:endParaRPr lang="uk-UA" dirty="0"/>
          </a:p>
          <a:p>
            <a:pPr>
              <a:spcAft>
                <a:spcPts val="1800"/>
              </a:spcAft>
            </a:pPr>
            <a:endParaRPr lang="uk-UA" dirty="0"/>
          </a:p>
          <a:p>
            <a:pPr>
              <a:spcAft>
                <a:spcPts val="1800"/>
              </a:spcAft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674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91264" cy="782960"/>
          </a:xfrm>
        </p:spPr>
        <p:txBody>
          <a:bodyPr>
            <a:normAutofit/>
          </a:bodyPr>
          <a:lstStyle/>
          <a:p>
            <a:r>
              <a:rPr lang="ru-RU" sz="3600"/>
              <a:t>Види відношень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3096344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ru-RU" b="1"/>
              <a:t>Відношення асоціації </a:t>
            </a:r>
            <a:r>
              <a:rPr lang="ru-RU" b="1" dirty="0"/>
              <a:t>(</a:t>
            </a:r>
            <a:r>
              <a:rPr lang="ru-RU" b="1" dirty="0" err="1"/>
              <a:t>association</a:t>
            </a:r>
            <a:r>
              <a:rPr lang="ru-RU" b="1" dirty="0"/>
              <a:t> </a:t>
            </a:r>
            <a:r>
              <a:rPr lang="ru-RU" b="1" dirty="0" err="1"/>
              <a:t>relationship</a:t>
            </a:r>
            <a:r>
              <a:rPr lang="ru-RU" b="1" dirty="0"/>
              <a:t>)</a:t>
            </a:r>
          </a:p>
          <a:p>
            <a:pPr marL="857250" lvl="1" indent="-457200"/>
            <a:r>
              <a:rPr lang="ru-RU"/>
              <a:t>встановлює, яку конкретну роль грає актор при взаємодії з екземпляром варіанту використання</a:t>
            </a:r>
          </a:p>
          <a:p>
            <a:pPr marL="857250" lvl="1" indent="-457200"/>
            <a:r>
              <a:rPr lang="ru-RU"/>
              <a:t>позначається суцільною лінією між актором і варіантом використання</a:t>
            </a:r>
          </a:p>
          <a:p>
            <a:pPr marL="857250" lvl="1" indent="-457200"/>
            <a:r>
              <a:rPr lang="ru-RU"/>
              <a:t>може мати додаткові умовні позначення, такі, наприклад, як ім'я та кратність</a:t>
            </a:r>
          </a:p>
          <a:p>
            <a:pPr marL="857250" lvl="1" indent="-457200"/>
            <a:r>
              <a:rPr lang="ru-RU"/>
              <a:t>кратність характеризує загальну кількість конкретних екземплярів даного компонента, які можуть виступати в якості елементів даної асоціації </a:t>
            </a:r>
            <a:endParaRPr lang="ru-RU" dirty="0"/>
          </a:p>
        </p:txBody>
      </p:sp>
      <p:pic>
        <p:nvPicPr>
          <p:cNvPr id="13315" name="Picture 3" descr="gl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81128"/>
            <a:ext cx="5112568" cy="138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1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91264" cy="782960"/>
          </a:xfrm>
        </p:spPr>
        <p:txBody>
          <a:bodyPr>
            <a:normAutofit/>
          </a:bodyPr>
          <a:lstStyle/>
          <a:p>
            <a:r>
              <a:rPr lang="ru-RU" sz="3600"/>
              <a:t>Кратність відношення асоціації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3384376"/>
          </a:xfrm>
        </p:spPr>
        <p:txBody>
          <a:bodyPr>
            <a:normAutofit fontScale="70000" lnSpcReduction="20000"/>
          </a:bodyPr>
          <a:lstStyle/>
          <a:p>
            <a:r>
              <a:rPr lang="ru-RU"/>
              <a:t>Ц</a:t>
            </a:r>
            <a:r>
              <a:rPr lang="uk-UA"/>
              <a:t>і</a:t>
            </a:r>
            <a:r>
              <a:rPr lang="ru-RU"/>
              <a:t>ле невід'ємне число (включаючи цифру 0)</a:t>
            </a:r>
          </a:p>
          <a:p>
            <a:r>
              <a:rPr lang="ru-RU"/>
              <a:t>Два цілих невід'ємних числа, розділені двома крапками і записані у вигляді: «перше число .. друге число»</a:t>
            </a:r>
          </a:p>
          <a:p>
            <a:r>
              <a:rPr lang="ru-RU"/>
              <a:t>Два символи, розділені двома крапками. При цьому перший з них є цілим невід'ємним числом або 0, а другий - спеціальним символом "*"</a:t>
            </a:r>
          </a:p>
          <a:p>
            <a:r>
              <a:rPr lang="ru-RU"/>
              <a:t>Єдиний символ "*", який є скороченням записи інтервалу "0 .. *"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i="1"/>
              <a:t>Якщо кратність відношення асоціації не вказана, то за замовчуванням приймається її значення, рівне 1</a:t>
            </a:r>
            <a:endParaRPr lang="ru-RU" i="1" dirty="0"/>
          </a:p>
        </p:txBody>
      </p:sp>
      <p:pic>
        <p:nvPicPr>
          <p:cNvPr id="13315" name="Picture 3" descr="gl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97152"/>
            <a:ext cx="5112568" cy="138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38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91264" cy="782960"/>
          </a:xfrm>
        </p:spPr>
        <p:txBody>
          <a:bodyPr>
            <a:normAutofit/>
          </a:bodyPr>
          <a:lstStyle/>
          <a:p>
            <a:r>
              <a:rPr lang="ru-RU" sz="3600"/>
              <a:t>Види відношень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3384376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ru-RU" b="1"/>
              <a:t>Відношення включення </a:t>
            </a:r>
            <a:r>
              <a:rPr lang="ru-RU" b="1" dirty="0"/>
              <a:t>(</a:t>
            </a:r>
            <a:r>
              <a:rPr lang="ru-RU" b="1" dirty="0" err="1"/>
              <a:t>include</a:t>
            </a:r>
            <a:r>
              <a:rPr lang="ru-RU" b="1" dirty="0"/>
              <a:t> </a:t>
            </a:r>
            <a:r>
              <a:rPr lang="ru-RU" b="1" dirty="0" err="1"/>
              <a:t>relationship</a:t>
            </a:r>
            <a:r>
              <a:rPr lang="ru-RU" b="1" dirty="0"/>
              <a:t>)</a:t>
            </a:r>
            <a:endParaRPr lang="en-US" b="1" dirty="0"/>
          </a:p>
          <a:p>
            <a:r>
              <a:rPr lang="ru-RU"/>
              <a:t>визначає взаємозв'язок базового варіанту використання з іншим варіантом використання, функціональна поведінка якого </a:t>
            </a:r>
            <a:r>
              <a:rPr lang="ru-RU" b="1" u="sng"/>
              <a:t>завжди задіюється базовим варіантом використання</a:t>
            </a:r>
          </a:p>
          <a:p>
            <a:r>
              <a:rPr lang="ru-RU"/>
              <a:t>ілюструє, що саме використовує базовий варіант для виконання операції</a:t>
            </a:r>
          </a:p>
          <a:p>
            <a:r>
              <a:rPr lang="ru-RU"/>
              <a:t>позначається пунктирною лінією зі стрілкою (варіант відношення залежності), спрямованої від базового варіанту використання до такого, що включається</a:t>
            </a:r>
          </a:p>
          <a:p>
            <a:r>
              <a:rPr lang="ru-RU"/>
              <a:t>лінія зі стрілкою позначається ключовим словом "</a:t>
            </a:r>
            <a:r>
              <a:rPr lang="en-US"/>
              <a:t>include"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88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91264" cy="782960"/>
          </a:xfrm>
        </p:spPr>
        <p:txBody>
          <a:bodyPr>
            <a:normAutofit/>
          </a:bodyPr>
          <a:lstStyle/>
          <a:p>
            <a:r>
              <a:rPr lang="ru-RU" sz="3600"/>
              <a:t>Відношення включення. Приклад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pic>
        <p:nvPicPr>
          <p:cNvPr id="21506" name="Picture 2" descr="Картинки по запросу диаграмма прецедентов  include прим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01483"/>
            <a:ext cx="7344816" cy="45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15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91264" cy="782960"/>
          </a:xfrm>
        </p:spPr>
        <p:txBody>
          <a:bodyPr>
            <a:normAutofit/>
          </a:bodyPr>
          <a:lstStyle/>
          <a:p>
            <a:r>
              <a:rPr lang="ru-RU" sz="3600"/>
              <a:t>Види відношень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352839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ru-RU" b="1"/>
              <a:t>Відношення розширення (extend </a:t>
            </a:r>
            <a:r>
              <a:rPr lang="ru-RU" b="1" dirty="0" err="1"/>
              <a:t>relationship</a:t>
            </a:r>
            <a:r>
              <a:rPr lang="ru-RU" b="1" dirty="0"/>
              <a:t>)</a:t>
            </a:r>
          </a:p>
          <a:p>
            <a:r>
              <a:rPr lang="ru-RU"/>
              <a:t>різновид відношення залежності між базовим варіантом використання і його спеціальним випадком</a:t>
            </a:r>
          </a:p>
          <a:p>
            <a:r>
              <a:rPr lang="ru-RU"/>
              <a:t>позначається пунктирною лінією зі стрілкою (варіант відношення залежності), спрямованої від того варіанту використання, який є розширенням для початкового варіанту використання</a:t>
            </a:r>
          </a:p>
          <a:p>
            <a:r>
              <a:rPr lang="ru-RU"/>
              <a:t>лінія зі стрілкою позначається ключовим словом «</a:t>
            </a:r>
            <a:r>
              <a:rPr lang="en-US"/>
              <a:t>extend»</a:t>
            </a:r>
          </a:p>
          <a:p>
            <a:r>
              <a:rPr lang="en-US"/>
              <a:t>extend </a:t>
            </a:r>
            <a:r>
              <a:rPr lang="ru-RU"/>
              <a:t>вказує на можливість особливого використання базового варіанту (стрілки йдуть до базового варіанту від спеціальних)</a:t>
            </a: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/>
              <a:t>Один з варіантів використання може бути розширенням для декількох базових варіантів, а також мати в якості власних розширень кілька інших варіантів</a:t>
            </a:r>
            <a:endParaRPr lang="ru-RU" dirty="0"/>
          </a:p>
        </p:txBody>
      </p:sp>
      <p:pic>
        <p:nvPicPr>
          <p:cNvPr id="14342" name="Picture 6" descr="Картинки по запросу вариант использования  incl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222" y="4365104"/>
            <a:ext cx="5905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34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91264" cy="782960"/>
          </a:xfrm>
        </p:spPr>
        <p:txBody>
          <a:bodyPr>
            <a:normAutofit/>
          </a:bodyPr>
          <a:lstStyle/>
          <a:p>
            <a:r>
              <a:rPr lang="ru-RU" sz="3600"/>
              <a:t>Відношення розширення. Приклад 1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pic>
        <p:nvPicPr>
          <p:cNvPr id="19458" name="Picture 2" descr="Картинки по запросу диаграмма прецедентов  include прим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68760"/>
            <a:ext cx="5256584" cy="52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49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/>
              <a:t>— уніфіковна мова моделювання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/>
              <a:t>Призначення:</a:t>
            </a:r>
            <a:endParaRPr lang="ru-RU" b="1" dirty="0"/>
          </a:p>
          <a:p>
            <a:pPr lvl="1"/>
            <a:r>
              <a:rPr lang="ru-RU"/>
              <a:t>специфікація</a:t>
            </a:r>
          </a:p>
          <a:p>
            <a:pPr lvl="1"/>
            <a:r>
              <a:rPr lang="ru-RU"/>
              <a:t>візуалізація</a:t>
            </a:r>
          </a:p>
          <a:p>
            <a:pPr lvl="1"/>
            <a:r>
              <a:rPr lang="ru-RU"/>
              <a:t>проектування</a:t>
            </a:r>
          </a:p>
          <a:p>
            <a:pPr lvl="1"/>
            <a:r>
              <a:rPr lang="ru-RU"/>
              <a:t>документування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b="1"/>
              <a:t>Об’єкти моделювання:</a:t>
            </a:r>
            <a:endParaRPr lang="ru-RU" b="1" dirty="0"/>
          </a:p>
          <a:p>
            <a:pPr lvl="1"/>
            <a:r>
              <a:rPr lang="ru-RU"/>
              <a:t>компоненти програмного забезпечення</a:t>
            </a:r>
            <a:endParaRPr lang="ru-RU" dirty="0"/>
          </a:p>
          <a:p>
            <a:pPr lvl="1"/>
            <a:r>
              <a:rPr lang="ru-RU"/>
              <a:t>бізнес-процеси</a:t>
            </a:r>
            <a:endParaRPr lang="ru-RU" dirty="0"/>
          </a:p>
          <a:p>
            <a:pPr lvl="1"/>
            <a:r>
              <a:rPr lang="ru-RU"/>
              <a:t>інші системи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554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Принципи побудови моделей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734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3663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863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Візуальні позначення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/>
              <a:t>Зв'язки</a:t>
            </a:r>
            <a:r>
              <a:rPr lang="ru-RU"/>
              <a:t> - представляються різними лініями на площині</a:t>
            </a:r>
          </a:p>
          <a:p>
            <a:r>
              <a:rPr lang="ru-RU" b="1"/>
              <a:t>Текст</a:t>
            </a:r>
            <a:r>
              <a:rPr lang="ru-RU"/>
              <a:t> - міститься всередині окремих геометричних фігур на площині. Форма фігур відповідає елементам мови </a:t>
            </a:r>
            <a:r>
              <a:rPr lang="en-US"/>
              <a:t>UML </a:t>
            </a:r>
            <a:r>
              <a:rPr lang="ru-RU"/>
              <a:t>і має фіксовану семантику</a:t>
            </a:r>
          </a:p>
          <a:p>
            <a:r>
              <a:rPr lang="ru-RU" b="1"/>
              <a:t>Графічні символи </a:t>
            </a:r>
            <a:r>
              <a:rPr lang="ru-RU"/>
              <a:t>- зображуються поблизу від тих чи інших візуальних елементів діаграм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7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/>
              <a:t>Діаграма варіантів використання </a:t>
            </a:r>
            <a:br>
              <a:rPr lang="ru-RU" sz="3600"/>
            </a:br>
            <a:r>
              <a:rPr lang="ru-RU" sz="3600"/>
              <a:t>(діаграма прецедентів, </a:t>
            </a:r>
            <a:r>
              <a:rPr lang="en-US" sz="3600"/>
              <a:t>use case diagram)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916833"/>
            <a:ext cx="8219256" cy="64807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/>
              <a:t>Описує функціональне призначення системи - що система буде робити в процесі свого функціонування</a:t>
            </a:r>
            <a:endParaRPr lang="ru-RU" dirty="0"/>
          </a:p>
        </p:txBody>
      </p:sp>
      <p:pic>
        <p:nvPicPr>
          <p:cNvPr id="1026" name="Picture 2" descr="Картинки по запросу программист  и программа ме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5" b="6411"/>
          <a:stretch/>
        </p:blipFill>
        <p:spPr bwMode="auto">
          <a:xfrm>
            <a:off x="1907704" y="2895600"/>
            <a:ext cx="5753100" cy="336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09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/>
              <a:t>Мети </a:t>
            </a:r>
            <a:r>
              <a:rPr lang="en-US" sz="3600" dirty="0">
                <a:solidFill>
                  <a:prstClr val="black"/>
                </a:solidFill>
              </a:rPr>
              <a:t>U</a:t>
            </a:r>
            <a:r>
              <a:rPr lang="ru-RU" sz="3600" dirty="0" err="1"/>
              <a:t>se</a:t>
            </a:r>
            <a:r>
              <a:rPr lang="ru-RU" sz="3600" dirty="0"/>
              <a:t> </a:t>
            </a:r>
            <a:r>
              <a:rPr lang="en-US" sz="3600" dirty="0"/>
              <a:t>C</a:t>
            </a:r>
            <a:r>
              <a:rPr lang="ru-RU" sz="3600" dirty="0" err="1"/>
              <a:t>ase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1296144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/>
              <a:t>Визначити загальні межі і контекст модельованої предметної області на початкових етапах проектування системи</a:t>
            </a:r>
            <a:endParaRPr lang="ru-RU" dirty="0"/>
          </a:p>
        </p:txBody>
      </p:sp>
      <p:pic>
        <p:nvPicPr>
          <p:cNvPr id="8194" name="Picture 2" descr="Картинки по запросу границы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5715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0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/>
              <a:t>Мети </a:t>
            </a:r>
            <a:r>
              <a:rPr lang="en-US" sz="3600" dirty="0">
                <a:solidFill>
                  <a:prstClr val="black"/>
                </a:solidFill>
              </a:rPr>
              <a:t>U</a:t>
            </a:r>
            <a:r>
              <a:rPr lang="ru-RU" sz="3600" dirty="0" err="1"/>
              <a:t>se</a:t>
            </a:r>
            <a:r>
              <a:rPr lang="ru-RU" sz="3600" dirty="0"/>
              <a:t> </a:t>
            </a:r>
            <a:r>
              <a:rPr lang="en-US" sz="3600" dirty="0"/>
              <a:t>C</a:t>
            </a:r>
            <a:r>
              <a:rPr lang="ru-RU" sz="3600" dirty="0" err="1"/>
              <a:t>ase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1224136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ru-RU"/>
              <a:t>Сформулювати загальні вимоги до функціональної поведінки проектованої системи</a:t>
            </a:r>
            <a:endParaRPr lang="ru-RU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6"/>
            <a:ext cx="6414423" cy="357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79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/>
              <a:t>Мети </a:t>
            </a:r>
            <a:r>
              <a:rPr lang="en-US" sz="3600" dirty="0">
                <a:solidFill>
                  <a:prstClr val="black"/>
                </a:solidFill>
              </a:rPr>
              <a:t>U</a:t>
            </a:r>
            <a:r>
              <a:rPr lang="ru-RU" sz="3600" dirty="0" err="1"/>
              <a:t>se</a:t>
            </a:r>
            <a:r>
              <a:rPr lang="ru-RU" sz="3600" dirty="0"/>
              <a:t> </a:t>
            </a:r>
            <a:r>
              <a:rPr lang="en-US" sz="3600" dirty="0"/>
              <a:t>C</a:t>
            </a:r>
            <a:r>
              <a:rPr lang="ru-RU" sz="3600" dirty="0" err="1"/>
              <a:t>ase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88640"/>
            <a:ext cx="3768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Діаграми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UML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. 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U</a:t>
            </a:r>
            <a:r>
              <a:rPr lang="ru-RU" sz="2000" dirty="0" err="1"/>
              <a:t>se</a:t>
            </a:r>
            <a:r>
              <a:rPr lang="ru-RU" sz="2000" dirty="0"/>
              <a:t> </a:t>
            </a:r>
            <a:r>
              <a:rPr lang="en-US" sz="2000" dirty="0" err="1"/>
              <a:t>C</a:t>
            </a:r>
            <a:r>
              <a:rPr lang="ru-RU" sz="2000" dirty="0" err="1"/>
              <a:t>ase</a:t>
            </a:r>
            <a:r>
              <a:rPr lang="ru-RU" sz="2000" dirty="0"/>
              <a:t> </a:t>
            </a:r>
            <a:r>
              <a:rPr lang="ru-RU" sz="2000" dirty="0" err="1"/>
              <a:t>diagram</a:t>
            </a:r>
            <a:r>
              <a:rPr lang="ru-RU" sz="20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ru-RU" sz="20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4784"/>
            <a:ext cx="8147248" cy="15121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3</a:t>
            </a:r>
            <a:r>
              <a:rPr lang="ru-RU"/>
              <a:t>. Розробити вихідну концептуальну модель системи для її подальшої деталізації у формі логічних і фізичних моделей</a:t>
            </a:r>
            <a:endParaRPr lang="ru-RU" dirty="0"/>
          </a:p>
        </p:txBody>
      </p:sp>
      <p:pic>
        <p:nvPicPr>
          <p:cNvPr id="5122" name="Picture 2" descr="Картинки по запросу детали ме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86755"/>
            <a:ext cx="580626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98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1130</Words>
  <Application>Microsoft Macintosh PowerPoint</Application>
  <PresentationFormat>Pokaz na ekranie (4:3)</PresentationFormat>
  <Paragraphs>137</Paragraphs>
  <Slides>25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Основи інженерії програмного забезпечення</vt:lpstr>
      <vt:lpstr>Тема 3.  Основи моделювання програмного забезпечення</vt:lpstr>
      <vt:lpstr>UML</vt:lpstr>
      <vt:lpstr>Принципи побудови моделей</vt:lpstr>
      <vt:lpstr>Візуальні позначення</vt:lpstr>
      <vt:lpstr>Діаграма варіантів використання  (діаграма прецедентів, use case diagram)</vt:lpstr>
      <vt:lpstr>Мети Use Case</vt:lpstr>
      <vt:lpstr>Мети Use Case</vt:lpstr>
      <vt:lpstr>Мети Use Case</vt:lpstr>
      <vt:lpstr>Мети Use Case</vt:lpstr>
      <vt:lpstr>Сутність Use Case</vt:lpstr>
      <vt:lpstr>Актор (actor)</vt:lpstr>
      <vt:lpstr>Варіант використання (прецедент, Use Case)</vt:lpstr>
      <vt:lpstr>Варіант використання (прецедент, Use Case)</vt:lpstr>
      <vt:lpstr>Варіант використання (прецедент, Use Case)</vt:lpstr>
      <vt:lpstr>Інтерфейс</vt:lpstr>
      <vt:lpstr>Інтерфейс. Приклади</vt:lpstr>
      <vt:lpstr>Примітки</vt:lpstr>
      <vt:lpstr>Відношення</vt:lpstr>
      <vt:lpstr>Види відношень</vt:lpstr>
      <vt:lpstr>Кратність відношення асоціації</vt:lpstr>
      <vt:lpstr>Види відношень</vt:lpstr>
      <vt:lpstr>Відношення включення. Приклад</vt:lpstr>
      <vt:lpstr>Види відношень</vt:lpstr>
      <vt:lpstr>Відношення розширення. Приклад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Пакети прикладних програм</dc:title>
  <dc:creator>Oksana</dc:creator>
  <cp:lastModifiedBy>Ivan Matychyn</cp:lastModifiedBy>
  <cp:revision>79</cp:revision>
  <cp:lastPrinted>2017-09-07T21:28:38Z</cp:lastPrinted>
  <dcterms:created xsi:type="dcterms:W3CDTF">2017-09-03T14:49:23Z</dcterms:created>
  <dcterms:modified xsi:type="dcterms:W3CDTF">2019-10-22T07:55:12Z</dcterms:modified>
</cp:coreProperties>
</file>