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51577-A8C0-4AC4-BFBA-1B7D1CDCC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27EC2F-CBB3-466E-8F66-45155B821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883DFF-BCFA-4C19-9CD0-ACDF6B6C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012B-38DB-4406-B35F-6217F82077E6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B740B-4BDF-4BBE-BEB5-229E9C6F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64DDCC-CFAB-42F7-A5C9-8FD826DF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7C99-B3AF-45DA-9066-F26D6065C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66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FD82F-BAA2-4D07-92D4-260A063E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7A9453-FA1E-4177-9F43-87F444AF1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7840E2-4DBB-4EA6-8A34-8D8C1704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012B-38DB-4406-B35F-6217F82077E6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E77BA6-5199-4C2D-823E-7232CB01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9924FB-CABD-4E1B-8AB2-DE36CC7B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7C99-B3AF-45DA-9066-F26D6065C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03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6820CC-0D8C-4236-9116-02CD25C9E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D12D2E-7208-4A18-9BA8-F91619731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0CD5E1-AAFA-4419-944E-7BC7C797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012B-38DB-4406-B35F-6217F82077E6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9E3E15-7CD1-4524-9CC4-A473D537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A8374D-EC60-41AD-A906-0596A2D8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7C99-B3AF-45DA-9066-F26D6065C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95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2086D-0E64-4B7C-AB39-7A64F603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2B3B2B-D5B9-48A6-9A12-F36B715D7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F0C4C8-0933-418F-B211-C949FE7F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012B-38DB-4406-B35F-6217F82077E6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8AE30D-9608-4181-BF6C-CFB49C76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2C4CF4-02B0-4E7D-A4DB-11BCC3EE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7C99-B3AF-45DA-9066-F26D6065C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92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70345-E1CB-48C6-A046-E2121B47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9A71C2-B795-4D5F-9E2F-BE0642DD1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AA374B-8848-46CA-955F-39723B64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012B-38DB-4406-B35F-6217F82077E6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98CAA8-A2DC-4D3D-BE16-5A5B9696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59759B-CFF6-4122-908F-00339A0F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7C99-B3AF-45DA-9066-F26D6065C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38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772F4-1F1D-4D9F-94D4-DEFF9BE5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30116B-CB9C-4EB4-A616-3DA82C93A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4C7615-7DD9-463F-B623-CA3DE25A2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80BFF-DB64-45B4-A78A-042E7B21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012B-38DB-4406-B35F-6217F82077E6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BED127-9CE4-4997-9983-81C57BEC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4E3209-D7A3-4C22-A9AA-CA3CB0EE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7C99-B3AF-45DA-9066-F26D6065C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7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F5112-13C9-4B15-8680-C36CDD5E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E9343D-B22A-4CEF-857A-D029CEA65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BE7C62-AA27-4EDE-861B-8DD4ADFA6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71A2B6-FA6D-4ACE-B0D4-5376E05EA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AE758D5-A4A6-457A-B5E8-88A9931CA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A77AC9-F719-4FBD-8059-4B780702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012B-38DB-4406-B35F-6217F82077E6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10DA91F-897B-4B01-B838-D04EBA06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FB2979A-B532-4D47-9C5B-2F1245D1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7C99-B3AF-45DA-9066-F26D6065C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43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4564E-0D02-4E91-B530-07FA9D8D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7120527-C734-427D-8BBE-A598D391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012B-38DB-4406-B35F-6217F82077E6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FD6DBC-ED98-4ED8-AAA1-B8B6DA73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F3DD5B-3905-4399-AD71-51ED7473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7C99-B3AF-45DA-9066-F26D6065C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85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413FAF7-F26B-4D21-9D81-35165012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012B-38DB-4406-B35F-6217F82077E6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380268C-67D6-457D-AE12-2F6F14B4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6CE256-4D86-465F-8CAB-FD3E5DFC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7C99-B3AF-45DA-9066-F26D6065C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58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0C465-0BD2-44DD-8F1C-E3105101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03E659-61F8-4DD7-8A43-7E57968CE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F2283E-7FB8-4985-8BE2-231166013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8DE03E-7A06-46B4-B5B8-53E6E295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012B-38DB-4406-B35F-6217F82077E6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739E24-D52A-4A2F-AF94-B799C9E1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4C059D-D850-43B3-8B69-75B3DD31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7C99-B3AF-45DA-9066-F26D6065C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69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FFDDC-F464-4674-80F2-D9871B41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614852-D01A-4D0F-9123-B6EED576B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346F1D-3DE6-47C8-966D-CF4E14F7C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B65BF2-6D39-4E56-9DFC-16A63E33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012B-38DB-4406-B35F-6217F82077E6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78C752-BBD2-4C99-AEC8-ED735CB5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BBE1AA-4F9B-4945-9981-4671F4E7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7C99-B3AF-45DA-9066-F26D6065C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33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583090-7FB5-4C7D-A6A2-38A7490B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FAE57E-D3C5-417A-926B-08A39D014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A0D56A-54F4-4138-8DCF-141FB77BA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7012B-38DB-4406-B35F-6217F82077E6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9B322-F404-4C25-ADF5-5160D2BE8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88F277-E95D-427C-99E5-7C651EEF3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7C99-B3AF-45DA-9066-F26D6065C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94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gif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C6ECA83-128D-4A11-B4B5-EA42A86278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274842-5134-4DFF-A349-73CC766C0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5" y="1371600"/>
            <a:ext cx="71818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568BEB-20D8-4C8E-9D3D-C41908056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1028700"/>
            <a:ext cx="6419850" cy="4800600"/>
          </a:xfrm>
          <a:prstGeom prst="rect">
            <a:avLst/>
          </a:prstGeom>
        </p:spPr>
      </p:pic>
      <p:sp>
        <p:nvSpPr>
          <p:cNvPr id="6" name="Облачко с текстом: овальное 5">
            <a:extLst>
              <a:ext uri="{FF2B5EF4-FFF2-40B4-BE49-F238E27FC236}">
                <a16:creationId xmlns:a16="http://schemas.microsoft.com/office/drawing/2014/main" id="{0AD12868-24FF-4782-BD82-4CAA4CA47642}"/>
              </a:ext>
            </a:extLst>
          </p:cNvPr>
          <p:cNvSpPr/>
          <p:nvPr/>
        </p:nvSpPr>
        <p:spPr>
          <a:xfrm>
            <a:off x="8811919" y="1028700"/>
            <a:ext cx="1362927" cy="432463"/>
          </a:xfrm>
          <a:prstGeom prst="wedgeEllipseCallout">
            <a:avLst>
              <a:gd name="adj1" fmla="val -72126"/>
              <a:gd name="adj2" fmla="val 962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Puppy</a:t>
            </a:r>
            <a:endParaRPr lang="ru-RU" dirty="0"/>
          </a:p>
        </p:txBody>
      </p:sp>
      <p:sp>
        <p:nvSpPr>
          <p:cNvPr id="7" name="Облачко с текстом: овальное 6">
            <a:extLst>
              <a:ext uri="{FF2B5EF4-FFF2-40B4-BE49-F238E27FC236}">
                <a16:creationId xmlns:a16="http://schemas.microsoft.com/office/drawing/2014/main" id="{F4DE9666-970B-482A-854D-661B0BD85DEB}"/>
              </a:ext>
            </a:extLst>
          </p:cNvPr>
          <p:cNvSpPr/>
          <p:nvPr/>
        </p:nvSpPr>
        <p:spPr>
          <a:xfrm>
            <a:off x="9351243" y="3818843"/>
            <a:ext cx="1676148" cy="432463"/>
          </a:xfrm>
          <a:prstGeom prst="wedgeEllipseCallout">
            <a:avLst>
              <a:gd name="adj1" fmla="val -66726"/>
              <a:gd name="adj2" fmla="val -1026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r>
              <a:rPr lang="ru-RU" dirty="0"/>
              <a:t> </a:t>
            </a:r>
            <a:r>
              <a:rPr lang="en-US" dirty="0" err="1"/>
              <a:t>SuSE</a:t>
            </a:r>
            <a:endParaRPr lang="ru-RU" dirty="0"/>
          </a:p>
        </p:txBody>
      </p:sp>
      <p:sp>
        <p:nvSpPr>
          <p:cNvPr id="8" name="Облачко с текстом: овальное 7">
            <a:extLst>
              <a:ext uri="{FF2B5EF4-FFF2-40B4-BE49-F238E27FC236}">
                <a16:creationId xmlns:a16="http://schemas.microsoft.com/office/drawing/2014/main" id="{4E7FA023-7A8B-42C3-BF67-0CD93026C4FB}"/>
              </a:ext>
            </a:extLst>
          </p:cNvPr>
          <p:cNvSpPr/>
          <p:nvPr/>
        </p:nvSpPr>
        <p:spPr>
          <a:xfrm>
            <a:off x="2100661" y="2039244"/>
            <a:ext cx="1362927" cy="432463"/>
          </a:xfrm>
          <a:prstGeom prst="wedgeEllipseCallout">
            <a:avLst>
              <a:gd name="adj1" fmla="val 47442"/>
              <a:gd name="adj2" fmla="val 892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Fedora</a:t>
            </a:r>
            <a:endParaRPr lang="ru-RU" dirty="0"/>
          </a:p>
        </p:txBody>
      </p:sp>
      <p:sp>
        <p:nvSpPr>
          <p:cNvPr id="9" name="Облачко с текстом: овальное 8">
            <a:extLst>
              <a:ext uri="{FF2B5EF4-FFF2-40B4-BE49-F238E27FC236}">
                <a16:creationId xmlns:a16="http://schemas.microsoft.com/office/drawing/2014/main" id="{F35E9590-17BA-4B50-BFB1-B4B9984A00D2}"/>
              </a:ext>
            </a:extLst>
          </p:cNvPr>
          <p:cNvSpPr/>
          <p:nvPr/>
        </p:nvSpPr>
        <p:spPr>
          <a:xfrm>
            <a:off x="7145579" y="5613068"/>
            <a:ext cx="1639955" cy="432463"/>
          </a:xfrm>
          <a:prstGeom prst="wedgeEllipseCallout">
            <a:avLst>
              <a:gd name="adj1" fmla="val -34241"/>
              <a:gd name="adj2" fmla="val -119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ArchLinux</a:t>
            </a:r>
            <a:endParaRPr lang="ru-RU" dirty="0"/>
          </a:p>
        </p:txBody>
      </p:sp>
      <p:sp>
        <p:nvSpPr>
          <p:cNvPr id="10" name="Облачко с текстом: овальное 9">
            <a:extLst>
              <a:ext uri="{FF2B5EF4-FFF2-40B4-BE49-F238E27FC236}">
                <a16:creationId xmlns:a16="http://schemas.microsoft.com/office/drawing/2014/main" id="{F7A7A82E-533D-4666-A171-9E113B703829}"/>
              </a:ext>
            </a:extLst>
          </p:cNvPr>
          <p:cNvSpPr/>
          <p:nvPr/>
        </p:nvSpPr>
        <p:spPr>
          <a:xfrm>
            <a:off x="2020779" y="3818843"/>
            <a:ext cx="1605390" cy="432463"/>
          </a:xfrm>
          <a:prstGeom prst="wedgeEllipseCallout">
            <a:avLst>
              <a:gd name="adj1" fmla="val 80790"/>
              <a:gd name="adj2" fmla="val -750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LinuxMint</a:t>
            </a:r>
            <a:endParaRPr lang="ru-RU" dirty="0"/>
          </a:p>
        </p:txBody>
      </p:sp>
      <p:sp>
        <p:nvSpPr>
          <p:cNvPr id="12" name="Облачко с текстом: овальное 11">
            <a:extLst>
              <a:ext uri="{FF2B5EF4-FFF2-40B4-BE49-F238E27FC236}">
                <a16:creationId xmlns:a16="http://schemas.microsoft.com/office/drawing/2014/main" id="{5F288D2A-1750-4236-B69E-421EEFA4910A}"/>
              </a:ext>
            </a:extLst>
          </p:cNvPr>
          <p:cNvSpPr/>
          <p:nvPr/>
        </p:nvSpPr>
        <p:spPr>
          <a:xfrm>
            <a:off x="3941378" y="806070"/>
            <a:ext cx="1364829" cy="432463"/>
          </a:xfrm>
          <a:prstGeom prst="wedgeEllipseCallout">
            <a:avLst>
              <a:gd name="adj1" fmla="val 22323"/>
              <a:gd name="adj2" fmla="val 1691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Ubuntu</a:t>
            </a:r>
            <a:endParaRPr lang="ru-RU" dirty="0"/>
          </a:p>
        </p:txBody>
      </p:sp>
      <p:sp>
        <p:nvSpPr>
          <p:cNvPr id="13" name="Облачко с текстом: овальное 12">
            <a:extLst>
              <a:ext uri="{FF2B5EF4-FFF2-40B4-BE49-F238E27FC236}">
                <a16:creationId xmlns:a16="http://schemas.microsoft.com/office/drawing/2014/main" id="{F606B247-F2AA-4431-9C8F-3221AA10EB8E}"/>
              </a:ext>
            </a:extLst>
          </p:cNvPr>
          <p:cNvSpPr/>
          <p:nvPr/>
        </p:nvSpPr>
        <p:spPr>
          <a:xfrm>
            <a:off x="6096000" y="484922"/>
            <a:ext cx="1639955" cy="432463"/>
          </a:xfrm>
          <a:prstGeom prst="wedgeEllipseCallout">
            <a:avLst>
              <a:gd name="adj1" fmla="val -20897"/>
              <a:gd name="adj2" fmla="val 1226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Debian</a:t>
            </a:r>
            <a:endParaRPr lang="ru-RU" dirty="0"/>
          </a:p>
        </p:txBody>
      </p:sp>
      <p:sp>
        <p:nvSpPr>
          <p:cNvPr id="15" name="Облачко с текстом: овальное 14">
            <a:extLst>
              <a:ext uri="{FF2B5EF4-FFF2-40B4-BE49-F238E27FC236}">
                <a16:creationId xmlns:a16="http://schemas.microsoft.com/office/drawing/2014/main" id="{6A105DAD-2EBB-4972-AE57-1170898E1445}"/>
              </a:ext>
            </a:extLst>
          </p:cNvPr>
          <p:cNvSpPr/>
          <p:nvPr/>
        </p:nvSpPr>
        <p:spPr>
          <a:xfrm>
            <a:off x="3115676" y="5809375"/>
            <a:ext cx="1639955" cy="432463"/>
          </a:xfrm>
          <a:prstGeom prst="wedgeEllipseCallout">
            <a:avLst>
              <a:gd name="adj1" fmla="val 47838"/>
              <a:gd name="adj2" fmla="val -1014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FreeBSD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763D9BC-990E-4CC7-B39B-7C1D4C7BC954}"/>
              </a:ext>
            </a:extLst>
          </p:cNvPr>
          <p:cNvSpPr/>
          <p:nvPr/>
        </p:nvSpPr>
        <p:spPr>
          <a:xfrm>
            <a:off x="4755631" y="6241838"/>
            <a:ext cx="2854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rgbClr val="00B0F0"/>
                </a:solidFill>
              </a:rPr>
              <a:t>Linux</a:t>
            </a:r>
            <a:r>
              <a:rPr lang="ru-RU" dirty="0"/>
              <a:t> </a:t>
            </a:r>
            <a:r>
              <a:rPr lang="ru-RU" dirty="0" err="1"/>
              <a:t>has</a:t>
            </a:r>
            <a:r>
              <a:rPr lang="ru-RU" dirty="0"/>
              <a:t> </a:t>
            </a:r>
            <a:r>
              <a:rPr lang="ru-RU" dirty="0" err="1">
                <a:solidFill>
                  <a:schemeClr val="accent6"/>
                </a:solidFill>
              </a:rPr>
              <a:t>many</a:t>
            </a:r>
            <a:r>
              <a:rPr lang="ru-RU" dirty="0"/>
              <a:t> </a:t>
            </a:r>
            <a:r>
              <a:rPr lang="ru-RU" dirty="0" err="1"/>
              <a:t>distributions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70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76A9C6-2B9A-4815-9EF7-762AF63AF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45021"/>
            <a:ext cx="8572500" cy="481965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6549445-DB03-4055-941B-47A68328FD68}"/>
              </a:ext>
            </a:extLst>
          </p:cNvPr>
          <p:cNvSpPr/>
          <p:nvPr/>
        </p:nvSpPr>
        <p:spPr>
          <a:xfrm>
            <a:off x="2715905" y="5287112"/>
            <a:ext cx="6314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7030A0"/>
                </a:solidFill>
              </a:rPr>
              <a:t>Unix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 err="1"/>
              <a:t>was</a:t>
            </a:r>
            <a:r>
              <a:rPr lang="ru-RU" dirty="0"/>
              <a:t> </a:t>
            </a:r>
            <a:r>
              <a:rPr lang="ru-RU" dirty="0" err="1"/>
              <a:t>at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very</a:t>
            </a:r>
            <a:r>
              <a:rPr lang="ru-RU" dirty="0"/>
              <a:t> </a:t>
            </a:r>
            <a:r>
              <a:rPr lang="ru-RU" dirty="0" err="1"/>
              <a:t>beginning</a:t>
            </a:r>
            <a:r>
              <a:rPr lang="ru-RU" dirty="0"/>
              <a:t>, </a:t>
            </a:r>
          </a:p>
          <a:p>
            <a:r>
              <a:rPr lang="ru-RU" dirty="0"/>
              <a:t>		</a:t>
            </a:r>
            <a:r>
              <a:rPr lang="en-US" dirty="0"/>
              <a:t>and </a:t>
            </a:r>
            <a:r>
              <a:rPr lang="en-US" dirty="0">
                <a:solidFill>
                  <a:srgbClr val="FFC000"/>
                </a:solidFill>
              </a:rPr>
              <a:t>twenty-two</a:t>
            </a:r>
            <a:r>
              <a:rPr lang="en-US" dirty="0"/>
              <a:t> years later</a:t>
            </a:r>
            <a:r>
              <a:rPr lang="en-US" dirty="0">
                <a:solidFill>
                  <a:srgbClr val="00B0F0"/>
                </a:solidFill>
              </a:rPr>
              <a:t> Linux</a:t>
            </a:r>
            <a:r>
              <a:rPr lang="en-US" dirty="0"/>
              <a:t> was created.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785B9A-4142-46C7-89D4-B34FE28EFE5B}"/>
              </a:ext>
            </a:extLst>
          </p:cNvPr>
          <p:cNvSpPr txBox="1"/>
          <p:nvPr/>
        </p:nvSpPr>
        <p:spPr>
          <a:xfrm>
            <a:off x="2041762" y="3710779"/>
            <a:ext cx="67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-</a:t>
            </a:r>
          </a:p>
          <a:p>
            <a:r>
              <a:rPr lang="ru-RU" i="1" dirty="0"/>
              <a:t>1969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8A4C1-27B9-4CB0-9C58-BE3B742FCDFC}"/>
              </a:ext>
            </a:extLst>
          </p:cNvPr>
          <p:cNvSpPr txBox="1"/>
          <p:nvPr/>
        </p:nvSpPr>
        <p:spPr>
          <a:xfrm>
            <a:off x="8185529" y="3710777"/>
            <a:ext cx="67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-</a:t>
            </a:r>
          </a:p>
          <a:p>
            <a:r>
              <a:rPr lang="ru-RU" i="1" dirty="0"/>
              <a:t>1991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A6FCF-4088-48D6-8811-033CC7E2E68A}"/>
              </a:ext>
            </a:extLst>
          </p:cNvPr>
          <p:cNvSpPr txBox="1"/>
          <p:nvPr/>
        </p:nvSpPr>
        <p:spPr>
          <a:xfrm>
            <a:off x="5537863" y="3710778"/>
            <a:ext cx="67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-</a:t>
            </a:r>
          </a:p>
          <a:p>
            <a:r>
              <a:rPr lang="ru-RU" i="1" dirty="0"/>
              <a:t>1983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1DA722C-38DD-443F-B7B6-F17523244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793" y="5297811"/>
            <a:ext cx="1101978" cy="11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0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968F21-92A3-4050-96E1-EC95804A1AE6}"/>
              </a:ext>
            </a:extLst>
          </p:cNvPr>
          <p:cNvSpPr txBox="1"/>
          <p:nvPr/>
        </p:nvSpPr>
        <p:spPr>
          <a:xfrm>
            <a:off x="699195" y="4428944"/>
            <a:ext cx="4599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prototype for the future kernel was the </a:t>
            </a:r>
            <a:r>
              <a:rPr lang="en-US" dirty="0" err="1">
                <a:solidFill>
                  <a:srgbClr val="FF0000"/>
                </a:solidFill>
              </a:rPr>
              <a:t>Minix</a:t>
            </a:r>
            <a:r>
              <a:rPr lang="en-US" dirty="0"/>
              <a:t> operating system:</a:t>
            </a:r>
            <a:endParaRPr lang="ru-RU" dirty="0"/>
          </a:p>
          <a:p>
            <a:r>
              <a:rPr lang="ru-RU" dirty="0"/>
              <a:t>		</a:t>
            </a:r>
            <a:r>
              <a:rPr lang="en-US" dirty="0"/>
              <a:t> a </a:t>
            </a:r>
            <a:r>
              <a:rPr lang="en-US" dirty="0">
                <a:solidFill>
                  <a:srgbClr val="7030A0"/>
                </a:solidFill>
              </a:rPr>
              <a:t>Unix</a:t>
            </a:r>
            <a:r>
              <a:rPr lang="en-US" dirty="0"/>
              <a:t>-compatible operating system for personal computers.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87EF8E-58D5-4368-BE28-3858BE9C4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02" y="738174"/>
            <a:ext cx="4052882" cy="270192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B44C690-9B92-4676-9E58-4A0B128F29EA}"/>
              </a:ext>
            </a:extLst>
          </p:cNvPr>
          <p:cNvSpPr/>
          <p:nvPr/>
        </p:nvSpPr>
        <p:spPr>
          <a:xfrm>
            <a:off x="6096000" y="1133605"/>
            <a:ext cx="4239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1991, </a:t>
            </a:r>
            <a:r>
              <a:rPr lang="en-US" b="1" dirty="0"/>
              <a:t>Linus Torvalds</a:t>
            </a:r>
            <a:r>
              <a:rPr lang="en-US" dirty="0"/>
              <a:t>, </a:t>
            </a:r>
            <a:r>
              <a:rPr lang="en-US" u="sng" dirty="0"/>
              <a:t>a Finnish student</a:t>
            </a:r>
            <a:r>
              <a:rPr lang="en-US" dirty="0"/>
              <a:t>,</a:t>
            </a:r>
            <a:endParaRPr lang="ru-RU" dirty="0"/>
          </a:p>
          <a:p>
            <a:r>
              <a:rPr lang="en-US" dirty="0"/>
              <a:t>was extremely keen on writing an</a:t>
            </a:r>
            <a:endParaRPr lang="ru-RU" dirty="0"/>
          </a:p>
          <a:p>
            <a:r>
              <a:rPr lang="en-US" dirty="0">
                <a:solidFill>
                  <a:srgbClr val="7030A0"/>
                </a:solidFill>
              </a:rPr>
              <a:t>Unix</a:t>
            </a:r>
            <a:r>
              <a:rPr lang="en-US" dirty="0"/>
              <a:t>-compatible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operating system </a:t>
            </a:r>
            <a:r>
              <a:rPr lang="en-US" dirty="0"/>
              <a:t>kernel for his personal computer.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CAB7747-9287-428E-992C-86F88D066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494" y="3021605"/>
            <a:ext cx="5254815" cy="29151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0179287-B96E-4F71-8E87-DEDE40A2C3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09" y="2549217"/>
            <a:ext cx="5334000" cy="39497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B0CBBD9-F037-43EE-BD87-DA109F587D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09" y="2523817"/>
            <a:ext cx="5334000" cy="40005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CA33BC5-D3D4-41AF-85DE-3EC4493ACB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255" y="5284093"/>
            <a:ext cx="1430107" cy="143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53F205C-8B6D-43D7-95A2-DC7620116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290" y="1855314"/>
            <a:ext cx="3474916" cy="3474916"/>
          </a:xfrm>
          <a:prstGeom prst="rect">
            <a:avLst/>
          </a:prstGeom>
        </p:spPr>
      </p:pic>
      <p:sp>
        <p:nvSpPr>
          <p:cNvPr id="6" name="Облачко с текстом: прямоугольное со скругленными углами 5">
            <a:extLst>
              <a:ext uri="{FF2B5EF4-FFF2-40B4-BE49-F238E27FC236}">
                <a16:creationId xmlns:a16="http://schemas.microsoft.com/office/drawing/2014/main" id="{6F40E34D-E810-40C6-B977-ABE48D862778}"/>
              </a:ext>
            </a:extLst>
          </p:cNvPr>
          <p:cNvSpPr/>
          <p:nvPr/>
        </p:nvSpPr>
        <p:spPr>
          <a:xfrm>
            <a:off x="1296537" y="2746611"/>
            <a:ext cx="4799463" cy="1692323"/>
          </a:xfrm>
          <a:prstGeom prst="wedgeRoundRectCallout">
            <a:avLst>
              <a:gd name="adj1" fmla="val 80684"/>
              <a:gd name="adj2" fmla="val -443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Linux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operating system </a:t>
            </a:r>
            <a:r>
              <a:rPr lang="uk-UA" dirty="0">
                <a:solidFill>
                  <a:schemeClr val="bg2">
                    <a:lumMod val="50000"/>
                  </a:schemeClr>
                </a:solidFill>
              </a:rPr>
              <a:t>			</a:t>
            </a:r>
            <a:r>
              <a:rPr lang="en-US" dirty="0"/>
              <a:t>doesn’t have the layout of the hard drive volumes as it is done in </a:t>
            </a:r>
            <a:r>
              <a:rPr lang="uk-UA" dirty="0"/>
              <a:t>				        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Windows</a:t>
            </a:r>
            <a:r>
              <a:rPr lang="en-US" dirty="0"/>
              <a:t>; instead,</a:t>
            </a:r>
            <a:endParaRPr lang="uk-UA" dirty="0"/>
          </a:p>
          <a:p>
            <a:pPr algn="ctr"/>
            <a:r>
              <a:rPr lang="en-US" dirty="0"/>
              <a:t> different types of directories are used</a:t>
            </a:r>
            <a:endParaRPr lang="ru-RU" dirty="0"/>
          </a:p>
        </p:txBody>
      </p:sp>
      <p:sp>
        <p:nvSpPr>
          <p:cNvPr id="7" name="Облачко с текстом: прямоугольное со скругленными углами 6">
            <a:extLst>
              <a:ext uri="{FF2B5EF4-FFF2-40B4-BE49-F238E27FC236}">
                <a16:creationId xmlns:a16="http://schemas.microsoft.com/office/drawing/2014/main" id="{6F776CC8-62DD-4CAB-BB64-88D2C81DA3B2}"/>
              </a:ext>
            </a:extLst>
          </p:cNvPr>
          <p:cNvSpPr/>
          <p:nvPr/>
        </p:nvSpPr>
        <p:spPr>
          <a:xfrm>
            <a:off x="2406555" y="605536"/>
            <a:ext cx="4799463" cy="1433015"/>
          </a:xfrm>
          <a:prstGeom prst="wedgeRoundRectCallout">
            <a:avLst>
              <a:gd name="adj1" fmla="val 69878"/>
              <a:gd name="adj2" fmla="val 5773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Compile your own kernel</a:t>
            </a:r>
            <a:r>
              <a:rPr lang="uk-UA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dirty="0"/>
              <a:t>This allows you to </a:t>
            </a:r>
            <a:r>
              <a:rPr lang="en-US" dirty="0">
                <a:solidFill>
                  <a:srgbClr val="00B050"/>
                </a:solidFill>
              </a:rPr>
              <a:t>use</a:t>
            </a:r>
            <a:r>
              <a:rPr lang="en-US" dirty="0"/>
              <a:t> only those </a:t>
            </a:r>
            <a:r>
              <a:rPr lang="en-US" dirty="0">
                <a:solidFill>
                  <a:srgbClr val="00B050"/>
                </a:solidFill>
              </a:rPr>
              <a:t>drivers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functions</a:t>
            </a:r>
            <a:r>
              <a:rPr lang="en-US" dirty="0"/>
              <a:t> that you specifically need</a:t>
            </a:r>
            <a:endParaRPr lang="ru-RU" dirty="0"/>
          </a:p>
        </p:txBody>
      </p:sp>
      <p:sp>
        <p:nvSpPr>
          <p:cNvPr id="8" name="Облачко с текстом: прямоугольное со скругленными углами 7">
            <a:extLst>
              <a:ext uri="{FF2B5EF4-FFF2-40B4-BE49-F238E27FC236}">
                <a16:creationId xmlns:a16="http://schemas.microsoft.com/office/drawing/2014/main" id="{2742E4CE-1FD4-42AF-B84F-AF39DFAA0EA8}"/>
              </a:ext>
            </a:extLst>
          </p:cNvPr>
          <p:cNvSpPr/>
          <p:nvPr/>
        </p:nvSpPr>
        <p:spPr>
          <a:xfrm>
            <a:off x="1719619" y="5255168"/>
            <a:ext cx="5117910" cy="1105469"/>
          </a:xfrm>
          <a:prstGeom prst="wedgeRoundRectCallout">
            <a:avLst>
              <a:gd name="adj1" fmla="val 67434"/>
              <a:gd name="adj2" fmla="val -6342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Update </a:t>
            </a:r>
            <a:r>
              <a:rPr lang="en-US" dirty="0"/>
              <a:t>					and install Ubuntu Linux apps </a:t>
            </a:r>
            <a:r>
              <a:rPr lang="en-US" dirty="0">
                <a:solidFill>
                  <a:srgbClr val="00B050"/>
                </a:solidFill>
              </a:rPr>
              <a:t>without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internet </a:t>
            </a:r>
            <a:r>
              <a:rPr lang="en-US" dirty="0"/>
              <a:t>connection.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86458-C173-46B2-8529-DDC4FA3772AA}"/>
              </a:ext>
            </a:extLst>
          </p:cNvPr>
          <p:cNvSpPr txBox="1"/>
          <p:nvPr/>
        </p:nvSpPr>
        <p:spPr>
          <a:xfrm>
            <a:off x="309526" y="128031"/>
            <a:ext cx="307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</a:t>
            </a:r>
            <a:r>
              <a:rPr lang="en-US" dirty="0">
                <a:solidFill>
                  <a:srgbClr val="00B0F0"/>
                </a:solidFill>
              </a:rPr>
              <a:t>Linux</a:t>
            </a:r>
            <a:r>
              <a:rPr lang="en-US" dirty="0"/>
              <a:t> you can: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556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B11301E-B53C-45F9-9419-8F450B6FFE56}"/>
              </a:ext>
            </a:extLst>
          </p:cNvPr>
          <p:cNvSpPr/>
          <p:nvPr/>
        </p:nvSpPr>
        <p:spPr>
          <a:xfrm>
            <a:off x="816236" y="528098"/>
            <a:ext cx="48540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			</a:t>
            </a:r>
            <a:r>
              <a:rPr lang="ru-RU" dirty="0" err="1">
                <a:solidFill>
                  <a:srgbClr val="FF0000"/>
                </a:solidFill>
              </a:rPr>
              <a:t>Any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Linux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user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/>
              <a:t>should</a:t>
            </a:r>
            <a:r>
              <a:rPr lang="ru-RU" dirty="0"/>
              <a:t> </a:t>
            </a:r>
            <a:r>
              <a:rPr lang="ru-RU" dirty="0" err="1"/>
              <a:t>have</a:t>
            </a:r>
            <a:r>
              <a:rPr lang="ru-RU" dirty="0"/>
              <a:t> </a:t>
            </a:r>
            <a:r>
              <a:rPr lang="ru-RU" dirty="0" err="1"/>
              <a:t>basic</a:t>
            </a:r>
            <a:r>
              <a:rPr lang="ru-RU" dirty="0"/>
              <a:t> </a:t>
            </a:r>
            <a:r>
              <a:rPr lang="ru-RU" dirty="0" err="1"/>
              <a:t>commands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>
                <a:solidFill>
                  <a:srgbClr val="7030A0"/>
                </a:solidFill>
              </a:rPr>
              <a:t>terminal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ease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operation</a:t>
            </a:r>
            <a:r>
              <a:rPr lang="ru-RU" dirty="0"/>
              <a:t>. </a:t>
            </a:r>
          </a:p>
          <a:p>
            <a:endParaRPr lang="en-US" dirty="0"/>
          </a:p>
          <a:p>
            <a:r>
              <a:rPr lang="en-US" dirty="0"/>
              <a:t>		Here is one example of its use: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4B15BF3-6805-45D9-9B8F-9EEA7580C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6" y="2119862"/>
            <a:ext cx="6177886" cy="411371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34AEABF-E1FB-4800-A01A-C391B7B77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19" y="528098"/>
            <a:ext cx="57054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647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190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Seraphim</dc:creator>
  <cp:lastModifiedBy>Seraphim</cp:lastModifiedBy>
  <cp:revision>19</cp:revision>
  <dcterms:created xsi:type="dcterms:W3CDTF">2020-02-25T22:16:27Z</dcterms:created>
  <dcterms:modified xsi:type="dcterms:W3CDTF">2020-02-26T06:45:47Z</dcterms:modified>
</cp:coreProperties>
</file>