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5858"/>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A19B3-FA50-4729-80F2-19CA5B8ADFC2}" type="datetimeFigureOut">
              <a:rPr lang="ru-RU" smtClean="0"/>
              <a:t>08.04.2021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FE863-6C6A-49C0-825B-D3290837DB85}" type="slidenum">
              <a:rPr lang="ru-RU" smtClean="0"/>
              <a:t>‹#›</a:t>
            </a:fld>
            <a:endParaRPr lang="ru-RU"/>
          </a:p>
        </p:txBody>
      </p:sp>
    </p:spTree>
    <p:extLst>
      <p:ext uri="{BB962C8B-B14F-4D97-AF65-F5344CB8AC3E}">
        <p14:creationId xmlns:p14="http://schemas.microsoft.com/office/powerpoint/2010/main" val="31795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4EFE863-6C6A-49C0-825B-D3290837DB85}" type="slidenum">
              <a:rPr lang="ru-RU" smtClean="0"/>
              <a:t>6</a:t>
            </a:fld>
            <a:endParaRPr lang="ru-RU"/>
          </a:p>
        </p:txBody>
      </p:sp>
    </p:spTree>
    <p:extLst>
      <p:ext uri="{BB962C8B-B14F-4D97-AF65-F5344CB8AC3E}">
        <p14:creationId xmlns:p14="http://schemas.microsoft.com/office/powerpoint/2010/main" val="146369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48810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48049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164198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185819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297050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23DE3E7-74DE-443F-948E-6B58BAAE0BDB}" type="datetimeFigureOut">
              <a:rPr lang="ru-RU" smtClean="0"/>
              <a:t>08.04.2021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300918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23DE3E7-74DE-443F-948E-6B58BAAE0BDB}" type="datetimeFigureOut">
              <a:rPr lang="ru-RU" smtClean="0"/>
              <a:t>08.04.2021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134387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23DE3E7-74DE-443F-948E-6B58BAAE0BDB}" type="datetimeFigureOut">
              <a:rPr lang="ru-RU" smtClean="0"/>
              <a:t>08.04.2021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2509650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23DE3E7-74DE-443F-948E-6B58BAAE0BDB}" type="datetimeFigureOut">
              <a:rPr lang="ru-RU" smtClean="0"/>
              <a:t>08.04.2021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4180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3DE3E7-74DE-443F-948E-6B58BAAE0BDB}" type="datetimeFigureOut">
              <a:rPr lang="ru-RU" smtClean="0"/>
              <a:t>08.04.2021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171640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23DE3E7-74DE-443F-948E-6B58BAAE0BDB}" type="datetimeFigureOut">
              <a:rPr lang="ru-RU" smtClean="0"/>
              <a:t>08.04.2021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A036A2-32CD-4649-AB8E-1D376301C3DD}" type="slidenum">
              <a:rPr lang="ru-RU" smtClean="0"/>
              <a:t>‹#›</a:t>
            </a:fld>
            <a:endParaRPr lang="ru-RU"/>
          </a:p>
        </p:txBody>
      </p:sp>
    </p:spTree>
    <p:extLst>
      <p:ext uri="{BB962C8B-B14F-4D97-AF65-F5344CB8AC3E}">
        <p14:creationId xmlns:p14="http://schemas.microsoft.com/office/powerpoint/2010/main" val="349093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DE3E7-74DE-443F-948E-6B58BAAE0BDB}" type="datetimeFigureOut">
              <a:rPr lang="ru-RU" smtClean="0"/>
              <a:t>08.04.2021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036A2-32CD-4649-AB8E-1D376301C3DD}" type="slidenum">
              <a:rPr lang="ru-RU" smtClean="0"/>
              <a:t>‹#›</a:t>
            </a:fld>
            <a:endParaRPr lang="ru-RU"/>
          </a:p>
        </p:txBody>
      </p:sp>
    </p:spTree>
    <p:extLst>
      <p:ext uri="{BB962C8B-B14F-4D97-AF65-F5344CB8AC3E}">
        <p14:creationId xmlns:p14="http://schemas.microsoft.com/office/powerpoint/2010/main" val="1082138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0"/>
            <a:ext cx="12192000" cy="6858000"/>
          </a:xfrm>
          <a:prstGeom prst="rect">
            <a:avLst/>
          </a:prstGeom>
          <a:solidFill>
            <a:srgbClr val="58585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pic>
        <p:nvPicPr>
          <p:cNvPr id="6" name="Picture 2" descr="Понятие языка тела и жестов в психологии: их значение для общения, как  называетс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174" y="593635"/>
            <a:ext cx="8001000" cy="565785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1278674" y="0"/>
            <a:ext cx="9144000" cy="2387600"/>
          </a:xfrm>
        </p:spPr>
        <p:txBody>
          <a:bodyPr/>
          <a:lstStyle/>
          <a:p>
            <a:r>
              <a:rPr lang="ru-RU" dirty="0"/>
              <a:t/>
            </a:r>
            <a:br>
              <a:rPr lang="ru-RU" dirty="0"/>
            </a:br>
            <a:endParaRPr lang="ru-RU" dirty="0"/>
          </a:p>
        </p:txBody>
      </p:sp>
      <p:sp>
        <p:nvSpPr>
          <p:cNvPr id="5" name="Прямоугольник 4"/>
          <p:cNvSpPr/>
          <p:nvPr/>
        </p:nvSpPr>
        <p:spPr>
          <a:xfrm>
            <a:off x="753035" y="593635"/>
            <a:ext cx="10838330" cy="1200329"/>
          </a:xfrm>
          <a:prstGeom prst="rect">
            <a:avLst/>
          </a:prstGeom>
        </p:spPr>
        <p:txBody>
          <a:bodyPr wrap="square">
            <a:spAutoFit/>
          </a:bodyPr>
          <a:lstStyle/>
          <a:p>
            <a:r>
              <a:rPr lang="ru-RU" sz="3600" dirty="0" smtClean="0">
                <a:solidFill>
                  <a:srgbClr val="000000"/>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Невербальні</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маніпулятивні</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методи</a:t>
            </a:r>
            <a:r>
              <a:rPr lang="ru-RU" sz="3600" b="1" dirty="0" smtClean="0">
                <a:solidFill>
                  <a:schemeClr val="bg1"/>
                </a:solidFill>
                <a:latin typeface="Times New Roman" panose="02020603050405020304" pitchFamily="18" charset="0"/>
              </a:rPr>
              <a:t> в </a:t>
            </a:r>
            <a:r>
              <a:rPr lang="ru-RU" sz="3600" b="1" dirty="0" err="1" smtClean="0">
                <a:solidFill>
                  <a:schemeClr val="bg1"/>
                </a:solidFill>
                <a:latin typeface="Times New Roman" panose="02020603050405020304" pitchFamily="18" charset="0"/>
              </a:rPr>
              <a:t>публічних</a:t>
            </a:r>
            <a:r>
              <a:rPr lang="ru-RU" sz="3600" b="1" dirty="0" smtClean="0">
                <a:solidFill>
                  <a:schemeClr val="bg1"/>
                </a:solidFill>
                <a:latin typeface="Times New Roman" panose="02020603050405020304" pitchFamily="18" charset="0"/>
              </a:rPr>
              <a:t> </a:t>
            </a:r>
            <a:endParaRPr lang="ru-RU" sz="3600" dirty="0" smtClean="0">
              <a:solidFill>
                <a:schemeClr val="bg1"/>
              </a:solidFill>
              <a:latin typeface="Times New Roman" panose="02020603050405020304" pitchFamily="18" charset="0"/>
            </a:endParaRPr>
          </a:p>
          <a:p>
            <a:r>
              <a:rPr lang="ru-RU" sz="3600" b="1" dirty="0" err="1" smtClean="0">
                <a:solidFill>
                  <a:schemeClr val="bg1"/>
                </a:solidFill>
                <a:latin typeface="Times New Roman" panose="02020603050405020304" pitchFamily="18" charset="0"/>
              </a:rPr>
              <a:t>виступах</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державних</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діячів</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політиків</a:t>
            </a:r>
            <a:r>
              <a:rPr lang="ru-RU" sz="3600" b="1" dirty="0" smtClean="0">
                <a:solidFill>
                  <a:schemeClr val="bg1"/>
                </a:solidFill>
                <a:latin typeface="Times New Roman" panose="02020603050405020304" pitchFamily="18" charset="0"/>
              </a:rPr>
              <a:t>, </a:t>
            </a:r>
            <a:r>
              <a:rPr lang="ru-RU" sz="3600" b="1" dirty="0" err="1" smtClean="0">
                <a:solidFill>
                  <a:schemeClr val="bg1"/>
                </a:solidFill>
                <a:latin typeface="Times New Roman" panose="02020603050405020304" pitchFamily="18" charset="0"/>
              </a:rPr>
              <a:t>депутатів</a:t>
            </a:r>
            <a:endParaRPr lang="ru-RU" sz="3600" dirty="0">
              <a:solidFill>
                <a:schemeClr val="bg1"/>
              </a:solidFill>
            </a:endParaRPr>
          </a:p>
        </p:txBody>
      </p:sp>
      <p:sp>
        <p:nvSpPr>
          <p:cNvPr id="8" name="TextBox 7"/>
          <p:cNvSpPr txBox="1"/>
          <p:nvPr/>
        </p:nvSpPr>
        <p:spPr>
          <a:xfrm>
            <a:off x="8318728" y="6251486"/>
            <a:ext cx="3873272" cy="369332"/>
          </a:xfrm>
          <a:prstGeom prst="rect">
            <a:avLst/>
          </a:prstGeom>
          <a:noFill/>
        </p:spPr>
        <p:txBody>
          <a:bodyPr wrap="square" rtlCol="0">
            <a:spAutoFit/>
          </a:bodyPr>
          <a:lstStyle/>
          <a:p>
            <a:r>
              <a:rPr lang="uk-UA" dirty="0" smtClean="0">
                <a:solidFill>
                  <a:srgbClr val="FFFF00"/>
                </a:solidFill>
              </a:rPr>
              <a:t>Підготував </a:t>
            </a:r>
            <a:r>
              <a:rPr lang="uk-UA" dirty="0" err="1" smtClean="0">
                <a:solidFill>
                  <a:srgbClr val="FFFF00"/>
                </a:solidFill>
              </a:rPr>
              <a:t>Гапей</a:t>
            </a:r>
            <a:r>
              <a:rPr lang="uk-UA" dirty="0" smtClean="0">
                <a:solidFill>
                  <a:srgbClr val="FFFF00"/>
                </a:solidFill>
              </a:rPr>
              <a:t> Максим Юрійович</a:t>
            </a:r>
            <a:endParaRPr lang="ru-RU" dirty="0">
              <a:solidFill>
                <a:srgbClr val="FFFF00"/>
              </a:solidFill>
            </a:endParaRPr>
          </a:p>
        </p:txBody>
      </p:sp>
    </p:spTree>
    <p:extLst>
      <p:ext uri="{BB962C8B-B14F-4D97-AF65-F5344CB8AC3E}">
        <p14:creationId xmlns:p14="http://schemas.microsoft.com/office/powerpoint/2010/main" val="390463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lstStyle/>
          <a:p>
            <a:r>
              <a:rPr lang="uk-UA" b="1"/>
              <a:t>Рукостискання</a:t>
            </a:r>
            <a:r>
              <a:rPr lang="ru-RU" dirty="0"/>
              <a:t/>
            </a:r>
            <a:br>
              <a:rPr lang="ru-RU" dirty="0"/>
            </a:br>
            <a:endParaRPr lang="ru-RU" dirty="0"/>
          </a:p>
        </p:txBody>
      </p:sp>
      <p:sp>
        <p:nvSpPr>
          <p:cNvPr id="3" name="Подзаголовок 2"/>
          <p:cNvSpPr>
            <a:spLocks noGrp="1"/>
          </p:cNvSpPr>
          <p:nvPr>
            <p:ph type="subTitle" idx="1"/>
          </p:nvPr>
        </p:nvSpPr>
        <p:spPr>
          <a:xfrm>
            <a:off x="806823" y="1938337"/>
            <a:ext cx="7073153" cy="4193521"/>
          </a:xfrm>
        </p:spPr>
        <p:txBody>
          <a:bodyPr>
            <a:normAutofit/>
          </a:bodyPr>
          <a:lstStyle/>
          <a:p>
            <a:pPr algn="just"/>
            <a:r>
              <a:rPr lang="uk-UA" dirty="0"/>
              <a:t>Лідери завжди прагнуть перебувати по ліву руку від фотографа, оскільки вже давно відомо, що людина, яка знаходиться зліва на фотографії, виглядає більш могутньою і контролює ситуацію.  Досить поглянути на зображення і положення рук і корпусу тіла, щоб зрозуміти це.  Іноді буває дуже забавно спостерігати, як політики маневрують, щоб зайняти більш сприятливу позицію. </a:t>
            </a:r>
            <a:endParaRPr lang="ru-RU" dirty="0"/>
          </a:p>
          <a:p>
            <a:r>
              <a:rPr lang="uk-UA" sz="1400" i="1" dirty="0" smtClean="0"/>
              <a:t>Президент </a:t>
            </a:r>
            <a:r>
              <a:rPr lang="uk-UA" sz="1400" i="1" dirty="0"/>
              <a:t>США Барак Обама і прем'єр-міністр Італії Сільвіо Берлусконі на саміті "Великої Вісімки G8".</a:t>
            </a:r>
            <a:endParaRPr lang="ru-RU" sz="1400" dirty="0"/>
          </a:p>
          <a:p>
            <a:endParaRPr lang="ru-RU" dirty="0"/>
          </a:p>
        </p:txBody>
      </p:sp>
      <p:pic>
        <p:nvPicPr>
          <p:cNvPr id="1026" name="Picture 2" descr="Рукопожатие"/>
          <p:cNvPicPr>
            <a:picLocks noChangeAspect="1" noChangeArrowheads="1"/>
          </p:cNvPicPr>
          <p:nvPr/>
        </p:nvPicPr>
        <p:blipFill rotWithShape="1">
          <a:blip r:embed="rId2">
            <a:extLst>
              <a:ext uri="{28A0092B-C50C-407E-A947-70E740481C1C}">
                <a14:useLocalDpi xmlns:a14="http://schemas.microsoft.com/office/drawing/2010/main" val="0"/>
              </a:ext>
            </a:extLst>
          </a:blip>
          <a:srcRect l="59204" t="20527" r="6191" b="21017"/>
          <a:stretch/>
        </p:blipFill>
        <p:spPr bwMode="auto">
          <a:xfrm>
            <a:off x="8148917" y="1938337"/>
            <a:ext cx="3375212" cy="42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324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lstStyle/>
          <a:p>
            <a:r>
              <a:rPr lang="uk-UA" b="1"/>
              <a:t>Рукостискання</a:t>
            </a:r>
            <a:r>
              <a:rPr lang="ru-RU" dirty="0"/>
              <a:t/>
            </a:r>
            <a:br>
              <a:rPr lang="ru-RU" dirty="0"/>
            </a:br>
            <a:endParaRPr lang="ru-RU" dirty="0"/>
          </a:p>
        </p:txBody>
      </p:sp>
      <p:sp>
        <p:nvSpPr>
          <p:cNvPr id="3" name="Подзаголовок 2"/>
          <p:cNvSpPr>
            <a:spLocks noGrp="1"/>
          </p:cNvSpPr>
          <p:nvPr>
            <p:ph type="subTitle" idx="1"/>
          </p:nvPr>
        </p:nvSpPr>
        <p:spPr>
          <a:xfrm>
            <a:off x="806823" y="1938337"/>
            <a:ext cx="7073153" cy="4193521"/>
          </a:xfrm>
        </p:spPr>
        <p:txBody>
          <a:bodyPr>
            <a:normAutofit/>
          </a:bodyPr>
          <a:lstStyle/>
          <a:p>
            <a:pPr algn="just"/>
            <a:r>
              <a:rPr lang="uk-UA" dirty="0"/>
              <a:t>Як Вам вже відомо, більш могутнім на знімку виглядає людина, що знаходиться по ліву руку від фотографа.  В даному випадку про цей аспект знають обидва політики.  Це одна з основ, якою їх навчає офіційний фотограф Білого Дому, як тільки вони стають президентами.  На щорічній зустрічі Обама висловив свою повагу колишньому президенту США, Біллу Клінтону, дозволивши йому розташуватися зліва. </a:t>
            </a:r>
            <a:endParaRPr lang="ru-RU" dirty="0"/>
          </a:p>
          <a:p>
            <a:r>
              <a:rPr lang="uk-UA" sz="1400" i="1" dirty="0" smtClean="0"/>
              <a:t>Екс- </a:t>
            </a:r>
            <a:r>
              <a:rPr lang="uk-UA" sz="1400" i="1" dirty="0"/>
              <a:t>президент США Білл Клінтон і діючий президент Барак Обама на 5-ій щорічній зустрічі "</a:t>
            </a:r>
            <a:r>
              <a:rPr lang="uk-UA" sz="1400" i="1" dirty="0" err="1"/>
              <a:t>Clinton</a:t>
            </a:r>
            <a:r>
              <a:rPr lang="uk-UA" sz="1400" i="1" dirty="0"/>
              <a:t> </a:t>
            </a:r>
            <a:r>
              <a:rPr lang="uk-UA" sz="1400" i="1" dirty="0" err="1"/>
              <a:t>Global</a:t>
            </a:r>
            <a:r>
              <a:rPr lang="uk-UA" sz="1400" i="1" dirty="0"/>
              <a:t> </a:t>
            </a:r>
            <a:r>
              <a:rPr lang="uk-UA" sz="1400" i="1" dirty="0" err="1"/>
              <a:t>Initiative</a:t>
            </a:r>
            <a:r>
              <a:rPr lang="uk-UA" sz="1400" i="1" dirty="0"/>
              <a:t>"</a:t>
            </a:r>
            <a:endParaRPr lang="ru-RU" sz="1400" dirty="0"/>
          </a:p>
          <a:p>
            <a:endParaRPr lang="ru-RU" dirty="0"/>
          </a:p>
        </p:txBody>
      </p:sp>
      <p:pic>
        <p:nvPicPr>
          <p:cNvPr id="2050" name="Picture 2" descr="Рукопожатие"/>
          <p:cNvPicPr>
            <a:picLocks noChangeAspect="1" noChangeArrowheads="1"/>
          </p:cNvPicPr>
          <p:nvPr/>
        </p:nvPicPr>
        <p:blipFill rotWithShape="1">
          <a:blip r:embed="rId2">
            <a:extLst>
              <a:ext uri="{28A0092B-C50C-407E-A947-70E740481C1C}">
                <a14:useLocalDpi xmlns:a14="http://schemas.microsoft.com/office/drawing/2010/main" val="0"/>
              </a:ext>
            </a:extLst>
          </a:blip>
          <a:srcRect l="65271" t="19608" r="4123" b="22304"/>
          <a:stretch/>
        </p:blipFill>
        <p:spPr bwMode="auto">
          <a:xfrm>
            <a:off x="8351827" y="1882587"/>
            <a:ext cx="2985248" cy="424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339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lstStyle/>
          <a:p>
            <a:r>
              <a:rPr lang="uk-UA" b="1" dirty="0"/>
              <a:t>Рука на спині. Витончений жест сили і </a:t>
            </a:r>
            <a:r>
              <a:rPr lang="uk-UA" b="1" dirty="0" smtClean="0"/>
              <a:t>влади</a:t>
            </a:r>
            <a:endParaRPr lang="ru-RU" dirty="0"/>
          </a:p>
        </p:txBody>
      </p:sp>
      <p:sp>
        <p:nvSpPr>
          <p:cNvPr id="3" name="Подзаголовок 2"/>
          <p:cNvSpPr>
            <a:spLocks noGrp="1"/>
          </p:cNvSpPr>
          <p:nvPr>
            <p:ph type="subTitle" idx="1"/>
          </p:nvPr>
        </p:nvSpPr>
        <p:spPr>
          <a:xfrm>
            <a:off x="766482" y="2664479"/>
            <a:ext cx="7073153" cy="4193521"/>
          </a:xfrm>
        </p:spPr>
        <p:txBody>
          <a:bodyPr>
            <a:normAutofit/>
          </a:bodyPr>
          <a:lstStyle/>
          <a:p>
            <a:pPr algn="just"/>
            <a:r>
              <a:rPr lang="uk-UA" dirty="0"/>
              <a:t>Коли одна людина кладе свою руку іншому на спину, як би направляючи його, це є ознакою домінуючої сили і влади.  Прямуючи на голосування, Обама, майстер жестів, використовував це, щоб показати своє "президентство" і лідерство.</a:t>
            </a:r>
            <a:endParaRPr lang="ru-RU" dirty="0"/>
          </a:p>
          <a:p>
            <a:r>
              <a:rPr lang="uk-UA" sz="1400" i="1" dirty="0" smtClean="0"/>
              <a:t>.  </a:t>
            </a:r>
            <a:r>
              <a:rPr lang="uk-UA" sz="1400" i="1" dirty="0"/>
              <a:t>Прем'єр-міністр Італії Сільвіо Берлусконі і президент США Барак Обама на саміті "Великої Вісімки G8</a:t>
            </a:r>
            <a:r>
              <a:rPr lang="uk-UA" sz="1400" i="1" dirty="0" smtClean="0"/>
              <a:t>"</a:t>
            </a:r>
            <a:endParaRPr lang="ru-RU" sz="1400" dirty="0"/>
          </a:p>
        </p:txBody>
      </p:sp>
      <p:pic>
        <p:nvPicPr>
          <p:cNvPr id="3074" name="Picture 2" descr="Рука на спине. Утончённый жест силы и власти"/>
          <p:cNvPicPr>
            <a:picLocks noChangeAspect="1" noChangeArrowheads="1"/>
          </p:cNvPicPr>
          <p:nvPr/>
        </p:nvPicPr>
        <p:blipFill rotWithShape="1">
          <a:blip r:embed="rId2">
            <a:extLst>
              <a:ext uri="{28A0092B-C50C-407E-A947-70E740481C1C}">
                <a14:useLocalDpi xmlns:a14="http://schemas.microsoft.com/office/drawing/2010/main" val="0"/>
              </a:ext>
            </a:extLst>
          </a:blip>
          <a:srcRect l="12468" t="20527" r="58166" b="21385"/>
          <a:stretch/>
        </p:blipFill>
        <p:spPr bwMode="auto">
          <a:xfrm>
            <a:off x="8472850" y="2387600"/>
            <a:ext cx="2864225" cy="424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803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lstStyle/>
          <a:p>
            <a:r>
              <a:rPr lang="uk-UA" b="1" dirty="0"/>
              <a:t>Відкриті долоні.  Ознака відкритості і чесності</a:t>
            </a:r>
            <a:endParaRPr lang="ru-RU" dirty="0"/>
          </a:p>
        </p:txBody>
      </p:sp>
      <p:sp>
        <p:nvSpPr>
          <p:cNvPr id="3" name="Подзаголовок 2"/>
          <p:cNvSpPr>
            <a:spLocks noGrp="1"/>
          </p:cNvSpPr>
          <p:nvPr>
            <p:ph type="subTitle" idx="1"/>
          </p:nvPr>
        </p:nvSpPr>
        <p:spPr>
          <a:xfrm>
            <a:off x="484094" y="2664479"/>
            <a:ext cx="7073153" cy="4193521"/>
          </a:xfrm>
        </p:spPr>
        <p:txBody>
          <a:bodyPr>
            <a:normAutofit lnSpcReduction="10000"/>
          </a:bodyPr>
          <a:lstStyle/>
          <a:p>
            <a:pPr algn="just"/>
            <a:r>
              <a:rPr lang="uk-UA" dirty="0"/>
              <a:t>Жест "відкриті долоні" показує оточуючим, що Вам нема чого приховувати, і створює атмосферу чесності.  Якщо одна або обидві долоні розкриті, то це є доброю ознакою того, що Ваш співрозмовник каже правду.  В даний час цей трюк легко долають ті, хто хоче Вас обдурити.  Так що, якщо Ви купуєте автомобіль або укладаєте угоду століття, зверніть увагу на інші знаки, які можуть вказати на внутрішнє хвилювання.  Людина, що показує "відкриті долоні", повинна бути розслаблена, а сам жест м'яким, плавним і природним. </a:t>
            </a:r>
            <a:endParaRPr lang="ru-RU" dirty="0"/>
          </a:p>
          <a:p>
            <a:r>
              <a:rPr lang="uk-UA" sz="1500" i="1" dirty="0" smtClean="0"/>
              <a:t>Президент </a:t>
            </a:r>
            <a:r>
              <a:rPr lang="uk-UA" sz="1500" i="1" dirty="0"/>
              <a:t>США Барак Обама звертається з вітальною промовою на зустрічі з футболістами команди "</a:t>
            </a:r>
            <a:r>
              <a:rPr lang="uk-UA" sz="1500" i="1" dirty="0" err="1"/>
              <a:t>Сolumbus</a:t>
            </a:r>
            <a:r>
              <a:rPr lang="uk-UA" sz="1500" i="1" dirty="0"/>
              <a:t> </a:t>
            </a:r>
            <a:r>
              <a:rPr lang="uk-UA" sz="1500" i="1" dirty="0" err="1"/>
              <a:t>Crew</a:t>
            </a:r>
            <a:r>
              <a:rPr lang="uk-UA" sz="1500" i="1" dirty="0"/>
              <a:t>", чемпіонами MLS 2008 року</a:t>
            </a:r>
            <a:endParaRPr lang="ru-RU" sz="1500" dirty="0"/>
          </a:p>
        </p:txBody>
      </p:sp>
      <p:pic>
        <p:nvPicPr>
          <p:cNvPr id="4100" name="Picture 4" descr="Открытые ладони. Признак открытости и честности"/>
          <p:cNvPicPr>
            <a:picLocks noChangeAspect="1" noChangeArrowheads="1"/>
          </p:cNvPicPr>
          <p:nvPr/>
        </p:nvPicPr>
        <p:blipFill rotWithShape="1">
          <a:blip r:embed="rId2">
            <a:extLst>
              <a:ext uri="{28A0092B-C50C-407E-A947-70E740481C1C}">
                <a14:useLocalDpi xmlns:a14="http://schemas.microsoft.com/office/drawing/2010/main" val="0"/>
              </a:ext>
            </a:extLst>
          </a:blip>
          <a:srcRect l="46659" t="20527" r="6066" b="36458"/>
          <a:stretch/>
        </p:blipFill>
        <p:spPr bwMode="auto">
          <a:xfrm>
            <a:off x="7557247" y="2664479"/>
            <a:ext cx="4611034" cy="314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91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normAutofit fontScale="90000"/>
          </a:bodyPr>
          <a:lstStyle/>
          <a:p>
            <a:r>
              <a:rPr lang="uk-UA" b="1" dirty="0"/>
              <a:t>Копіювання поведінки.  Показник зв'язку зі співрозмовником</a:t>
            </a:r>
            <a:endParaRPr lang="ru-RU" dirty="0"/>
          </a:p>
        </p:txBody>
      </p:sp>
      <p:sp>
        <p:nvSpPr>
          <p:cNvPr id="3" name="Подзаголовок 2"/>
          <p:cNvSpPr>
            <a:spLocks noGrp="1"/>
          </p:cNvSpPr>
          <p:nvPr>
            <p:ph type="subTitle" idx="1"/>
          </p:nvPr>
        </p:nvSpPr>
        <p:spPr>
          <a:xfrm>
            <a:off x="632011" y="2501153"/>
            <a:ext cx="7073153" cy="4193521"/>
          </a:xfrm>
        </p:spPr>
        <p:txBody>
          <a:bodyPr>
            <a:normAutofit lnSpcReduction="10000"/>
          </a:bodyPr>
          <a:lstStyle/>
          <a:p>
            <a:pPr algn="just"/>
            <a:r>
              <a:rPr lang="uk-UA" dirty="0"/>
              <a:t>Коли один зі співрозмовників копіює мову тіла іншого, це автоматично створює відчуття синхронності в їх діях і встановлює зв'язок між ними.  Обережне копіювання поведінки іншої людини є найкращим способом створення взаємодії: ви схрестили руки, і я схрестив руки.  Якщо Ви вже синхронізувалися з кимось, то можете потім розімкнути руки, щоб показати свою відкритість.  І якщо Ваш співрозмовник повторить цей жест, то це ще раз підтвердить підсвідомо зв'язок між Вами. </a:t>
            </a:r>
            <a:endParaRPr lang="ru-RU" dirty="0"/>
          </a:p>
          <a:p>
            <a:r>
              <a:rPr lang="uk-UA" sz="1500" i="1" dirty="0" smtClean="0"/>
              <a:t>Посол </a:t>
            </a:r>
            <a:r>
              <a:rPr lang="uk-UA" sz="1500" i="1" dirty="0"/>
              <a:t>США в Японії Джон </a:t>
            </a:r>
            <a:r>
              <a:rPr lang="uk-UA" sz="1500" i="1" dirty="0" err="1"/>
              <a:t>Рус</a:t>
            </a:r>
            <a:r>
              <a:rPr lang="uk-UA" sz="1500" i="1" dirty="0"/>
              <a:t> і президент США Барак Обама на зустрічі в Білому Домі.</a:t>
            </a:r>
            <a:endParaRPr lang="ru-RU" sz="1500" dirty="0"/>
          </a:p>
          <a:p>
            <a:r>
              <a:rPr lang="uk-UA" sz="1500" dirty="0"/>
              <a:t> </a:t>
            </a:r>
            <a:endParaRPr lang="ru-RU" sz="1500" dirty="0"/>
          </a:p>
        </p:txBody>
      </p:sp>
      <p:pic>
        <p:nvPicPr>
          <p:cNvPr id="5122" name="Picture 2" descr="Копирование поведения. Показатель связи с собеседником"/>
          <p:cNvPicPr>
            <a:picLocks noChangeAspect="1" noChangeArrowheads="1"/>
          </p:cNvPicPr>
          <p:nvPr/>
        </p:nvPicPr>
        <p:blipFill rotWithShape="1">
          <a:blip r:embed="rId3">
            <a:extLst>
              <a:ext uri="{28A0092B-C50C-407E-A947-70E740481C1C}">
                <a14:useLocalDpi xmlns:a14="http://schemas.microsoft.com/office/drawing/2010/main" val="0"/>
              </a:ext>
            </a:extLst>
          </a:blip>
          <a:srcRect l="2945" t="21630" r="51688" b="34620"/>
          <a:stretch/>
        </p:blipFill>
        <p:spPr bwMode="auto">
          <a:xfrm>
            <a:off x="7767091" y="2501153"/>
            <a:ext cx="442490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50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78674" y="0"/>
            <a:ext cx="9144000" cy="2387600"/>
          </a:xfrm>
        </p:spPr>
        <p:txBody>
          <a:bodyPr>
            <a:normAutofit/>
          </a:bodyPr>
          <a:lstStyle/>
          <a:p>
            <a:r>
              <a:rPr lang="uk-UA" b="1" dirty="0"/>
              <a:t>Дотик до вуха.  Обамі не подобається те, що він чує? </a:t>
            </a:r>
            <a:endParaRPr lang="ru-RU" dirty="0"/>
          </a:p>
        </p:txBody>
      </p:sp>
      <p:sp>
        <p:nvSpPr>
          <p:cNvPr id="3" name="Подзаголовок 2"/>
          <p:cNvSpPr>
            <a:spLocks noGrp="1"/>
          </p:cNvSpPr>
          <p:nvPr>
            <p:ph type="subTitle" idx="1"/>
          </p:nvPr>
        </p:nvSpPr>
        <p:spPr>
          <a:xfrm>
            <a:off x="403411" y="2720229"/>
            <a:ext cx="7073153" cy="4193521"/>
          </a:xfrm>
        </p:spPr>
        <p:txBody>
          <a:bodyPr>
            <a:normAutofit/>
          </a:bodyPr>
          <a:lstStyle/>
          <a:p>
            <a:pPr algn="just"/>
            <a:r>
              <a:rPr lang="uk-UA" dirty="0"/>
              <a:t>Часом, коли ми слухаємо когось, і нам не подобається те, що ми чуємо, підсвідомо спрацьовує реакція у вигляді дотику до вуха.  Якщо під час розмови Ваш співрозмовник доторкнувся до вуха, це може бути як знаком того, що йому не подобається почуте, так і ознакою брехні з його боку.  Порівнюючи цей випадок з іншими, варто відзначити, що подібний жест Обама також використовує, коли сумнівається у сказаному або ж намагається натиснути на співрозмовника.</a:t>
            </a:r>
            <a:endParaRPr lang="ru-RU" dirty="0"/>
          </a:p>
          <a:p>
            <a:r>
              <a:rPr lang="uk-UA" sz="1400" i="1" dirty="0" smtClean="0"/>
              <a:t>Барак </a:t>
            </a:r>
            <a:r>
              <a:rPr lang="uk-UA" sz="1400" i="1" dirty="0"/>
              <a:t>Обама під час обговорення реформи медичного страхування.</a:t>
            </a:r>
            <a:endParaRPr lang="ru-RU" sz="1400" dirty="0"/>
          </a:p>
          <a:p>
            <a:r>
              <a:rPr lang="uk-UA" dirty="0"/>
              <a:t> </a:t>
            </a:r>
            <a:endParaRPr lang="ru-RU" dirty="0"/>
          </a:p>
        </p:txBody>
      </p:sp>
      <p:pic>
        <p:nvPicPr>
          <p:cNvPr id="6146" name="Picture 2" descr="Прикосновение к уху. Обаме не нравится то, что он слышит?"/>
          <p:cNvPicPr>
            <a:picLocks noChangeAspect="1" noChangeArrowheads="1"/>
          </p:cNvPicPr>
          <p:nvPr/>
        </p:nvPicPr>
        <p:blipFill rotWithShape="1">
          <a:blip r:embed="rId2">
            <a:extLst>
              <a:ext uri="{28A0092B-C50C-407E-A947-70E740481C1C}">
                <a14:useLocalDpi xmlns:a14="http://schemas.microsoft.com/office/drawing/2010/main" val="0"/>
              </a:ext>
            </a:extLst>
          </a:blip>
          <a:srcRect l="51346" t="21262" r="3847" b="34252"/>
          <a:stretch/>
        </p:blipFill>
        <p:spPr bwMode="auto">
          <a:xfrm>
            <a:off x="7624482" y="2720229"/>
            <a:ext cx="4370294" cy="325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026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0" y="0"/>
            <a:ext cx="12192000" cy="6858000"/>
          </a:xfrm>
          <a:prstGeom prst="rect">
            <a:avLst/>
          </a:prstGeom>
          <a:solidFill>
            <a:srgbClr val="58585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u-RU"/>
          </a:p>
        </p:txBody>
      </p:sp>
      <p:sp>
        <p:nvSpPr>
          <p:cNvPr id="6" name="TextBox 5"/>
          <p:cNvSpPr txBox="1"/>
          <p:nvPr/>
        </p:nvSpPr>
        <p:spPr>
          <a:xfrm>
            <a:off x="1826559" y="2228671"/>
            <a:ext cx="8538882" cy="1200329"/>
          </a:xfrm>
          <a:prstGeom prst="rect">
            <a:avLst/>
          </a:prstGeom>
          <a:noFill/>
        </p:spPr>
        <p:txBody>
          <a:bodyPr wrap="square" rtlCol="0">
            <a:spAutoFit/>
          </a:bodyPr>
          <a:lstStyle/>
          <a:p>
            <a:r>
              <a:rPr lang="uk-UA" sz="7200" dirty="0" smtClean="0">
                <a:solidFill>
                  <a:schemeClr val="bg1"/>
                </a:solidFill>
                <a:latin typeface="Arial Black" panose="020B0A04020102020204" pitchFamily="34" charset="0"/>
              </a:rPr>
              <a:t>Дякую за увагу!</a:t>
            </a:r>
            <a:endParaRPr lang="ru-RU" sz="7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12583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76</TotalTime>
  <Words>595</Words>
  <Application>Microsoft Office PowerPoint</Application>
  <PresentationFormat>Широкоэкранный</PresentationFormat>
  <Paragraphs>26</Paragraphs>
  <Slides>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Arial Black</vt:lpstr>
      <vt:lpstr>Calibri</vt:lpstr>
      <vt:lpstr>Calibri Light</vt:lpstr>
      <vt:lpstr>Times New Roman</vt:lpstr>
      <vt:lpstr>Тема Office</vt:lpstr>
      <vt:lpstr> </vt:lpstr>
      <vt:lpstr>Рукостискання </vt:lpstr>
      <vt:lpstr>Рукостискання </vt:lpstr>
      <vt:lpstr>Рука на спині. Витончений жест сили і влади</vt:lpstr>
      <vt:lpstr>Відкриті долоні.  Ознака відкритості і чесності</vt:lpstr>
      <vt:lpstr>Копіювання поведінки.  Показник зв'язку зі співрозмовником</vt:lpstr>
      <vt:lpstr>Дотик до вуха.  Обамі не подобається те, що він чує? </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Рукостискання </dc:title>
  <dc:creator>Maksim</dc:creator>
  <cp:lastModifiedBy>Maksim</cp:lastModifiedBy>
  <cp:revision>13</cp:revision>
  <dcterms:created xsi:type="dcterms:W3CDTF">2021-04-06T10:44:52Z</dcterms:created>
  <dcterms:modified xsi:type="dcterms:W3CDTF">2021-04-08T10:06:48Z</dcterms:modified>
</cp:coreProperties>
</file>