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583"/>
    <a:srgbClr val="E6D3CF"/>
    <a:srgbClr val="F1F1F1"/>
    <a:srgbClr val="F6F6F6"/>
    <a:srgbClr val="F6F1EE"/>
    <a:srgbClr val="FFFFFF"/>
    <a:srgbClr val="FC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1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0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17E7-37F2-4283-8A7C-0DEEACC7333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F872-37FC-4A20-A346-25BCE051B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6583"/>
          </a:solidFill>
          <a:ln>
            <a:solidFill>
              <a:srgbClr val="45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23" y="2249805"/>
            <a:ext cx="5549153" cy="2358390"/>
          </a:xfrm>
          <a:prstGeom prst="rect">
            <a:avLst/>
          </a:prstGeom>
          <a:solidFill>
            <a:srgbClr val="456583"/>
          </a:solidFill>
        </p:spPr>
      </p:pic>
      <p:sp>
        <p:nvSpPr>
          <p:cNvPr id="8" name="TextBox 7"/>
          <p:cNvSpPr txBox="1"/>
          <p:nvPr/>
        </p:nvSpPr>
        <p:spPr>
          <a:xfrm>
            <a:off x="3137646" y="1062317"/>
            <a:ext cx="573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Как избегать конфликтов на рабочем месте — и как решать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их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Причины конфликтов на рабочем месте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6" y="1305204"/>
            <a:ext cx="6667500" cy="500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0012" y="2413337"/>
            <a:ext cx="4034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Разногласия с коллегами — достаточно частое явление</a:t>
            </a:r>
            <a:r>
              <a:rPr lang="ru-RU" dirty="0" smtClean="0"/>
              <a:t>:</a:t>
            </a:r>
            <a:endParaRPr lang="en-US" dirty="0" smtClean="0"/>
          </a:p>
          <a:p>
            <a:pPr algn="r"/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протяжении своего </a:t>
            </a:r>
            <a:endParaRPr lang="en-US" dirty="0" smtClean="0"/>
          </a:p>
          <a:p>
            <a:pPr algn="r"/>
            <a:r>
              <a:rPr lang="ru-RU" dirty="0" smtClean="0"/>
              <a:t>карьерного пути</a:t>
            </a:r>
            <a:endParaRPr lang="en-US" dirty="0" smtClean="0"/>
          </a:p>
          <a:p>
            <a:r>
              <a:rPr lang="ru-RU" dirty="0" smtClean="0">
                <a:solidFill>
                  <a:srgbClr val="456583"/>
                </a:solidFill>
              </a:rPr>
              <a:t>около </a:t>
            </a:r>
            <a:r>
              <a:rPr lang="ru-RU" dirty="0">
                <a:solidFill>
                  <a:srgbClr val="456583"/>
                </a:solidFill>
              </a:rPr>
              <a:t>75 процентов людей </a:t>
            </a:r>
            <a:endParaRPr lang="en-US" dirty="0" smtClean="0">
              <a:solidFill>
                <a:srgbClr val="456583"/>
              </a:solidFill>
            </a:endParaRPr>
          </a:p>
          <a:p>
            <a:pPr algn="r"/>
            <a:r>
              <a:rPr lang="ru-RU" dirty="0" smtClean="0"/>
              <a:t>сталкиваются </a:t>
            </a:r>
            <a:r>
              <a:rPr lang="ru-RU" dirty="0"/>
              <a:t>с конфликтами на рабочем месте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CF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Причины конфликтов на рабочем месте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коммуникация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" y="1343490"/>
            <a:ext cx="6667500" cy="4838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8198222" y="2551837"/>
            <a:ext cx="2906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небольшие, так и крупные </a:t>
            </a:r>
            <a:r>
              <a:rPr lang="ru-RU" dirty="0">
                <a:solidFill>
                  <a:schemeClr val="tx2"/>
                </a:solidFill>
              </a:rPr>
              <a:t>недопонимания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могут стать результатом плохо налаженных механизмов общения в команде.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1EE"/>
          </a:solidFill>
          <a:ln>
            <a:solidFill>
              <a:srgbClr val="FCF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Причины конфликтов на рабочем месте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интересы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7794" y="1545196"/>
            <a:ext cx="368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Конфликты могут возникать тогда, когда у его сторон </a:t>
            </a:r>
            <a:r>
              <a:rPr lang="ru-RU" dirty="0">
                <a:solidFill>
                  <a:schemeClr val="tx2"/>
                </a:solidFill>
              </a:rPr>
              <a:t>различные приоритеты </a:t>
            </a:r>
            <a:r>
              <a:rPr lang="ru-RU" dirty="0"/>
              <a:t>в решении отдельного вопроса</a:t>
            </a:r>
            <a:r>
              <a:rPr lang="ru-RU" dirty="0" smtClean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76" y="3293701"/>
            <a:ext cx="4643571" cy="3090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5" y="1199116"/>
            <a:ext cx="5129508" cy="2746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43215" y="4247889"/>
            <a:ext cx="4950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Например, если одному сотруднику нужно сократить издержки, а</a:t>
            </a:r>
          </a:p>
          <a:p>
            <a:pPr algn="r"/>
            <a:r>
              <a:rPr lang="ru-RU" dirty="0" smtClean="0"/>
              <a:t>другому — </a:t>
            </a:r>
          </a:p>
          <a:p>
            <a:pPr algn="r"/>
            <a:r>
              <a:rPr lang="ru-RU" dirty="0" smtClean="0"/>
              <a:t>привлечь клиентов, то их </a:t>
            </a:r>
            <a:r>
              <a:rPr lang="ru-RU" dirty="0" smtClean="0">
                <a:solidFill>
                  <a:schemeClr val="tx2"/>
                </a:solidFill>
              </a:rPr>
              <a:t>подходы к планированию </a:t>
            </a:r>
          </a:p>
          <a:p>
            <a:r>
              <a:rPr lang="ru-RU" dirty="0" smtClean="0"/>
              <a:t>бюджета будут отличаться и обязательно приведут к спорам о том, как лучше организовать кампанию.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solidFill>
              <a:srgbClr val="FCF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Причины конфликтов на рабочем месте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личностные качества</a:t>
            </a: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529" y="1822445"/>
            <a:ext cx="2906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Личные свойства </a:t>
            </a:r>
            <a:r>
              <a:rPr lang="ru-RU" dirty="0">
                <a:solidFill>
                  <a:schemeClr val="tx2"/>
                </a:solidFill>
              </a:rPr>
              <a:t>и черты характера </a:t>
            </a:r>
            <a:r>
              <a:rPr lang="ru-RU" dirty="0"/>
              <a:t>каждого человека естественным образом влияют на его подход к работе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Одни </a:t>
            </a:r>
            <a:r>
              <a:rPr lang="ru-RU" dirty="0"/>
              <a:t>люди более </a:t>
            </a:r>
            <a:r>
              <a:rPr lang="ru-RU" dirty="0">
                <a:solidFill>
                  <a:schemeClr val="tx2"/>
                </a:solidFill>
              </a:rPr>
              <a:t>энергичны</a:t>
            </a:r>
            <a:r>
              <a:rPr lang="ru-RU" dirty="0"/>
              <a:t> и предприимчивы, другие — робки и </a:t>
            </a:r>
            <a:r>
              <a:rPr lang="ru-RU" dirty="0" smtClean="0"/>
              <a:t>нерешительны;</a:t>
            </a:r>
          </a:p>
          <a:p>
            <a:endParaRPr lang="ru-RU" dirty="0"/>
          </a:p>
          <a:p>
            <a:r>
              <a:rPr lang="ru-RU" dirty="0" smtClean="0"/>
              <a:t>одни </a:t>
            </a:r>
            <a:r>
              <a:rPr lang="ru-RU" dirty="0"/>
              <a:t>предпочитают </a:t>
            </a:r>
            <a:r>
              <a:rPr lang="ru-RU" dirty="0">
                <a:solidFill>
                  <a:schemeClr val="tx2"/>
                </a:solidFill>
              </a:rPr>
              <a:t>спокойно</a:t>
            </a:r>
            <a:r>
              <a:rPr lang="ru-RU" dirty="0"/>
              <a:t> взвешивать ситуацию, другие — действовать </a:t>
            </a:r>
            <a:r>
              <a:rPr lang="ru-RU" dirty="0" smtClean="0"/>
              <a:t>быстро.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42" y="2093868"/>
            <a:ext cx="5360894" cy="3362046"/>
          </a:xfrm>
          <a:prstGeom prst="rect">
            <a:avLst/>
          </a:prstGeom>
          <a:ln>
            <a:solidFill>
              <a:srgbClr val="F1F1F1"/>
            </a:solidFill>
          </a:ln>
        </p:spPr>
      </p:pic>
    </p:spTree>
    <p:extLst>
      <p:ext uri="{BB962C8B-B14F-4D97-AF65-F5344CB8AC3E}">
        <p14:creationId xmlns:p14="http://schemas.microsoft.com/office/powerpoint/2010/main" val="952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6583"/>
          </a:solidFill>
          <a:ln>
            <a:solidFill>
              <a:srgbClr val="45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Как предотвратить конфликт на рабочем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месте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1545196"/>
            <a:ext cx="8749553" cy="2668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1223" y="4908176"/>
            <a:ext cx="8749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идеальной ситуации этим навыком владеют как руководители, так и сами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сотрудники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</a:p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ru-RU" sz="2000" dirty="0" smtClean="0">
                <a:solidFill>
                  <a:schemeClr val="bg1"/>
                </a:solidFill>
              </a:rPr>
              <a:t>Вот </a:t>
            </a:r>
            <a:r>
              <a:rPr lang="ru-RU" sz="2000" dirty="0">
                <a:solidFill>
                  <a:schemeClr val="bg1"/>
                </a:solidFill>
              </a:rPr>
              <a:t>что может сделать руководитель, чтобы обеспечить благоприятную атмосферу в </a:t>
            </a:r>
            <a:r>
              <a:rPr lang="ru-RU" sz="2000" dirty="0" smtClean="0">
                <a:solidFill>
                  <a:schemeClr val="bg1"/>
                </a:solidFill>
              </a:rPr>
              <a:t>коллективе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Как предотвратить конфликт на рабочем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месте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6" y="2307166"/>
            <a:ext cx="3810000" cy="3371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22729" y="2215709"/>
            <a:ext cx="3523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Проявлять</a:t>
            </a:r>
            <a:r>
              <a:rPr lang="ru-RU" dirty="0">
                <a:solidFill>
                  <a:srgbClr val="456583"/>
                </a:solidFill>
              </a:rPr>
              <a:t> </a:t>
            </a:r>
            <a:r>
              <a:rPr lang="ru-RU" b="1" dirty="0">
                <a:solidFill>
                  <a:srgbClr val="FFC000"/>
                </a:solidFill>
              </a:rPr>
              <a:t>уважение </a:t>
            </a:r>
            <a:r>
              <a:rPr lang="ru-RU" dirty="0"/>
              <a:t>к сотрудникам</a:t>
            </a:r>
            <a:r>
              <a:rPr lang="ru-RU" dirty="0" smtClean="0"/>
              <a:t>.</a:t>
            </a:r>
            <a:endParaRPr lang="en-US" dirty="0" smtClean="0"/>
          </a:p>
          <a:p>
            <a:pPr algn="r"/>
            <a:r>
              <a:rPr lang="ru-RU" dirty="0" smtClean="0"/>
              <a:t>Обратная связь,</a:t>
            </a:r>
            <a:endParaRPr lang="en-US" dirty="0" smtClean="0"/>
          </a:p>
          <a:p>
            <a:r>
              <a:rPr lang="ru-RU" dirty="0" smtClean="0"/>
              <a:t>которую </a:t>
            </a:r>
            <a:r>
              <a:rPr lang="ru-RU" dirty="0"/>
              <a:t>даёт руководитель, должна </a:t>
            </a:r>
            <a:r>
              <a:rPr lang="ru-RU" dirty="0" smtClean="0"/>
              <a:t>касаться</a:t>
            </a:r>
            <a:endParaRPr lang="en-US" dirty="0" smtClean="0"/>
          </a:p>
          <a:p>
            <a:pPr algn="r"/>
            <a:r>
              <a:rPr lang="ru-RU" dirty="0" smtClean="0"/>
              <a:t>исключительно </a:t>
            </a:r>
            <a:r>
              <a:rPr lang="ru-RU" dirty="0"/>
              <a:t>выполненной </a:t>
            </a:r>
            <a:r>
              <a:rPr lang="ru-RU" dirty="0" smtClean="0"/>
              <a:t>работы,</a:t>
            </a:r>
            <a:endParaRPr lang="en-US" dirty="0" smtClean="0"/>
          </a:p>
          <a:p>
            <a:pPr algn="r"/>
            <a:r>
              <a:rPr lang="ru-RU" dirty="0" smtClean="0"/>
              <a:t>а </a:t>
            </a:r>
            <a:r>
              <a:rPr lang="ru-RU" dirty="0"/>
              <a:t>не личностных качеств </a:t>
            </a:r>
            <a:r>
              <a:rPr lang="ru-RU" dirty="0" smtClean="0"/>
              <a:t>сотрудников:</a:t>
            </a:r>
            <a:endParaRPr lang="en-US" dirty="0" smtClean="0"/>
          </a:p>
          <a:p>
            <a:r>
              <a:rPr lang="ru-RU" dirty="0" smtClean="0"/>
              <a:t>так </a:t>
            </a:r>
            <a:r>
              <a:rPr lang="ru-RU" dirty="0"/>
              <a:t>ему </a:t>
            </a:r>
            <a:r>
              <a:rPr lang="ru-RU" dirty="0" smtClean="0"/>
              <a:t>удастся</a:t>
            </a:r>
            <a:endParaRPr lang="en-US" dirty="0" smtClean="0"/>
          </a:p>
          <a:p>
            <a:pPr algn="r"/>
            <a:r>
              <a:rPr lang="ru-RU" dirty="0" smtClean="0"/>
              <a:t>не спровоцировать</a:t>
            </a:r>
            <a:endParaRPr lang="en-US" dirty="0" smtClean="0"/>
          </a:p>
          <a:p>
            <a:pPr algn="r"/>
            <a:r>
              <a:rPr lang="ru-RU" dirty="0" smtClean="0"/>
              <a:t>на </a:t>
            </a:r>
            <a:r>
              <a:rPr lang="ru-RU" dirty="0"/>
              <a:t>ответную </a:t>
            </a:r>
            <a:r>
              <a:rPr lang="ru-RU" dirty="0" smtClean="0"/>
              <a:t>грубость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9294" y="2215709"/>
            <a:ext cx="37069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Поощрять </a:t>
            </a:r>
            <a:r>
              <a:rPr lang="ru-RU" b="1" dirty="0">
                <a:solidFill>
                  <a:srgbClr val="FF0000"/>
                </a:solidFill>
              </a:rPr>
              <a:t>активность</a:t>
            </a:r>
            <a:r>
              <a:rPr lang="ru-RU" b="1" dirty="0"/>
              <a:t> </a:t>
            </a:r>
            <a:r>
              <a:rPr lang="ru-RU" dirty="0"/>
              <a:t>сотрудников</a:t>
            </a:r>
            <a:r>
              <a:rPr lang="ru-RU" dirty="0" smtClean="0"/>
              <a:t>:</a:t>
            </a:r>
            <a:endParaRPr lang="en-US" dirty="0" smtClean="0"/>
          </a:p>
          <a:p>
            <a:pPr algn="r"/>
            <a:r>
              <a:rPr lang="ru-RU" dirty="0" smtClean="0"/>
              <a:t>они </a:t>
            </a:r>
            <a:r>
              <a:rPr lang="ru-RU" dirty="0"/>
              <a:t>должны </a:t>
            </a:r>
            <a:r>
              <a:rPr lang="ru-RU" dirty="0" smtClean="0"/>
              <a:t>знать,</a:t>
            </a:r>
            <a:endParaRPr lang="en-US" dirty="0" smtClean="0"/>
          </a:p>
          <a:p>
            <a:pPr algn="r"/>
            <a:r>
              <a:rPr lang="ru-RU" dirty="0" smtClean="0"/>
              <a:t>что </a:t>
            </a:r>
            <a:r>
              <a:rPr lang="ru-RU" dirty="0"/>
              <a:t>могут </a:t>
            </a:r>
            <a:endParaRPr lang="en-US" dirty="0" smtClean="0"/>
          </a:p>
          <a:p>
            <a:r>
              <a:rPr lang="ru-RU" dirty="0" smtClean="0"/>
              <a:t>позволить себе</a:t>
            </a:r>
            <a:endParaRPr lang="en-US" dirty="0" smtClean="0"/>
          </a:p>
          <a:p>
            <a:pPr algn="r"/>
            <a:r>
              <a:rPr lang="ru-RU" dirty="0" smtClean="0"/>
              <a:t>в </a:t>
            </a:r>
            <a:r>
              <a:rPr lang="ru-RU" dirty="0"/>
              <a:t>корректной форме </a:t>
            </a:r>
            <a:r>
              <a:rPr lang="ru-RU" dirty="0" smtClean="0"/>
              <a:t>предлагать альтернативные </a:t>
            </a:r>
            <a:endParaRPr lang="en-US" dirty="0" smtClean="0"/>
          </a:p>
          <a:p>
            <a:r>
              <a:rPr lang="ru-RU" dirty="0" smtClean="0"/>
              <a:t>подходы к</a:t>
            </a:r>
            <a:endParaRPr lang="en-US" dirty="0" smtClean="0"/>
          </a:p>
          <a:p>
            <a:pPr algn="r"/>
            <a:r>
              <a:rPr lang="ru-RU" dirty="0" smtClean="0"/>
              <a:t> решению </a:t>
            </a:r>
            <a:r>
              <a:rPr lang="ru-RU" dirty="0"/>
              <a:t>проблем. Это </a:t>
            </a:r>
            <a:r>
              <a:rPr lang="ru-RU" dirty="0" smtClean="0"/>
              <a:t>позволит</a:t>
            </a:r>
            <a:endParaRPr lang="en-US" dirty="0" smtClean="0"/>
          </a:p>
          <a:p>
            <a:r>
              <a:rPr lang="ru-RU" dirty="0" smtClean="0"/>
              <a:t>им </a:t>
            </a:r>
            <a:r>
              <a:rPr lang="ru-RU" dirty="0"/>
              <a:t>чувствовать свою </a:t>
            </a:r>
            <a:r>
              <a:rPr lang="ru-RU" dirty="0" err="1" smtClean="0"/>
              <a:t>вовлеч</a:t>
            </a:r>
            <a:r>
              <a:rPr lang="uk-UA" dirty="0"/>
              <a:t>ё</a:t>
            </a:r>
            <a:r>
              <a:rPr lang="ru-RU" dirty="0" err="1" smtClean="0"/>
              <a:t>нность</a:t>
            </a:r>
            <a:r>
              <a:rPr lang="ru-RU" dirty="0" smtClean="0"/>
              <a:t>*</a:t>
            </a:r>
          </a:p>
          <a:p>
            <a:r>
              <a:rPr lang="ru-RU" dirty="0" smtClean="0"/>
              <a:t>и </a:t>
            </a:r>
            <a:r>
              <a:rPr lang="ru-RU" dirty="0"/>
              <a:t>будет способствовать открытому и продуктивному </a:t>
            </a:r>
            <a:r>
              <a:rPr lang="ru-RU" dirty="0" smtClean="0"/>
              <a:t>диалогу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0988"/>
            <a:ext cx="1219200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Как предотвратить конфликт на рабочем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месте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3" y="1811604"/>
            <a:ext cx="4393423" cy="426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6329" y="1811604"/>
            <a:ext cx="478715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Работать над укреплением</a:t>
            </a:r>
            <a:r>
              <a:rPr lang="ru-RU" dirty="0">
                <a:solidFill>
                  <a:srgbClr val="00B050"/>
                </a:solidFill>
              </a:rPr>
              <a:t> </a:t>
            </a:r>
            <a:r>
              <a:rPr lang="ru-RU" dirty="0">
                <a:solidFill>
                  <a:srgbClr val="456583"/>
                </a:solidFill>
              </a:rPr>
              <a:t>организационной структуры и 10 её важнейших характеристик: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Командная работа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Инновации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Гибкость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Коммуникация</a:t>
            </a:r>
          </a:p>
          <a:p>
            <a:r>
              <a:rPr lang="ru-RU" dirty="0" smtClean="0">
                <a:solidFill>
                  <a:srgbClr val="7030A0"/>
                </a:solidFill>
              </a:rPr>
              <a:t>Взаимопомощь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внимание </a:t>
            </a:r>
            <a:r>
              <a:rPr lang="ru-RU" dirty="0">
                <a:solidFill>
                  <a:srgbClr val="00B0F0"/>
                </a:solidFill>
              </a:rPr>
              <a:t>к здоровому образу </a:t>
            </a:r>
            <a:r>
              <a:rPr lang="ru-RU" dirty="0" smtClean="0">
                <a:solidFill>
                  <a:srgbClr val="00B0F0"/>
                </a:solidFill>
              </a:rPr>
              <a:t>жизни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условия труда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Ответственность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456583"/>
                </a:solidFill>
              </a:rPr>
              <a:t>акцент </a:t>
            </a:r>
            <a:r>
              <a:rPr lang="ru-RU" dirty="0">
                <a:solidFill>
                  <a:srgbClr val="456583"/>
                </a:solidFill>
              </a:rPr>
              <a:t>на достижение </a:t>
            </a:r>
            <a:r>
              <a:rPr lang="ru-RU" dirty="0" smtClean="0">
                <a:solidFill>
                  <a:srgbClr val="456583"/>
                </a:solidFill>
              </a:rPr>
              <a:t>целей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поддержка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сотрудниками миссии и ценностей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		компании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86" y="363070"/>
            <a:ext cx="4188428" cy="6131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56187" y="766481"/>
            <a:ext cx="2689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/>
              <a:t>Берите пример с этих ребят!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815024" y="766482"/>
            <a:ext cx="2689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Спасибо за внимание!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15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187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8</cp:revision>
  <dcterms:created xsi:type="dcterms:W3CDTF">2020-05-19T11:19:16Z</dcterms:created>
  <dcterms:modified xsi:type="dcterms:W3CDTF">2020-05-19T12:27:16Z</dcterms:modified>
</cp:coreProperties>
</file>