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F6BE-B1AF-4C4D-BE43-BA476CFD74A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BC53-9B76-4CFE-81D7-496F4DB0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A2A"/>
          </a:solidFill>
          <a:ln>
            <a:solidFill>
              <a:srgbClr val="42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.pikabu.ru/page/misc/story/index_image.php?story_id=4381291&amp;time=1470259266&amp;w=1200&amp;h=67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0"/>
          <a:stretch/>
        </p:blipFill>
        <p:spPr bwMode="auto">
          <a:xfrm>
            <a:off x="0" y="450476"/>
            <a:ext cx="12210579" cy="5957047"/>
          </a:xfrm>
          <a:prstGeom prst="rect">
            <a:avLst/>
          </a:prstGeom>
          <a:solidFill>
            <a:srgbClr val="422A2A"/>
          </a:solidFill>
        </p:spPr>
      </p:pic>
    </p:spTree>
    <p:extLst>
      <p:ext uri="{BB962C8B-B14F-4D97-AF65-F5344CB8AC3E}">
        <p14:creationId xmlns:p14="http://schemas.microsoft.com/office/powerpoint/2010/main" val="27045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07" y="1152244"/>
            <a:ext cx="6381750" cy="425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53035" y="1613647"/>
            <a:ext cx="3240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Маргинал </a:t>
            </a:r>
            <a:r>
              <a:rPr lang="ru-RU" dirty="0"/>
              <a:t>- человек </a:t>
            </a:r>
            <a:r>
              <a:rPr lang="ru-RU" dirty="0" smtClean="0"/>
              <a:t>поликультурный</a:t>
            </a:r>
            <a:r>
              <a:rPr lang="ru-RU" dirty="0"/>
              <a:t>,</a:t>
            </a:r>
          </a:p>
          <a:p>
            <a:r>
              <a:rPr lang="ru-RU" dirty="0" smtClean="0"/>
              <a:t>например,</a:t>
            </a:r>
            <a:r>
              <a:rPr lang="en-US" dirty="0" smtClean="0"/>
              <a:t> </a:t>
            </a:r>
            <a:r>
              <a:rPr lang="ru-RU" dirty="0" smtClean="0"/>
              <a:t>выросший </a:t>
            </a:r>
            <a:r>
              <a:rPr lang="ru-RU" dirty="0"/>
              <a:t>и живущий среди православных, но при этом буддист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Либо, отличный </a:t>
            </a: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когда </a:t>
            </a:r>
            <a:r>
              <a:rPr lang="ru-RU" dirty="0"/>
              <a:t>папа исламист иранец, а мама русская христианка и оба родителя навязывали ребенку принципы своих культур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0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Простым языком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3035" y="1613647"/>
            <a:ext cx="3240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Люмпены</a:t>
            </a:r>
            <a:r>
              <a:rPr lang="ru-RU" dirty="0" smtClean="0"/>
              <a:t> </a:t>
            </a:r>
            <a:r>
              <a:rPr lang="ru-RU" dirty="0"/>
              <a:t>- бомжи всех слоев и понятий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 научной точки зрения - это</a:t>
            </a:r>
            <a:r>
              <a:rPr lang="uk-UA" dirty="0" smtClean="0"/>
              <a:t> </a:t>
            </a:r>
            <a:r>
              <a:rPr lang="ru-RU" dirty="0" smtClean="0"/>
              <a:t>человек, </a:t>
            </a:r>
            <a:r>
              <a:rPr lang="ru-RU" dirty="0"/>
              <a:t>не </a:t>
            </a:r>
            <a:r>
              <a:rPr lang="ru-RU" dirty="0" smtClean="0"/>
              <a:t>имеющий </a:t>
            </a:r>
            <a:r>
              <a:rPr lang="ru-RU" dirty="0"/>
              <a:t>никакой собственности и </a:t>
            </a:r>
            <a:r>
              <a:rPr lang="ru-RU" dirty="0" smtClean="0"/>
              <a:t>живущий </a:t>
            </a:r>
            <a:r>
              <a:rPr lang="ru-RU" dirty="0"/>
              <a:t>случайными заработками или </a:t>
            </a:r>
            <a:r>
              <a:rPr lang="ru-RU" dirty="0" smtClean="0"/>
              <a:t>пользующийся </a:t>
            </a:r>
            <a:r>
              <a:rPr lang="ru-RU" dirty="0"/>
              <a:t>государственными социальными пособиями в различных формах.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98" y="1152244"/>
            <a:ext cx="6474767" cy="4319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ятиугольник 7"/>
          <p:cNvSpPr/>
          <p:nvPr/>
        </p:nvSpPr>
        <p:spPr>
          <a:xfrm>
            <a:off x="0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Простым языком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235" y="1667435"/>
            <a:ext cx="5634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Маргиналы</a:t>
            </a:r>
            <a:r>
              <a:rPr lang="ru-RU" dirty="0"/>
              <a:t> – люди, потерявшие связь с обществом, в котором они живут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Не </a:t>
            </a:r>
            <a:r>
              <a:rPr lang="ru-RU" dirty="0">
                <a:solidFill>
                  <a:srgbClr val="FF0000"/>
                </a:solidFill>
              </a:rPr>
              <a:t>следует воспринимать маргиналов, как людей второго </a:t>
            </a:r>
            <a:r>
              <a:rPr lang="ru-RU" dirty="0" smtClean="0">
                <a:solidFill>
                  <a:srgbClr val="FF0000"/>
                </a:solidFill>
              </a:rPr>
              <a:t>сорта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Просто </a:t>
            </a:r>
            <a:r>
              <a:rPr lang="ru-RU" dirty="0"/>
              <a:t>их </a:t>
            </a:r>
            <a:endParaRPr lang="ru-RU" dirty="0" smtClean="0"/>
          </a:p>
          <a:p>
            <a:r>
              <a:rPr lang="ru-RU" dirty="0" smtClean="0"/>
              <a:t>поведение </a:t>
            </a:r>
          </a:p>
          <a:p>
            <a:r>
              <a:rPr lang="ru-RU" dirty="0" smtClean="0"/>
              <a:t>Заметно</a:t>
            </a:r>
          </a:p>
          <a:p>
            <a:r>
              <a:rPr lang="ru-RU" dirty="0" smtClean="0"/>
              <a:t>отличается</a:t>
            </a:r>
          </a:p>
          <a:p>
            <a:r>
              <a:rPr lang="ru-RU" dirty="0" smtClean="0"/>
              <a:t>от </a:t>
            </a:r>
            <a:r>
              <a:rPr lang="ru-RU" dirty="0"/>
              <a:t>устойчивого </a:t>
            </a:r>
            <a:r>
              <a:rPr lang="ru-RU" dirty="0" smtClean="0"/>
              <a:t>большинства, принятых </a:t>
            </a:r>
          </a:p>
          <a:p>
            <a:r>
              <a:rPr lang="ru-RU" dirty="0" smtClean="0"/>
              <a:t>традиций </a:t>
            </a:r>
            <a:r>
              <a:rPr lang="ru-RU" dirty="0"/>
              <a:t>и устоев.</a:t>
            </a:r>
          </a:p>
        </p:txBody>
      </p:sp>
      <p:sp>
        <p:nvSpPr>
          <p:cNvPr id="8" name="Пятиугольник 7"/>
          <p:cNvSpPr/>
          <p:nvPr/>
        </p:nvSpPr>
        <p:spPr>
          <a:xfrm>
            <a:off x="0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Интересно и просто</a:t>
            </a:r>
            <a:endParaRPr lang="en-US" dirty="0"/>
          </a:p>
        </p:txBody>
      </p:sp>
      <p:sp>
        <p:nvSpPr>
          <p:cNvPr id="4" name="Пятиугольник 3"/>
          <p:cNvSpPr/>
          <p:nvPr/>
        </p:nvSpPr>
        <p:spPr>
          <a:xfrm rot="10800000">
            <a:off x="7297271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7270" y="389964"/>
            <a:ext cx="48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Типы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7270" y="1277471"/>
            <a:ext cx="4146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Среди всех типов изгоев общества можно выделить </a:t>
            </a:r>
            <a:r>
              <a:rPr lang="ru-RU" dirty="0">
                <a:solidFill>
                  <a:srgbClr val="FF0000"/>
                </a:solidFill>
              </a:rPr>
              <a:t>4 основные группы </a:t>
            </a:r>
            <a:r>
              <a:rPr lang="ru-RU" dirty="0"/>
              <a:t>маргиналов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Экономические</a:t>
            </a:r>
            <a:endParaRPr lang="uk-UA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err="1">
                <a:solidFill>
                  <a:srgbClr val="0070C0"/>
                </a:solidFill>
              </a:rPr>
              <a:t>Социальные</a:t>
            </a:r>
            <a:endParaRPr lang="uk-UA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Политические</a:t>
            </a:r>
            <a:endParaRPr lang="uk-U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err="1" smtClean="0">
                <a:solidFill>
                  <a:srgbClr val="0070C0"/>
                </a:solidFill>
              </a:rPr>
              <a:t>Этнические</a:t>
            </a:r>
            <a:endParaRPr lang="uk-UA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77" y="3334871"/>
            <a:ext cx="3266516" cy="1950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45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0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Интересно и </a:t>
            </a:r>
            <a:r>
              <a:rPr lang="ru-RU" dirty="0" smtClean="0"/>
              <a:t>просто</a:t>
            </a:r>
            <a:r>
              <a:rPr lang="en-US" dirty="0" smtClean="0"/>
              <a:t>: </a:t>
            </a:r>
            <a:r>
              <a:rPr lang="uk-UA" dirty="0" smtClean="0"/>
              <a:t>тип</a:t>
            </a:r>
            <a:r>
              <a:rPr lang="ru-RU" dirty="0" smtClean="0"/>
              <a:t>ы</a:t>
            </a:r>
            <a:endParaRPr lang="en-US" dirty="0"/>
          </a:p>
        </p:txBody>
      </p:sp>
      <p:pic>
        <p:nvPicPr>
          <p:cNvPr id="5122" name="Picture 2" descr="Вынужденная маргинальность связана с исключение себя из существующего социу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21" y="1465730"/>
            <a:ext cx="6381750" cy="4381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443752" y="1394322"/>
            <a:ext cx="4007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 такому типу относятся люди, по каким-либо причинам сменившие место проживания и оказавшиеся среди представителей другой народности или этноса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таких случаях помимо языкового барьера у мигрантов возникают трудности восприятия чуждой культуры и традиций.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Особенно </a:t>
            </a:r>
            <a:r>
              <a:rPr lang="ru-RU" dirty="0"/>
              <a:t>это выражено в тех случаях, когда новая среда значительно отличается от привычной – религией, образом жизни, особенностями менталитета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7270" y="389964"/>
            <a:ext cx="489472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Этнические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0" y="389965"/>
            <a:ext cx="4894729" cy="336176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Интересно и </a:t>
            </a:r>
            <a:r>
              <a:rPr lang="ru-RU" dirty="0" smtClean="0"/>
              <a:t>просто</a:t>
            </a:r>
            <a:r>
              <a:rPr lang="en-US" dirty="0" smtClean="0"/>
              <a:t>: </a:t>
            </a:r>
            <a:r>
              <a:rPr lang="uk-UA" dirty="0" smtClean="0"/>
              <a:t>тип</a:t>
            </a:r>
            <a:r>
              <a:rPr lang="ru-RU" dirty="0" smtClean="0"/>
              <a:t>ы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4093" y="1664633"/>
            <a:ext cx="4007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Социальная </a:t>
            </a:r>
            <a:r>
              <a:rPr lang="ru-RU" dirty="0" err="1">
                <a:solidFill>
                  <a:srgbClr val="FF0000"/>
                </a:solidFill>
              </a:rPr>
              <a:t>маргинальность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связана с желанием достичь более высокого социального статуса, попасть в другую социальную группу – переход на более престижную работу или высокооплачиваемую должность, выгодный брак.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такое улучшение социального статуса длится недолго или заканчивается неудачей, человек теряет связи с прежним окружением, и оказывается в положении изгоя.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7270" y="389964"/>
            <a:ext cx="489472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Социальные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Новогодний тост Слушать Вс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64633"/>
            <a:ext cx="5786354" cy="3703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6" y="1377903"/>
            <a:ext cx="7292788" cy="4102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449606" y="551328"/>
            <a:ext cx="729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МЫ все люди, нет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таких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категорий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белый, чёрный, красный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8218" y="5707382"/>
            <a:ext cx="72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Спасибо за внимание!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279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7</cp:revision>
  <dcterms:created xsi:type="dcterms:W3CDTF">2020-05-19T13:10:09Z</dcterms:created>
  <dcterms:modified xsi:type="dcterms:W3CDTF">2020-05-19T14:01:19Z</dcterms:modified>
</cp:coreProperties>
</file>