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56A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E57E-0F9D-4692-8D44-792AD59EB5E7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6C38-CF13-4EA2-B0E8-42819A90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7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E57E-0F9D-4692-8D44-792AD59EB5E7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6C38-CF13-4EA2-B0E8-42819A90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3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E57E-0F9D-4692-8D44-792AD59EB5E7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6C38-CF13-4EA2-B0E8-42819A90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3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E57E-0F9D-4692-8D44-792AD59EB5E7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6C38-CF13-4EA2-B0E8-42819A90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6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E57E-0F9D-4692-8D44-792AD59EB5E7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6C38-CF13-4EA2-B0E8-42819A90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1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E57E-0F9D-4692-8D44-792AD59EB5E7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6C38-CF13-4EA2-B0E8-42819A90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1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E57E-0F9D-4692-8D44-792AD59EB5E7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6C38-CF13-4EA2-B0E8-42819A90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1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E57E-0F9D-4692-8D44-792AD59EB5E7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6C38-CF13-4EA2-B0E8-42819A90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9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E57E-0F9D-4692-8D44-792AD59EB5E7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6C38-CF13-4EA2-B0E8-42819A90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2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E57E-0F9D-4692-8D44-792AD59EB5E7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6C38-CF13-4EA2-B0E8-42819A90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4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E57E-0F9D-4692-8D44-792AD59EB5E7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76C38-CF13-4EA2-B0E8-42819A90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2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7E57E-0F9D-4692-8D44-792AD59EB5E7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6C38-CF13-4EA2-B0E8-42819A90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9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AF51"/>
          </a:solidFill>
          <a:ln>
            <a:solidFill>
              <a:srgbClr val="56A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86" y="1813672"/>
            <a:ext cx="5384427" cy="3230656"/>
          </a:xfrm>
          <a:prstGeom prst="rect">
            <a:avLst/>
          </a:prstGeom>
          <a:ln>
            <a:solidFill>
              <a:srgbClr val="56AF51"/>
            </a:solidFill>
          </a:ln>
        </p:spPr>
      </p:pic>
      <p:sp>
        <p:nvSpPr>
          <p:cNvPr id="9" name="Скругленный прямоугольник 8"/>
          <p:cNvSpPr/>
          <p:nvPr/>
        </p:nvSpPr>
        <p:spPr>
          <a:xfrm>
            <a:off x="4294093" y="180695"/>
            <a:ext cx="3603811" cy="484094"/>
          </a:xfrm>
          <a:prstGeom prst="roundRect">
            <a:avLst/>
          </a:prstGeom>
          <a:solidFill>
            <a:srgbClr val="92D050"/>
          </a:solidFill>
          <a:ln>
            <a:solidFill>
              <a:srgbClr val="56AF5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Эффект бумеранга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8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11035" y="1859339"/>
            <a:ext cx="28776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262626"/>
                </a:solidFill>
              </a:rPr>
              <a:t>Эффект </a:t>
            </a:r>
            <a:r>
              <a:rPr lang="ru-RU" dirty="0">
                <a:solidFill>
                  <a:srgbClr val="262626"/>
                </a:solidFill>
              </a:rPr>
              <a:t>массовой коммуникации, противоположный эффекту ореола, который наблюдается главным образом в психологии пропаганды и характеризуется отторжением аудиторией суггестивного влияния СМИ.</a:t>
            </a: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7" b="12745"/>
          <a:stretch/>
        </p:blipFill>
        <p:spPr>
          <a:xfrm>
            <a:off x="1519518" y="2158251"/>
            <a:ext cx="4572000" cy="25414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49823" y="2094661"/>
            <a:ext cx="84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  <a:p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57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эффект бумеранга в психологии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97" y="1385887"/>
            <a:ext cx="6667500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77894" y="1075765"/>
            <a:ext cx="36979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Эффект бумеранга в психологии</a:t>
            </a:r>
          </a:p>
          <a:p>
            <a:r>
              <a:rPr lang="ru-RU" dirty="0"/>
              <a:t>Что касается научного объяснения, </a:t>
            </a:r>
            <a:r>
              <a:rPr lang="ru-RU" dirty="0" smtClean="0"/>
              <a:t>в психологи </a:t>
            </a:r>
            <a:r>
              <a:rPr lang="ru-RU" dirty="0"/>
              <a:t>подразумевают результат, полностью противоположный ожидаемому. Для лучшего понимания приведем пример того, как работает эффект бумеранга в жизни. Допустим, кто-то запретит человеку думать о еде, мотивируя это тренировкой силы воли. Однако подобное табу с большей вероятностью заставит человека думать о еде, а не наоборот. Ведь в данном случае срабатывает правило: запретный плод сладкий.</a:t>
            </a:r>
          </a:p>
          <a:p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5197" y="1385887"/>
            <a:ext cx="6667500" cy="408622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6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1272989" y="1720840"/>
            <a:ext cx="335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0" dirty="0" smtClean="0">
                <a:solidFill>
                  <a:schemeClr val="bg1"/>
                </a:solidFill>
                <a:effectLst/>
                <a:latin typeface="Open Sans"/>
              </a:rPr>
              <a:t>Что посеешь то и пожнешь ...</a:t>
            </a:r>
          </a:p>
          <a:p>
            <a:r>
              <a:rPr lang="ru-RU" b="0" i="0" dirty="0" smtClean="0">
                <a:solidFill>
                  <a:schemeClr val="bg1"/>
                </a:solidFill>
                <a:effectLst/>
                <a:latin typeface="Open Sans"/>
              </a:rPr>
              <a:t>Также следует помнить о том, что эффект бумеранга очень часто становится горьким. Все имеет свою цену, которую рано или поздно придется платить. Так, злые деяния обратятся еще больше бедами, а добро вознаградится по заслугам.</a:t>
            </a:r>
            <a:endParaRPr lang="ru-RU" b="0" i="0" dirty="0">
              <a:solidFill>
                <a:schemeClr val="bg1"/>
              </a:solidFill>
              <a:effectLst/>
              <a:latin typeface="Open San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332" y="1095375"/>
            <a:ext cx="6667500" cy="4667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849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эффект бумеранг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70" y="1572091"/>
            <a:ext cx="6667500" cy="40767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" name="TextBox 3"/>
          <p:cNvSpPr txBox="1"/>
          <p:nvPr/>
        </p:nvSpPr>
        <p:spPr>
          <a:xfrm>
            <a:off x="7812741" y="1572091"/>
            <a:ext cx="32676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Почему не все верят в существование эффекта бумеранга?</a:t>
            </a:r>
          </a:p>
          <a:p>
            <a:r>
              <a:rPr lang="ru-RU" dirty="0"/>
              <a:t>Недоверие к эффекту бумеранга </a:t>
            </a:r>
            <a:r>
              <a:rPr lang="ru-RU" dirty="0" smtClean="0"/>
              <a:t>часто имеется ввиду, </a:t>
            </a:r>
            <a:r>
              <a:rPr lang="ru-RU" dirty="0"/>
              <a:t>что люди уверены в том, что расплата должна приходить моментально. Но так не бывает. Чаще всего проходят годы, прежде чем человек почувствует эффект бумеранга. Примеры окружают нас повсюду, стоит только присмотреться.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0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3382" y="2828835"/>
            <a:ext cx="6925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rgbClr val="262626"/>
                </a:solidFill>
              </a:rPr>
              <a:t>Никому не отвечай, когда ты зол</a:t>
            </a:r>
          </a:p>
          <a:p>
            <a:r>
              <a:rPr lang="ru-RU" i="1" dirty="0">
                <a:solidFill>
                  <a:srgbClr val="262626"/>
                </a:solidFill>
              </a:rPr>
              <a:t>Н</a:t>
            </a:r>
            <a:r>
              <a:rPr lang="ru-RU" i="1" dirty="0" smtClean="0">
                <a:solidFill>
                  <a:srgbClr val="262626"/>
                </a:solidFill>
              </a:rPr>
              <a:t>ичего не обещай, когда ты счастлив</a:t>
            </a:r>
          </a:p>
          <a:p>
            <a:r>
              <a:rPr lang="ru-RU" i="1" dirty="0">
                <a:solidFill>
                  <a:srgbClr val="262626"/>
                </a:solidFill>
              </a:rPr>
              <a:t>Н</a:t>
            </a:r>
            <a:r>
              <a:rPr lang="ru-RU" i="1" dirty="0" smtClean="0">
                <a:solidFill>
                  <a:srgbClr val="262626"/>
                </a:solidFill>
              </a:rPr>
              <a:t>икогда не решай, когда ты </a:t>
            </a:r>
            <a:r>
              <a:rPr lang="ru-RU" i="1" smtClean="0">
                <a:solidFill>
                  <a:srgbClr val="262626"/>
                </a:solidFill>
              </a:rPr>
              <a:t>грустен </a:t>
            </a:r>
            <a:endParaRPr lang="ru-RU" i="1" dirty="0" smtClean="0">
              <a:solidFill>
                <a:srgbClr val="262626"/>
              </a:solidFill>
            </a:endParaRPr>
          </a:p>
          <a:p>
            <a:r>
              <a:rPr lang="ru-RU" i="1" dirty="0">
                <a:solidFill>
                  <a:srgbClr val="262626"/>
                </a:solidFill>
              </a:rPr>
              <a:t>	</a:t>
            </a:r>
            <a:r>
              <a:rPr lang="ru-RU" i="1" dirty="0" smtClean="0">
                <a:solidFill>
                  <a:srgbClr val="262626"/>
                </a:solidFill>
              </a:rPr>
              <a:t>				восточная мудрость</a:t>
            </a:r>
            <a:endParaRPr lang="en-US" i="1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114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юзер</dc:creator>
  <cp:lastModifiedBy>юзер</cp:lastModifiedBy>
  <cp:revision>6</cp:revision>
  <dcterms:created xsi:type="dcterms:W3CDTF">2020-05-19T14:13:14Z</dcterms:created>
  <dcterms:modified xsi:type="dcterms:W3CDTF">2020-05-19T14:43:14Z</dcterms:modified>
</cp:coreProperties>
</file>