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  <a:srgbClr val="E1DBE9"/>
    <a:srgbClr val="01321F"/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0DD-6DEF-42E6-83E0-22EAD2B77E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B9F3-1ED5-490D-81C7-DCE38C3A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7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0DD-6DEF-42E6-83E0-22EAD2B77E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B9F3-1ED5-490D-81C7-DCE38C3A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0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0DD-6DEF-42E6-83E0-22EAD2B77E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B9F3-1ED5-490D-81C7-DCE38C3A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5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0DD-6DEF-42E6-83E0-22EAD2B77E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B9F3-1ED5-490D-81C7-DCE38C3A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3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0DD-6DEF-42E6-83E0-22EAD2B77E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B9F3-1ED5-490D-81C7-DCE38C3A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0DD-6DEF-42E6-83E0-22EAD2B77E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B9F3-1ED5-490D-81C7-DCE38C3A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9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0DD-6DEF-42E6-83E0-22EAD2B77E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B9F3-1ED5-490D-81C7-DCE38C3A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0DD-6DEF-42E6-83E0-22EAD2B77E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B9F3-1ED5-490D-81C7-DCE38C3A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0DD-6DEF-42E6-83E0-22EAD2B77E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B9F3-1ED5-490D-81C7-DCE38C3A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0DD-6DEF-42E6-83E0-22EAD2B77E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B9F3-1ED5-490D-81C7-DCE38C3A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0DD-6DEF-42E6-83E0-22EAD2B77E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B9F3-1ED5-490D-81C7-DCE38C3A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0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70DD-6DEF-42E6-83E0-22EAD2B77E0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7B9F3-1ED5-490D-81C7-DCE38C3A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2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321F"/>
          </a:solidFill>
          <a:ln>
            <a:solidFill>
              <a:srgbClr val="0132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47750"/>
            <a:ext cx="8534400" cy="476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Прямоугольник 6"/>
          <p:cNvSpPr/>
          <p:nvPr/>
        </p:nvSpPr>
        <p:spPr>
          <a:xfrm>
            <a:off x="0" y="339209"/>
            <a:ext cx="12192000" cy="4676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ЧТО ТАКОЕ КОМАНДА?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39209"/>
            <a:ext cx="12192000" cy="4676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 ТАКОЕ КОМАНДА?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2" y="1643062"/>
            <a:ext cx="5715000" cy="3571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7324164" y="2245659"/>
            <a:ext cx="2796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Команда — это единый организм, объединенный общей целью. Причем порядок достижения цели вырабатывается совместно всеми членами команды. 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0" y="339209"/>
            <a:ext cx="12192000" cy="4676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ОПРЕДЕЛЕНИЕ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57" y="3048476"/>
            <a:ext cx="5714286" cy="38095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Box 2"/>
          <p:cNvSpPr txBox="1"/>
          <p:nvPr/>
        </p:nvSpPr>
        <p:spPr>
          <a:xfrm>
            <a:off x="618563" y="1331257"/>
            <a:ext cx="346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​​​​​​​Команда - круг своих людей, имеющих общую цель.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8542" y="1331258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Стиль команды - это доверие и сотрудничество.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245658" y="1331259"/>
            <a:ext cx="78261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3" idx="2"/>
            <a:endCxn id="6" idx="2"/>
          </p:cNvCxnSpPr>
          <p:nvPr/>
        </p:nvCxnSpPr>
        <p:spPr>
          <a:xfrm>
            <a:off x="2353234" y="1977588"/>
            <a:ext cx="774550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048000" y="20513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Главные принципы командного взаимодействия: "Людям можно доверять, люди могут помогать".</a:t>
            </a:r>
          </a:p>
          <a:p>
            <a:pPr algn="ctr"/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По другому: "Один за всех, все за одного".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39209"/>
            <a:ext cx="12192000" cy="4676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r>
              <a:rPr lang="ru-RU" dirty="0" smtClean="0"/>
              <a:t> признаков настоящей команды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93" y="1794391"/>
            <a:ext cx="4876800" cy="3638550"/>
          </a:xfrm>
          <a:prstGeom prst="rect">
            <a:avLst/>
          </a:prstGeom>
          <a:solidFill>
            <a:srgbClr val="2980B9"/>
          </a:solidFill>
        </p:spPr>
      </p:pic>
      <p:sp>
        <p:nvSpPr>
          <p:cNvPr id="11" name="TextBox 10"/>
          <p:cNvSpPr txBox="1"/>
          <p:nvPr/>
        </p:nvSpPr>
        <p:spPr>
          <a:xfrm>
            <a:off x="1976717" y="4265981"/>
            <a:ext cx="16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Общая цель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56443" y="1655891"/>
            <a:ext cx="306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Постоянная </a:t>
            </a:r>
            <a:r>
              <a:rPr lang="ru-RU" dirty="0" smtClean="0"/>
              <a:t>синхронизация </a:t>
            </a:r>
            <a:r>
              <a:rPr lang="ru-RU" dirty="0"/>
              <a:t>друг с другом.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27947" y="1609725"/>
            <a:ext cx="601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Отсутствие </a:t>
            </a:r>
            <a:r>
              <a:rPr lang="ru-RU" dirty="0" smtClean="0"/>
              <a:t>иерархии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85850" y="2876963"/>
            <a:ext cx="321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/>
              <a:t>Р</a:t>
            </a:r>
            <a:r>
              <a:rPr lang="uk-UA" dirty="0" err="1" smtClean="0"/>
              <a:t>егулярные</a:t>
            </a:r>
            <a:r>
              <a:rPr lang="uk-UA" dirty="0" smtClean="0"/>
              <a:t> </a:t>
            </a:r>
            <a:r>
              <a:rPr lang="uk-UA" dirty="0" err="1" smtClean="0"/>
              <a:t>ретроспективы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74423" y="3755370"/>
            <a:ext cx="26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/>
              <a:t>Командная</a:t>
            </a:r>
            <a:r>
              <a:rPr lang="uk-UA" dirty="0"/>
              <a:t> </a:t>
            </a:r>
            <a:r>
              <a:rPr lang="uk-UA" dirty="0" err="1"/>
              <a:t>мотивация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DBE9"/>
          </a:solidFill>
          <a:ln>
            <a:solidFill>
              <a:srgbClr val="E1D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39209"/>
            <a:ext cx="12192000" cy="4676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ФУНКЦИОНАЛЬНОСТЬ</a:t>
            </a:r>
            <a:endParaRPr lang="en-US" dirty="0"/>
          </a:p>
        </p:txBody>
      </p:sp>
      <p:pic>
        <p:nvPicPr>
          <p:cNvPr id="1026" name="Picture 2" descr="Третий признак команды — наличие в команде участников с разным функционалом, дополняющих друг друга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99" y="1752601"/>
            <a:ext cx="5715000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7182598" y="2364939"/>
            <a:ext cx="3482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Наличие </a:t>
            </a:r>
            <a:r>
              <a:rPr lang="ru-RU" dirty="0"/>
              <a:t>в команде участников с разным функционалом, дополняющих друг друга. Три голкипера — это не команда. Команда — это кросс-функциональная единица, которая способна функционировать </a:t>
            </a:r>
            <a:r>
              <a:rPr lang="ru-RU" dirty="0" smtClean="0"/>
              <a:t>самостоятельно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DBE9"/>
          </a:solidFill>
          <a:ln>
            <a:solidFill>
              <a:srgbClr val="E1D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39209"/>
            <a:ext cx="12192000" cy="4676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СИНЕРГИЯ И КОМАНДА				1+1</a:t>
            </a:r>
            <a:r>
              <a:rPr lang="en-US" dirty="0" smtClean="0"/>
              <a:t>&gt;2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83" y="1754841"/>
            <a:ext cx="6747012" cy="41551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943116" y="2541494"/>
            <a:ext cx="272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Синергия </a:t>
            </a:r>
            <a:r>
              <a:rPr lang="en-US" dirty="0" smtClean="0"/>
              <a:t>– </a:t>
            </a:r>
            <a:r>
              <a:rPr lang="uk-UA" dirty="0" err="1" smtClean="0"/>
              <a:t>взаимодействие</a:t>
            </a:r>
            <a:r>
              <a:rPr lang="uk-UA" dirty="0" smtClean="0"/>
              <a:t> </a:t>
            </a:r>
            <a:r>
              <a:rPr lang="uk-UA" dirty="0" err="1" smtClean="0"/>
              <a:t>двух</a:t>
            </a:r>
            <a:r>
              <a:rPr lang="uk-UA" dirty="0" smtClean="0"/>
              <a:t> </a:t>
            </a:r>
            <a:r>
              <a:rPr lang="uk-UA" dirty="0" err="1" smtClean="0"/>
              <a:t>или</a:t>
            </a:r>
            <a:r>
              <a:rPr lang="uk-UA" dirty="0" smtClean="0"/>
              <a:t> </a:t>
            </a:r>
            <a:r>
              <a:rPr lang="ru-RU" dirty="0" smtClean="0"/>
              <a:t>более компонентов, превосходящие два или более компонентов не взаимодействующих</a:t>
            </a:r>
            <a:r>
              <a:rPr lang="uk-UA" dirty="0" smtClean="0"/>
              <a:t> друг с другом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solidFill>
              <a:srgbClr val="E1D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39209"/>
            <a:ext cx="12192000" cy="4676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ВАШ ГЛАВНЫЙ ВРАГ - </a:t>
            </a:r>
            <a:r>
              <a:rPr lang="en-US" dirty="0" smtClean="0"/>
              <a:t>DISCONNECTION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34" y="2121024"/>
            <a:ext cx="5135611" cy="3422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62" y="2121024"/>
            <a:ext cx="4563700" cy="3422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912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39209"/>
            <a:ext cx="12192000" cy="4676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СПАСИБО ЗА ВНИМАНИЕ!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25" y="2253206"/>
            <a:ext cx="4338916" cy="325418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Прямоугольник 7"/>
          <p:cNvSpPr/>
          <p:nvPr/>
        </p:nvSpPr>
        <p:spPr>
          <a:xfrm>
            <a:off x="425825" y="129325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ru-RU" b="1" dirty="0" smtClean="0">
                <a:solidFill>
                  <a:srgbClr val="D44138"/>
                </a:solidFill>
                <a:effectLst/>
                <a:latin typeface="Noto Serif"/>
              </a:rPr>
              <a:t>Веник</a:t>
            </a:r>
          </a:p>
          <a:p>
            <a:pPr algn="ctr" fontAlgn="base"/>
            <a:r>
              <a:rPr lang="ru-RU" b="1" i="1" dirty="0" smtClean="0">
                <a:solidFill>
                  <a:srgbClr val="898989"/>
                </a:solidFill>
                <a:effectLst/>
                <a:latin typeface="Noto Serif"/>
              </a:rPr>
              <a:t>Древняя притча</a:t>
            </a:r>
          </a:p>
          <a:p>
            <a:pPr algn="just" fontAlgn="base"/>
            <a:r>
              <a:rPr lang="ru-RU" b="0" dirty="0" smtClean="0">
                <a:effectLst/>
                <a:latin typeface="Noto Serif"/>
              </a:rPr>
              <a:t>У одного старика было три сына. И они никак не могли ужиться вместе. Старику очень хотелось, чтобы после его смерти сыновья жили в мире. Он решил научить их этому.</a:t>
            </a:r>
          </a:p>
          <a:p>
            <a:pPr algn="just" fontAlgn="base"/>
            <a:r>
              <a:rPr lang="ru-RU" b="0" dirty="0" smtClean="0">
                <a:effectLst/>
                <a:latin typeface="Noto Serif"/>
              </a:rPr>
              <a:t>Однажды, отец позвал их к себе и попросил разломать пополам веник. Сначала попробовал старший сын, но, сколько он не старался — ничего не получилось. Такие же неудачи постигли среднего и младшего. Тогда отец развязал веник, и попросил каждого сына разломать по несколько соломинок. Это, конечно же, им с лёгкостью удалось.</a:t>
            </a:r>
          </a:p>
          <a:p>
            <a:pPr algn="just" fontAlgn="base"/>
            <a:r>
              <a:rPr lang="ru-RU" b="0" dirty="0" smtClean="0">
                <a:effectLst/>
                <a:latin typeface="Noto Serif"/>
              </a:rPr>
              <a:t>Тогда отец сказал:</a:t>
            </a:r>
          </a:p>
          <a:p>
            <a:pPr algn="just" fontAlgn="base"/>
            <a:r>
              <a:rPr lang="ru-RU" b="0" dirty="0" smtClean="0">
                <a:effectLst/>
                <a:latin typeface="Noto Serif"/>
              </a:rPr>
              <a:t>— Вот также и в жизни. Если вы будете вместе, то вас никто не сломит, а по отдельности вас также легко победить, как и сломать пару соломинок.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235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Noto Serif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юзер</dc:creator>
  <cp:lastModifiedBy>юзер</cp:lastModifiedBy>
  <cp:revision>7</cp:revision>
  <dcterms:created xsi:type="dcterms:W3CDTF">2020-05-19T14:55:37Z</dcterms:created>
  <dcterms:modified xsi:type="dcterms:W3CDTF">2020-05-19T16:19:10Z</dcterms:modified>
</cp:coreProperties>
</file>