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5" r:id="rId5"/>
    <p:sldId id="263" r:id="rId6"/>
    <p:sldId id="264" r:id="rId7"/>
    <p:sldId id="266" r:id="rId8"/>
    <p:sldId id="268" r:id="rId9"/>
    <p:sldId id="267" r:id="rId10"/>
    <p:sldId id="269" r:id="rId11"/>
    <p:sldId id="262" r:id="rId12"/>
    <p:sldId id="26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853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17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798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52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005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867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400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3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92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84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217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D41F-AFF6-471F-AA07-8D665B582D5E}" type="datetimeFigureOut">
              <a:rPr lang="uk-UA" smtClean="0"/>
              <a:t>20.05.2022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712B-92C6-44E9-AED3-8303384AAF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645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1705" y="29102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>Управління ризиками в інженерії програмного забезпечення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4514" y="5400712"/>
            <a:ext cx="7920880" cy="7696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b="1" dirty="0"/>
              <a:t>Спеціальність: </a:t>
            </a:r>
            <a:r>
              <a:rPr lang="ru-RU" dirty="0"/>
              <a:t>121 «</a:t>
            </a:r>
            <a:r>
              <a:rPr lang="ru-RU" dirty="0" err="1"/>
              <a:t>Програмна</a:t>
            </a:r>
            <a:r>
              <a:rPr lang="ru-RU" dirty="0"/>
              <a:t> </a:t>
            </a:r>
            <a:r>
              <a:rPr lang="ru-RU" dirty="0" err="1"/>
              <a:t>інженерія</a:t>
            </a:r>
            <a:r>
              <a:rPr lang="ru-RU" dirty="0"/>
              <a:t>»</a:t>
            </a:r>
          </a:p>
          <a:p>
            <a:pPr algn="l"/>
            <a:r>
              <a:rPr lang="ru-RU" b="1" dirty="0"/>
              <a:t>Лектор: </a:t>
            </a:r>
            <a:r>
              <a:rPr lang="ru-RU" dirty="0" err="1"/>
              <a:t>к.т.н</a:t>
            </a:r>
            <a:r>
              <a:rPr lang="ru-RU" dirty="0"/>
              <a:t>, доцент </a:t>
            </a:r>
            <a:r>
              <a:rPr lang="ru-RU" dirty="0" err="1"/>
              <a:t>Золотухіна</a:t>
            </a:r>
            <a:r>
              <a:rPr lang="ru-RU" dirty="0"/>
              <a:t> О.А.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06914" y="304724"/>
            <a:ext cx="7821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ДЕРЖАВНИЙ УНІВЕРСИТЕТ ТЕЛЕКОМУНІКАЦІЙ</a:t>
            </a:r>
            <a:endParaRPr lang="en-US" sz="2400" b="1" dirty="0"/>
          </a:p>
          <a:p>
            <a:pPr algn="ctr"/>
            <a:endParaRPr lang="ru-RU" sz="2400" b="1" dirty="0" smtClean="0"/>
          </a:p>
          <a:p>
            <a:pPr algn="ctr"/>
            <a:r>
              <a:rPr lang="ru-RU" sz="2400" b="1" dirty="0" smtClean="0"/>
              <a:t>Кафедра </a:t>
            </a:r>
            <a:r>
              <a:rPr lang="ru-RU" sz="2400" b="1" dirty="0" err="1"/>
              <a:t>інженерії</a:t>
            </a:r>
            <a:r>
              <a:rPr lang="ru-RU" sz="2400" b="1" dirty="0"/>
              <a:t> </a:t>
            </a:r>
            <a:r>
              <a:rPr lang="ru-RU" sz="2400" b="1" dirty="0" err="1"/>
              <a:t>програмного</a:t>
            </a:r>
            <a:r>
              <a:rPr lang="ru-RU" sz="2400" b="1" dirty="0"/>
              <a:t> </a:t>
            </a:r>
            <a:r>
              <a:rPr lang="ru-RU" sz="2400" b="1" dirty="0" err="1"/>
              <a:t>забезпечення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4" y="84880"/>
            <a:ext cx="186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dut.edu.ua/uploads/p_290_82301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734" y="84880"/>
            <a:ext cx="1677527" cy="16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методів якісної оцінки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41417"/>
            <a:ext cx="10996749" cy="23121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sz="3600" b="1" dirty="0"/>
              <a:t>Покер планування</a:t>
            </a:r>
            <a:endParaRPr lang="uk-UA" sz="3600" b="1" dirty="0" smtClean="0"/>
          </a:p>
          <a:p>
            <a:r>
              <a:rPr lang="uk-UA" dirty="0" smtClean="0"/>
              <a:t>Різновид </a:t>
            </a:r>
            <a:r>
              <a:rPr lang="uk-UA" dirty="0"/>
              <a:t>методики </a:t>
            </a:r>
            <a:r>
              <a:rPr lang="ru-RU" altLang="uk-UA" dirty="0" err="1"/>
              <a:t>Wideband</a:t>
            </a:r>
            <a:r>
              <a:rPr lang="ru-RU" altLang="uk-UA" dirty="0"/>
              <a:t> </a:t>
            </a:r>
            <a:r>
              <a:rPr lang="ru-RU" altLang="uk-UA" dirty="0" err="1"/>
              <a:t>Delphi</a:t>
            </a:r>
            <a:endParaRPr lang="ru-RU" altLang="uk-UA" dirty="0"/>
          </a:p>
          <a:p>
            <a:r>
              <a:rPr lang="ru-RU" dirty="0" err="1"/>
              <a:t>Базується</a:t>
            </a:r>
            <a:r>
              <a:rPr lang="ru-RU" dirty="0"/>
              <a:t> на </a:t>
            </a:r>
            <a:r>
              <a:rPr lang="ru-RU" dirty="0" err="1"/>
              <a:t>досягненні</a:t>
            </a:r>
            <a:r>
              <a:rPr lang="ru-RU" dirty="0"/>
              <a:t> </a:t>
            </a:r>
            <a:r>
              <a:rPr lang="ru-RU" dirty="0" err="1"/>
              <a:t>домовленості</a:t>
            </a:r>
            <a:endParaRPr lang="ru-RU" dirty="0"/>
          </a:p>
          <a:p>
            <a:r>
              <a:rPr lang="ru-RU" dirty="0" err="1"/>
              <a:t>Ніхто</a:t>
            </a:r>
            <a:r>
              <a:rPr lang="ru-RU" dirty="0"/>
              <a:t> не </a:t>
            </a:r>
            <a:r>
              <a:rPr lang="ru-RU" dirty="0" err="1"/>
              <a:t>знає</a:t>
            </a:r>
            <a:r>
              <a:rPr lang="ru-RU" dirty="0"/>
              <a:t> чужого </a:t>
            </a:r>
            <a:r>
              <a:rPr lang="ru-RU" dirty="0" err="1"/>
              <a:t>рішення</a:t>
            </a:r>
            <a:r>
              <a:rPr lang="ru-RU" dirty="0"/>
              <a:t> до </a:t>
            </a:r>
            <a:r>
              <a:rPr lang="ru-RU" dirty="0" err="1"/>
              <a:t>одночасного</a:t>
            </a:r>
            <a:r>
              <a:rPr lang="ru-RU" dirty="0"/>
              <a:t> </a:t>
            </a:r>
            <a:r>
              <a:rPr lang="ru-RU" dirty="0" err="1"/>
              <a:t>оголошення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кожного з </a:t>
            </a:r>
            <a:r>
              <a:rPr lang="ru-RU" dirty="0" err="1"/>
              <a:t>учасників</a:t>
            </a:r>
            <a:r>
              <a:rPr lang="uk-UA" dirty="0"/>
              <a:t> </a:t>
            </a:r>
          </a:p>
          <a:p>
            <a:r>
              <a:rPr lang="ru-RU" dirty="0" err="1"/>
              <a:t>Матеріали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список </a:t>
            </a:r>
            <a:r>
              <a:rPr lang="ru-RU" dirty="0" err="1"/>
              <a:t>функцій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обговорюються</a:t>
            </a:r>
            <a:endParaRPr lang="ru-RU" dirty="0"/>
          </a:p>
          <a:p>
            <a:pPr lvl="1"/>
            <a:r>
              <a:rPr lang="ru-RU" dirty="0" err="1"/>
              <a:t>колоди</a:t>
            </a:r>
            <a:r>
              <a:rPr lang="ru-RU" dirty="0"/>
              <a:t> </a:t>
            </a:r>
            <a:r>
              <a:rPr lang="ru-RU" dirty="0" err="1"/>
              <a:t>пронумерованих</a:t>
            </a:r>
            <a:r>
              <a:rPr lang="ru-RU" dirty="0"/>
              <a:t> карт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54" y="3988480"/>
            <a:ext cx="2891962" cy="1784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332" y="5892110"/>
            <a:ext cx="3456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mtClean="0"/>
              <a:t>Числа Фібоначі.</a:t>
            </a:r>
          </a:p>
          <a:p>
            <a:pPr marL="0" lvl="1" algn="ctr"/>
            <a:r>
              <a:rPr lang="ru-RU" altLang="uk-UA" sz="2000"/>
              <a:t>0, 1, 2, 3, 5, 8, 13, 21, 34, 55, </a:t>
            </a:r>
            <a:r>
              <a:rPr lang="ru-RU" altLang="uk-UA" sz="2000" smtClean="0"/>
              <a:t>89</a:t>
            </a:r>
            <a:endParaRPr lang="ru-RU" altLang="uk-UA" sz="20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512" y="3263534"/>
            <a:ext cx="2592288" cy="1944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7337" y="5207750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Звичайні карти.</a:t>
            </a:r>
          </a:p>
          <a:p>
            <a:pPr algn="ctr"/>
            <a:r>
              <a:rPr lang="ru-RU" altLang="uk-UA" dirty="0" smtClean="0"/>
              <a:t>Туз</a:t>
            </a:r>
            <a:r>
              <a:rPr lang="ru-RU" altLang="uk-UA" dirty="0"/>
              <a:t>, 2, 3, 5, </a:t>
            </a:r>
            <a:r>
              <a:rPr lang="ru-RU" altLang="uk-UA" dirty="0" smtClean="0"/>
              <a:t>8,</a:t>
            </a:r>
            <a:r>
              <a:rPr lang="ru-RU" altLang="uk-UA" dirty="0"/>
              <a:t> </a:t>
            </a:r>
            <a:r>
              <a:rPr lang="ru-RU" altLang="uk-UA" dirty="0" smtClean="0"/>
              <a:t>король.</a:t>
            </a:r>
          </a:p>
          <a:p>
            <a:pPr algn="ctr"/>
            <a:r>
              <a:rPr lang="ru-RU" dirty="0"/>
              <a:t>Король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даний</a:t>
            </a:r>
            <a:r>
              <a:rPr lang="ru-RU" dirty="0" smtClean="0"/>
              <a:t> </a:t>
            </a:r>
            <a:r>
              <a:rPr lang="ru-RU" dirty="0" err="1" smtClean="0"/>
              <a:t>елемент</a:t>
            </a:r>
            <a:r>
              <a:rPr lang="ru-RU" dirty="0" smtClean="0"/>
              <a:t> </a:t>
            </a:r>
            <a:r>
              <a:rPr lang="ru-RU" dirty="0" err="1"/>
              <a:t>занадто</a:t>
            </a:r>
            <a:r>
              <a:rPr lang="ru-RU" dirty="0"/>
              <a:t> великий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складно </a:t>
            </a:r>
            <a:r>
              <a:rPr lang="ru-RU" dirty="0" err="1"/>
              <a:t>оцінити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5643" t="5466" r="3715" b="11983"/>
          <a:stretch/>
        </p:blipFill>
        <p:spPr>
          <a:xfrm>
            <a:off x="5907001" y="3749342"/>
            <a:ext cx="1588245" cy="25682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3980" y="631141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mtClean="0"/>
              <a:t>Спеціальні карти або програми</a:t>
            </a:r>
            <a:endParaRPr lang="ru-RU" altLang="uk-UA" sz="2000"/>
          </a:p>
        </p:txBody>
      </p:sp>
    </p:spTree>
    <p:extLst>
      <p:ext uri="{BB962C8B-B14F-4D97-AF65-F5344CB8AC3E}">
        <p14:creationId xmlns:p14="http://schemas.microsoft.com/office/powerpoint/2010/main" val="3980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визначення впливу ризику </a:t>
            </a:r>
            <a:br>
              <a:rPr lang="uk-UA" dirty="0" smtClean="0"/>
            </a:br>
            <a:r>
              <a:rPr lang="uk-UA" dirty="0" smtClean="0"/>
              <a:t>(</a:t>
            </a:r>
            <a:r>
              <a:rPr lang="en-US" dirty="0" smtClean="0"/>
              <a:t>PMBOK</a:t>
            </a:r>
            <a:r>
              <a:rPr lang="ru-RU" dirty="0" smtClean="0"/>
              <a:t>, </a:t>
            </a:r>
            <a:r>
              <a:rPr lang="ru-RU" dirty="0" err="1" smtClean="0"/>
              <a:t>приклади</a:t>
            </a:r>
            <a:r>
              <a:rPr lang="ru-RU" dirty="0" smtClean="0"/>
              <a:t> </a:t>
            </a:r>
            <a:r>
              <a:rPr lang="ru-RU" dirty="0" err="1" smtClean="0"/>
              <a:t>негативних</a:t>
            </a:r>
            <a:r>
              <a:rPr lang="uk-UA" dirty="0" smtClean="0"/>
              <a:t> впливів)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38132"/>
              </p:ext>
            </p:extLst>
          </p:nvPr>
        </p:nvGraphicFramePr>
        <p:xfrm>
          <a:off x="326572" y="1541412"/>
          <a:ext cx="11534504" cy="504263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71154">
                  <a:extLst>
                    <a:ext uri="{9D8B030D-6E8A-4147-A177-3AD203B41FA5}">
                      <a16:colId xmlns:a16="http://schemas.microsoft.com/office/drawing/2014/main" val="286407039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29182331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691873017"/>
                    </a:ext>
                  </a:extLst>
                </a:gridCol>
                <a:gridCol w="2372652">
                  <a:extLst>
                    <a:ext uri="{9D8B030D-6E8A-4147-A177-3AD203B41FA5}">
                      <a16:colId xmlns:a16="http://schemas.microsoft.com/office/drawing/2014/main" val="1774277026"/>
                    </a:ext>
                  </a:extLst>
                </a:gridCol>
                <a:gridCol w="1759349">
                  <a:extLst>
                    <a:ext uri="{9D8B030D-6E8A-4147-A177-3AD203B41FA5}">
                      <a16:colId xmlns:a16="http://schemas.microsoft.com/office/drawing/2014/main" val="3359043880"/>
                    </a:ext>
                  </a:extLst>
                </a:gridCol>
                <a:gridCol w="1759349">
                  <a:extLst>
                    <a:ext uri="{9D8B030D-6E8A-4147-A177-3AD203B41FA5}">
                      <a16:colId xmlns:a16="http://schemas.microsoft.com/office/drawing/2014/main" val="3318990089"/>
                    </a:ext>
                  </a:extLst>
                </a:gridCol>
              </a:tblGrid>
              <a:tr h="33925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 marL="95885" marR="5270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</a:t>
                      </a:r>
                      <a:r>
                        <a:rPr lang="en-US" sz="1400" spc="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Objective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marL="12090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Relative</a:t>
                      </a:r>
                      <a:r>
                        <a:rPr lang="en-US" sz="1400" spc="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or</a:t>
                      </a:r>
                      <a:r>
                        <a:rPr lang="en-US" sz="1400" spc="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numerical</a:t>
                      </a:r>
                      <a:r>
                        <a:rPr lang="en-US" sz="1400" spc="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scales</a:t>
                      </a:r>
                      <a:r>
                        <a:rPr lang="en-US" sz="1400" spc="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are</a:t>
                      </a:r>
                      <a:r>
                        <a:rPr lang="en-US" sz="1400" spc="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shown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23236"/>
                  </a:ext>
                </a:extLst>
              </a:tr>
              <a:tr h="64480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 marL="1968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Very low /.05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 marL="33274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Low</a:t>
                      </a:r>
                      <a:r>
                        <a:rPr lang="en-US" sz="1400" spc="-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/.10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 marL="10731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Moderate</a:t>
                      </a:r>
                      <a:r>
                        <a:rPr lang="en-US" sz="1400" spc="5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/.20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 marL="22352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r>
                        <a:rPr lang="en-US" sz="1400" spc="-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/.40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 marL="1301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Very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high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/.80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3598928"/>
                  </a:ext>
                </a:extLst>
              </a:tr>
              <a:tr h="644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Cost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Insignificant</a:t>
                      </a:r>
                      <a:r>
                        <a:rPr lang="en-US" sz="1400" spc="5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cost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r>
                        <a:rPr lang="en-US" sz="1400" spc="-19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endParaRPr lang="uk-UA" sz="1400" dirty="0" smtClean="0">
                        <a:effectLst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Незначне збільшення вартості</a:t>
                      </a:r>
                      <a:endParaRPr lang="uk-UA" sz="140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242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&lt;10% cost</a:t>
                      </a:r>
                      <a:r>
                        <a:rPr lang="en-US" sz="1400" spc="-19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endParaRPr lang="uk-UA" sz="1400" dirty="0" smtClean="0">
                        <a:effectLst/>
                      </a:endParaRPr>
                    </a:p>
                    <a:p>
                      <a:pPr marL="0" marR="31242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i="1" dirty="0" smtClean="0">
                          <a:effectLst/>
                        </a:rPr>
                        <a:t>Збільшення вартості &lt;10% 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6573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10-20% cost</a:t>
                      </a:r>
                      <a:r>
                        <a:rPr lang="en-US" sz="1400" spc="-19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r>
                        <a:rPr lang="uk-UA" sz="1400" i="1" dirty="0" smtClean="0">
                          <a:effectLst/>
                        </a:rPr>
                        <a:t>Збільшення вартості 10-20%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6573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20-40% cost</a:t>
                      </a:r>
                      <a:r>
                        <a:rPr lang="en-US" sz="1400" spc="-19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r>
                        <a:rPr kumimoji="0" lang="uk-U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Збільшення вартості 20-40%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6573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&gt;40% cost</a:t>
                      </a:r>
                      <a:r>
                        <a:rPr lang="en-US" sz="1400" spc="-19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r>
                        <a:rPr kumimoji="0" lang="uk-U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Збільшення вартості </a:t>
                      </a:r>
                      <a:r>
                        <a:rPr lang="en-US" sz="1400" dirty="0" smtClean="0">
                          <a:effectLst/>
                        </a:rPr>
                        <a:t>&gt;40</a:t>
                      </a:r>
                      <a:r>
                        <a:rPr kumimoji="0" lang="uk-U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9050408"/>
                  </a:ext>
                </a:extLst>
              </a:tr>
              <a:tr h="644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2800">
                        <a:effectLst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</a:t>
                      </a:r>
                      <a:endParaRPr lang="uk-UA" sz="2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Insignificant</a:t>
                      </a:r>
                      <a:r>
                        <a:rPr lang="en-US" sz="1400" spc="5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time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r>
                        <a:rPr lang="uk-UA" sz="1400" i="1" dirty="0" smtClean="0">
                          <a:effectLst/>
                        </a:rPr>
                        <a:t>Незначне збільшення часу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877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&lt;5% time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r>
                        <a:rPr lang="uk-UA" sz="1400" i="1" dirty="0" smtClean="0">
                          <a:effectLst/>
                        </a:rPr>
                        <a:t>Збільшення часу  &lt;5% 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8732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5-10% time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r>
                        <a:rPr kumimoji="0" lang="uk-U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Збільшення часу  5-10% 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494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10-20% time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r>
                        <a:rPr kumimoji="0" lang="uk-U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Збільшення часу  10-20% 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6540" marR="190500" indent="-4826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&gt;20% time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increase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r>
                        <a:rPr kumimoji="0" lang="uk-U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Збільшення часу  </a:t>
                      </a: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&gt;20</a:t>
                      </a:r>
                      <a:r>
                        <a:rPr kumimoji="0" lang="uk-U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585987"/>
                  </a:ext>
                </a:extLst>
              </a:tr>
              <a:tr h="644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Scope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0922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Scope decrease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barely</a:t>
                      </a:r>
                      <a:r>
                        <a:rPr lang="en-US" sz="1400" spc="-3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noticeable </a:t>
                      </a:r>
                    </a:p>
                    <a:p>
                      <a:pPr marL="0" marR="10922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i="1" dirty="0" smtClean="0">
                          <a:effectLst/>
                        </a:rPr>
                        <a:t>Зменшення обсягу ледь помітне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Minor</a:t>
                      </a:r>
                      <a:r>
                        <a:rPr lang="en-US" sz="1400" spc="4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areas</a:t>
                      </a:r>
                      <a:r>
                        <a:rPr lang="en-US" sz="1400" spc="4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of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scope</a:t>
                      </a:r>
                      <a:r>
                        <a:rPr lang="en-US" sz="1400" spc="4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affected</a:t>
                      </a:r>
                      <a:r>
                        <a:rPr lang="ru-RU" sz="1400" baseline="0" dirty="0" smtClean="0">
                          <a:effectLst/>
                        </a:rPr>
                        <a:t> </a:t>
                      </a:r>
                      <a:br>
                        <a:rPr lang="ru-RU" sz="1400" baseline="0" dirty="0" smtClean="0">
                          <a:effectLst/>
                        </a:rPr>
                      </a:br>
                      <a:r>
                        <a:rPr lang="ru-RU" sz="1400" i="1" baseline="0" dirty="0" err="1" smtClean="0">
                          <a:effectLst/>
                        </a:rPr>
                        <a:t>Постраждали</a:t>
                      </a:r>
                      <a:r>
                        <a:rPr lang="uk-UA" sz="1400" i="1" dirty="0" smtClean="0">
                          <a:effectLst/>
                        </a:rPr>
                        <a:t> незначні області застосування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Major</a:t>
                      </a:r>
                      <a:r>
                        <a:rPr lang="en-US" sz="1400" spc="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areas</a:t>
                      </a:r>
                      <a:r>
                        <a:rPr lang="en-US" sz="1400" spc="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of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scope</a:t>
                      </a:r>
                      <a:r>
                        <a:rPr lang="en-US" sz="1400" spc="4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affected</a:t>
                      </a:r>
                      <a:r>
                        <a:rPr lang="ru-RU" sz="1400" dirty="0" smtClean="0">
                          <a:effectLst/>
                        </a:rPr>
                        <a:t/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kumimoji="0" lang="ru-RU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Постраждали</a:t>
                      </a:r>
                      <a:r>
                        <a:rPr kumimoji="0" lang="uk-UA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незначні області застосування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Scope reduction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unacceptable</a:t>
                      </a:r>
                      <a:r>
                        <a:rPr lang="en-US" sz="1400" spc="5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to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sponsor</a:t>
                      </a:r>
                      <a:r>
                        <a:rPr lang="ru-RU" sz="1400" dirty="0" smtClean="0">
                          <a:effectLst/>
                        </a:rPr>
                        <a:t/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i="1" dirty="0" err="1" smtClean="0">
                          <a:effectLst/>
                        </a:rPr>
                        <a:t>Скорочення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обсягу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неприйнятне</a:t>
                      </a:r>
                      <a:r>
                        <a:rPr lang="ru-RU" sz="1400" i="1" dirty="0" smtClean="0">
                          <a:effectLst/>
                        </a:rPr>
                        <a:t> для спонсора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660" marR="5969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 end item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is</a:t>
                      </a:r>
                      <a:r>
                        <a:rPr lang="en-US" sz="1400" spc="3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effectively</a:t>
                      </a:r>
                      <a:r>
                        <a:rPr lang="en-US" sz="1400" spc="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useless</a:t>
                      </a:r>
                      <a:r>
                        <a:rPr lang="ru-RU" sz="1400" dirty="0" smtClean="0">
                          <a:effectLst/>
                        </a:rPr>
                        <a:t/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i="1" dirty="0" err="1" smtClean="0">
                          <a:effectLst/>
                        </a:rPr>
                        <a:t>Кінцевий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елемент</a:t>
                      </a:r>
                      <a:r>
                        <a:rPr lang="ru-RU" sz="1400" i="1" dirty="0" smtClean="0">
                          <a:effectLst/>
                        </a:rPr>
                        <a:t> проекту </a:t>
                      </a:r>
                      <a:r>
                        <a:rPr lang="ru-RU" sz="1400" i="1" dirty="0" err="1" smtClean="0">
                          <a:effectLst/>
                        </a:rPr>
                        <a:t>фактично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марний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6429682"/>
                  </a:ext>
                </a:extLst>
              </a:tr>
              <a:tr h="644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uk-UA" sz="2800" dirty="0">
                        <a:effectLst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Quality</a:t>
                      </a:r>
                      <a:endParaRPr lang="uk-UA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032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effectLst/>
                        </a:rPr>
                        <a:t>Quality </a:t>
                      </a:r>
                      <a:r>
                        <a:rPr lang="en-US" sz="1400" spc="-5" dirty="0" smtClean="0">
                          <a:effectLst/>
                        </a:rPr>
                        <a:t>degradation</a:t>
                      </a:r>
                      <a:r>
                        <a:rPr lang="uk-UA" sz="1400" spc="-5" dirty="0" smtClean="0">
                          <a:effectLst/>
                        </a:rPr>
                        <a:t> </a:t>
                      </a:r>
                      <a:r>
                        <a:rPr lang="en-US" sz="1400" spc="-195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barely</a:t>
                      </a:r>
                      <a:r>
                        <a:rPr lang="en-US" sz="1400" spc="2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noticeable</a:t>
                      </a:r>
                      <a:r>
                        <a:rPr lang="uk-UA" sz="1400" dirty="0" smtClean="0">
                          <a:effectLst/>
                        </a:rPr>
                        <a:t> </a:t>
                      </a:r>
                      <a:br>
                        <a:rPr lang="uk-UA" sz="1400" dirty="0" smtClean="0">
                          <a:effectLst/>
                        </a:rPr>
                      </a:br>
                      <a:r>
                        <a:rPr lang="uk-UA" sz="1400" i="1" dirty="0" smtClean="0">
                          <a:effectLst/>
                        </a:rPr>
                        <a:t>Погіршення якості ледь помітне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699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Only</a:t>
                      </a:r>
                      <a:r>
                        <a:rPr lang="en-US" sz="1400" spc="6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very</a:t>
                      </a:r>
                      <a:r>
                        <a:rPr lang="en-US" sz="1400" spc="6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demanding</a:t>
                      </a:r>
                      <a:r>
                        <a:rPr lang="en-US" sz="1400" spc="-18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applications</a:t>
                      </a:r>
                      <a:endParaRPr lang="uk-UA" sz="2800" dirty="0">
                        <a:effectLst/>
                      </a:endParaRPr>
                    </a:p>
                    <a:p>
                      <a:pPr marL="0" marR="863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are</a:t>
                      </a:r>
                      <a:r>
                        <a:rPr lang="en-US" sz="1400" spc="13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affected</a:t>
                      </a:r>
                      <a:r>
                        <a:rPr lang="uk-UA" sz="1400" dirty="0" smtClean="0">
                          <a:effectLst/>
                        </a:rPr>
                        <a:t/>
                      </a:r>
                      <a:br>
                        <a:rPr lang="uk-UA" sz="1400" dirty="0" smtClean="0">
                          <a:effectLst/>
                        </a:rPr>
                      </a:br>
                      <a:r>
                        <a:rPr lang="ru-RU" sz="1400" i="1" dirty="0" err="1" smtClean="0">
                          <a:effectLst/>
                        </a:rPr>
                        <a:t>Страждають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лише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дуже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вимогливі</a:t>
                      </a:r>
                      <a:r>
                        <a:rPr lang="ru-RU" sz="1400" i="1" dirty="0" smtClean="0">
                          <a:effectLst/>
                        </a:rPr>
                        <a:t>/</a:t>
                      </a:r>
                      <a:r>
                        <a:rPr lang="ru-RU" sz="1400" i="1" dirty="0" err="1" smtClean="0">
                          <a:effectLst/>
                        </a:rPr>
                        <a:t>складні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програми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Quality reduction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requires</a:t>
                      </a:r>
                      <a:r>
                        <a:rPr lang="en-US" sz="1400" spc="1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sponsor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approval</a:t>
                      </a:r>
                      <a:r>
                        <a:rPr lang="uk-UA" sz="1400" dirty="0" smtClean="0">
                          <a:effectLst/>
                        </a:rPr>
                        <a:t/>
                      </a:r>
                      <a:br>
                        <a:rPr lang="uk-UA" sz="1400" dirty="0" smtClean="0">
                          <a:effectLst/>
                        </a:rPr>
                      </a:br>
                      <a:r>
                        <a:rPr lang="ru-RU" sz="1400" i="1" dirty="0" err="1" smtClean="0">
                          <a:effectLst/>
                        </a:rPr>
                        <a:t>Зниження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якості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вимагає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схвалення</a:t>
                      </a:r>
                      <a:r>
                        <a:rPr lang="ru-RU" sz="1400" i="1" dirty="0" smtClean="0">
                          <a:effectLst/>
                        </a:rPr>
                        <a:t> спонсора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66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Quality reduction</a:t>
                      </a:r>
                      <a:r>
                        <a:rPr lang="en-US" sz="1400" spc="-19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unacceptable</a:t>
                      </a:r>
                      <a:r>
                        <a:rPr lang="en-US" sz="1400" spc="4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to</a:t>
                      </a:r>
                      <a:r>
                        <a:rPr lang="en-US" sz="1400" spc="5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sponsor</a:t>
                      </a:r>
                      <a:r>
                        <a:rPr lang="uk-UA" sz="1400" dirty="0" smtClean="0">
                          <a:effectLst/>
                        </a:rPr>
                        <a:t/>
                      </a:r>
                      <a:br>
                        <a:rPr lang="uk-UA" sz="1400" dirty="0" smtClean="0">
                          <a:effectLst/>
                        </a:rPr>
                      </a:br>
                      <a:r>
                        <a:rPr lang="ru-RU" sz="1400" i="1" dirty="0" err="1" smtClean="0">
                          <a:effectLst/>
                        </a:rPr>
                        <a:t>Зниження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якості</a:t>
                      </a:r>
                      <a:r>
                        <a:rPr lang="ru-RU" sz="1400" i="1" dirty="0" smtClean="0">
                          <a:effectLst/>
                        </a:rPr>
                        <a:t> </a:t>
                      </a:r>
                      <a:r>
                        <a:rPr lang="ru-RU" sz="1400" i="1" dirty="0" err="1" smtClean="0">
                          <a:effectLst/>
                        </a:rPr>
                        <a:t>неприйнятне</a:t>
                      </a:r>
                      <a:r>
                        <a:rPr lang="ru-RU" sz="1400" i="1" dirty="0" smtClean="0">
                          <a:effectLst/>
                        </a:rPr>
                        <a:t> для спонсора</a:t>
                      </a:r>
                      <a:endParaRPr lang="uk-UA" sz="2800" i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660" marR="5969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Project end item</a:t>
                      </a:r>
                      <a:r>
                        <a:rPr lang="en-US" sz="1400" spc="-19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is</a:t>
                      </a:r>
                      <a:r>
                        <a:rPr lang="en-US" sz="1400" spc="3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effectively</a:t>
                      </a:r>
                      <a:r>
                        <a:rPr lang="en-US" sz="1400" spc="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useless</a:t>
                      </a:r>
                      <a:r>
                        <a:rPr lang="uk-UA" sz="1400" dirty="0" smtClean="0">
                          <a:effectLst/>
                        </a:rPr>
                        <a:t/>
                      </a:r>
                      <a:br>
                        <a:rPr lang="uk-UA" sz="1400" dirty="0" smtClean="0">
                          <a:effectLst/>
                        </a:rPr>
                      </a:br>
                      <a:r>
                        <a:rPr kumimoji="0" lang="ru-RU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Кінцевий</a:t>
                      </a:r>
                      <a:r>
                        <a:rPr kumimoji="0" lang="ru-RU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r>
                        <a:rPr kumimoji="0" lang="ru-RU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проекту </a:t>
                      </a:r>
                      <a:r>
                        <a:rPr kumimoji="0" lang="ru-RU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фактично</a:t>
                      </a:r>
                      <a:r>
                        <a:rPr kumimoji="0" lang="ru-RU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марний</a:t>
                      </a:r>
                      <a:endParaRPr kumimoji="0" lang="uk-UA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17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розрахунку ймовірності ризику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572" y="1520870"/>
            <a:ext cx="5859419" cy="921883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Експертний метод</a:t>
            </a:r>
          </a:p>
          <a:p>
            <a:r>
              <a:rPr lang="uk-UA" dirty="0" smtClean="0"/>
              <a:t>Використання статистичних даних з минулих проектів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64735"/>
              </p:ext>
            </p:extLst>
          </p:nvPr>
        </p:nvGraphicFramePr>
        <p:xfrm>
          <a:off x="373017" y="2637020"/>
          <a:ext cx="342827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658">
                  <a:extLst>
                    <a:ext uri="{9D8B030D-6E8A-4147-A177-3AD203B41FA5}">
                      <a16:colId xmlns:a16="http://schemas.microsoft.com/office/drawing/2014/main" val="1235286915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2324322228"/>
                    </a:ext>
                  </a:extLst>
                </a:gridCol>
                <a:gridCol w="927462">
                  <a:extLst>
                    <a:ext uri="{9D8B030D-6E8A-4147-A177-3AD203B41FA5}">
                      <a16:colId xmlns:a16="http://schemas.microsoft.com/office/drawing/2014/main" val="236961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Оцінка ймовірності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Якісна оцінка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Бальна</a:t>
                      </a:r>
                      <a:r>
                        <a:rPr lang="uk-UA" baseline="0" dirty="0" smtClean="0"/>
                        <a:t> оцінка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2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&gt;80%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51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61-80%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96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21-60%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67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1-20%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Низька 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9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&lt;1%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низька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80394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74107"/>
              </p:ext>
            </p:extLst>
          </p:nvPr>
        </p:nvGraphicFramePr>
        <p:xfrm>
          <a:off x="3925953" y="2637017"/>
          <a:ext cx="264103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876">
                  <a:extLst>
                    <a:ext uri="{9D8B030D-6E8A-4147-A177-3AD203B41FA5}">
                      <a16:colId xmlns:a16="http://schemas.microsoft.com/office/drawing/2014/main" val="1235286915"/>
                    </a:ext>
                  </a:extLst>
                </a:gridCol>
                <a:gridCol w="1192162">
                  <a:extLst>
                    <a:ext uri="{9D8B030D-6E8A-4147-A177-3AD203B41FA5}">
                      <a16:colId xmlns:a16="http://schemas.microsoft.com/office/drawing/2014/main" val="232432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Оцінка ймовірності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Якісна оцінка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2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0.9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51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0.7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96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0.5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67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0.3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Низька 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9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uk-UA" dirty="0" smtClean="0"/>
                        <a:t>.1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низька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80394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49636"/>
              </p:ext>
            </p:extLst>
          </p:nvPr>
        </p:nvGraphicFramePr>
        <p:xfrm>
          <a:off x="6691653" y="1520870"/>
          <a:ext cx="5182486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878">
                  <a:extLst>
                    <a:ext uri="{9D8B030D-6E8A-4147-A177-3AD203B41FA5}">
                      <a16:colId xmlns:a16="http://schemas.microsoft.com/office/drawing/2014/main" val="1235286915"/>
                    </a:ext>
                  </a:extLst>
                </a:gridCol>
                <a:gridCol w="1345475">
                  <a:extLst>
                    <a:ext uri="{9D8B030D-6E8A-4147-A177-3AD203B41FA5}">
                      <a16:colId xmlns:a16="http://schemas.microsoft.com/office/drawing/2014/main" val="2324322228"/>
                    </a:ext>
                  </a:extLst>
                </a:gridCol>
                <a:gridCol w="796834">
                  <a:extLst>
                    <a:ext uri="{9D8B030D-6E8A-4147-A177-3AD203B41FA5}">
                      <a16:colId xmlns:a16="http://schemas.microsoft.com/office/drawing/2014/main" val="2369611371"/>
                    </a:ext>
                  </a:extLst>
                </a:gridCol>
                <a:gridCol w="1724299">
                  <a:extLst>
                    <a:ext uri="{9D8B030D-6E8A-4147-A177-3AD203B41FA5}">
                      <a16:colId xmlns:a16="http://schemas.microsoft.com/office/drawing/2014/main" val="968066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Оцінка ймовірності, коефіцієнт </a:t>
                      </a:r>
                      <a:r>
                        <a:rPr lang="uk-UA" sz="1400" dirty="0" err="1" smtClean="0"/>
                        <a:t>Харрингтона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Якісна оцінка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Бальна оцінка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Інтерпретація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2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8-10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Ризик неминучий. Гарантоване настання ризику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51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6.4-8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Ризик ймовірний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96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3.7-6.4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Немає гарантій,</a:t>
                      </a:r>
                      <a:r>
                        <a:rPr lang="uk-UA" sz="1400" baseline="0" dirty="0" smtClean="0"/>
                        <a:t> що ризик настане, але все ж таки є така ймовірність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67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2-3.7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Низька 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Є певна ймовірність, що ризик виникне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9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0-2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низька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Є потенційна можливість виникнення ризику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80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Немає ймовірності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Ризик неможливий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65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6749" cy="967286"/>
          </a:xfrm>
        </p:spPr>
        <p:txBody>
          <a:bodyPr/>
          <a:lstStyle/>
          <a:p>
            <a:r>
              <a:rPr lang="uk-UA" dirty="0" smtClean="0"/>
              <a:t>Приклад матриці Ймовірність/Вплив (</a:t>
            </a:r>
            <a:r>
              <a:rPr lang="en-US" dirty="0" smtClean="0"/>
              <a:t>PMBOK)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214"/>
              </p:ext>
            </p:extLst>
          </p:nvPr>
        </p:nvGraphicFramePr>
        <p:xfrm>
          <a:off x="681446" y="1332411"/>
          <a:ext cx="10829107" cy="4872448"/>
        </p:xfrm>
        <a:graphic>
          <a:graphicData uri="http://schemas.openxmlformats.org/drawingml/2006/table">
            <a:tbl>
              <a:tblPr firstRow="1" firstCol="1" lastRow="1">
                <a:tableStyleId>{5C22544A-7EE6-4342-B048-85BDC9FD1C3A}</a:tableStyleId>
              </a:tblPr>
              <a:tblGrid>
                <a:gridCol w="1436910">
                  <a:extLst>
                    <a:ext uri="{9D8B030D-6E8A-4147-A177-3AD203B41FA5}">
                      <a16:colId xmlns:a16="http://schemas.microsoft.com/office/drawing/2014/main" val="3937423391"/>
                    </a:ext>
                  </a:extLst>
                </a:gridCol>
                <a:gridCol w="804025">
                  <a:extLst>
                    <a:ext uri="{9D8B030D-6E8A-4147-A177-3AD203B41FA5}">
                      <a16:colId xmlns:a16="http://schemas.microsoft.com/office/drawing/2014/main" val="3578442591"/>
                    </a:ext>
                  </a:extLst>
                </a:gridCol>
                <a:gridCol w="967330">
                  <a:extLst>
                    <a:ext uri="{9D8B030D-6E8A-4147-A177-3AD203B41FA5}">
                      <a16:colId xmlns:a16="http://schemas.microsoft.com/office/drawing/2014/main" val="3260137577"/>
                    </a:ext>
                  </a:extLst>
                </a:gridCol>
                <a:gridCol w="967330">
                  <a:extLst>
                    <a:ext uri="{9D8B030D-6E8A-4147-A177-3AD203B41FA5}">
                      <a16:colId xmlns:a16="http://schemas.microsoft.com/office/drawing/2014/main" val="3394510330"/>
                    </a:ext>
                  </a:extLst>
                </a:gridCol>
                <a:gridCol w="967330">
                  <a:extLst>
                    <a:ext uri="{9D8B030D-6E8A-4147-A177-3AD203B41FA5}">
                      <a16:colId xmlns:a16="http://schemas.microsoft.com/office/drawing/2014/main" val="2435782501"/>
                    </a:ext>
                  </a:extLst>
                </a:gridCol>
                <a:gridCol w="967330">
                  <a:extLst>
                    <a:ext uri="{9D8B030D-6E8A-4147-A177-3AD203B41FA5}">
                      <a16:colId xmlns:a16="http://schemas.microsoft.com/office/drawing/2014/main" val="320740800"/>
                    </a:ext>
                  </a:extLst>
                </a:gridCol>
                <a:gridCol w="967330">
                  <a:extLst>
                    <a:ext uri="{9D8B030D-6E8A-4147-A177-3AD203B41FA5}">
                      <a16:colId xmlns:a16="http://schemas.microsoft.com/office/drawing/2014/main" val="993518789"/>
                    </a:ext>
                  </a:extLst>
                </a:gridCol>
                <a:gridCol w="967330">
                  <a:extLst>
                    <a:ext uri="{9D8B030D-6E8A-4147-A177-3AD203B41FA5}">
                      <a16:colId xmlns:a16="http://schemas.microsoft.com/office/drawing/2014/main" val="2558228979"/>
                    </a:ext>
                  </a:extLst>
                </a:gridCol>
                <a:gridCol w="967330">
                  <a:extLst>
                    <a:ext uri="{9D8B030D-6E8A-4147-A177-3AD203B41FA5}">
                      <a16:colId xmlns:a16="http://schemas.microsoft.com/office/drawing/2014/main" val="115022270"/>
                    </a:ext>
                  </a:extLst>
                </a:gridCol>
                <a:gridCol w="967330">
                  <a:extLst>
                    <a:ext uri="{9D8B030D-6E8A-4147-A177-3AD203B41FA5}">
                      <a16:colId xmlns:a16="http://schemas.microsoft.com/office/drawing/2014/main" val="2640478677"/>
                    </a:ext>
                  </a:extLst>
                </a:gridCol>
                <a:gridCol w="849532">
                  <a:extLst>
                    <a:ext uri="{9D8B030D-6E8A-4147-A177-3AD203B41FA5}">
                      <a16:colId xmlns:a16="http://schemas.microsoft.com/office/drawing/2014/main" val="418307549"/>
                    </a:ext>
                  </a:extLst>
                </a:gridCol>
              </a:tblGrid>
              <a:tr h="696064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34925" marR="2476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Probability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934720" marR="9036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Threats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777240" marR="73342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Opportunities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39102"/>
                  </a:ext>
                </a:extLst>
              </a:tr>
              <a:tr h="696064"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34925" marR="2476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111760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1811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0.09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2319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0.18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14935" marR="844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0.36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9080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0.72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8572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0.72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5570" marR="8318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0.36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10477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0.18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0985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0.09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87630" marR="5905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90157"/>
                  </a:ext>
                </a:extLst>
              </a:tr>
              <a:tr h="696064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34925" marR="2476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111760" algn="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0.04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181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2319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0.14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4935" marR="8445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0.28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90805" algn="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8572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5570" marR="8318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0.28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104775"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0.14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0985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87630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0.04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465349"/>
                  </a:ext>
                </a:extLst>
              </a:tr>
              <a:tr h="696064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34925" marR="2476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111760" algn="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0.03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81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2319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4935" marR="8445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0.20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90805" algn="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0.40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8572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0.40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5570" marR="8318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0.20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104775"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0985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87630" marR="5905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0.03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61938"/>
                  </a:ext>
                </a:extLst>
              </a:tr>
              <a:tr h="696064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34925" marR="2476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111760" algn="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0.02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81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0.03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2319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0.06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14935" marR="8445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0.12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90805" algn="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0.24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8572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0.24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15570" marR="831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0.12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104775"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0.06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0985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0.03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87630" marR="5905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0.02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69425"/>
                  </a:ext>
                </a:extLst>
              </a:tr>
              <a:tr h="696064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34925" marR="2476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R="111760" algn="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0.01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81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0.01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2319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0.02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4935" marR="8445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0.04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90805" algn="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0.08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85725"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0.08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15570" marR="8318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0.04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104775"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0985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0.01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87630" marR="5905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0.01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54843"/>
                  </a:ext>
                </a:extLst>
              </a:tr>
              <a:tr h="69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111760"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1811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12319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0.20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14935" marR="844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90805"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85725"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15570" marR="831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R="104775"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uk-UA" sz="4000">
                        <a:effectLst/>
                      </a:endParaRPr>
                    </a:p>
                    <a:p>
                      <a:pPr marL="10985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uk-UA" sz="4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uk-UA" sz="4000" dirty="0">
                        <a:effectLst/>
                      </a:endParaRPr>
                    </a:p>
                    <a:p>
                      <a:pPr marL="87630" marR="5905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uk-UA" sz="4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8332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74617" y="6204859"/>
            <a:ext cx="11360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Пороги </a:t>
            </a:r>
            <a:r>
              <a:rPr lang="ru-RU" dirty="0" smtClean="0"/>
              <a:t>для </a:t>
            </a:r>
            <a:r>
              <a:rPr lang="ru-RU" dirty="0" err="1"/>
              <a:t>низьких</a:t>
            </a:r>
            <a:r>
              <a:rPr lang="ru-RU" dirty="0"/>
              <a:t>, </a:t>
            </a:r>
            <a:r>
              <a:rPr lang="ru-RU" dirty="0" err="1"/>
              <a:t>помірних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високих</a:t>
            </a:r>
            <a:r>
              <a:rPr lang="ru-RU" dirty="0"/>
              <a:t> </a:t>
            </a:r>
            <a:r>
              <a:rPr lang="ru-RU" dirty="0" err="1"/>
              <a:t>ризиків</a:t>
            </a:r>
            <a:r>
              <a:rPr lang="ru-RU" dirty="0"/>
              <a:t> </a:t>
            </a:r>
            <a:r>
              <a:rPr lang="ru-RU" dirty="0" err="1"/>
              <a:t>відображаються</a:t>
            </a:r>
            <a:r>
              <a:rPr lang="ru-RU" dirty="0"/>
              <a:t> в </a:t>
            </a:r>
            <a:r>
              <a:rPr lang="ru-RU" dirty="0" err="1"/>
              <a:t>матриці</a:t>
            </a:r>
            <a:r>
              <a:rPr lang="ru-RU" dirty="0"/>
              <a:t> і </a:t>
            </a:r>
            <a:r>
              <a:rPr lang="ru-RU" dirty="0" err="1"/>
              <a:t>визначають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оцінюється</a:t>
            </a:r>
            <a:r>
              <a:rPr lang="ru-RU" dirty="0"/>
              <a:t> </a:t>
            </a:r>
            <a:r>
              <a:rPr lang="ru-RU" dirty="0" err="1"/>
              <a:t>ризик</a:t>
            </a:r>
            <a:r>
              <a:rPr lang="ru-RU" dirty="0"/>
              <a:t> як </a:t>
            </a:r>
            <a:r>
              <a:rPr lang="ru-RU" dirty="0" err="1"/>
              <a:t>високий</a:t>
            </a:r>
            <a:r>
              <a:rPr lang="ru-RU" dirty="0"/>
              <a:t>, </a:t>
            </a:r>
            <a:r>
              <a:rPr lang="ru-RU" dirty="0" err="1"/>
              <a:t>помірний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низький</a:t>
            </a:r>
            <a:r>
              <a:rPr lang="ru-RU" dirty="0"/>
              <a:t> для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smtClean="0"/>
              <a:t>мети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11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матриці Ймовірність/Вплив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8584" b="13168"/>
          <a:stretch/>
        </p:blipFill>
        <p:spPr>
          <a:xfrm>
            <a:off x="2142308" y="2120877"/>
            <a:ext cx="8486319" cy="241193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00297" y="3222342"/>
            <a:ext cx="1798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/>
              <a:t>Ймовірність</a:t>
            </a:r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08765" y="4732167"/>
            <a:ext cx="2242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/>
              <a:t>Вплив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збитки</a:t>
            </a:r>
            <a:r>
              <a:rPr lang="ru-RU" sz="2400" b="1" dirty="0" smtClean="0"/>
              <a:t>)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4578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Як визначити, який критерій важливіше?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b="1" dirty="0"/>
                  <a:t>Векторний критерій</a:t>
                </a:r>
              </a:p>
              <a:p>
                <a:r>
                  <a:rPr lang="uk-UA" dirty="0" smtClean="0"/>
                  <a:t>Припущення: існує певна кількість </a:t>
                </a:r>
                <a:r>
                  <a:rPr lang="en-US" i="1" dirty="0" smtClean="0"/>
                  <a:t>n </a:t>
                </a:r>
                <a:r>
                  <a:rPr lang="uk-UA" dirty="0" smtClean="0"/>
                  <a:t>показників, що з різних сторін характеризують різноманітні рішення (впливи на систему).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uk-UA" dirty="0" smtClean="0"/>
              </a:p>
              <a:p>
                <a:endParaRPr lang="en-US" dirty="0" smtClean="0"/>
              </a:p>
              <a:p>
                <a:r>
                  <a:rPr lang="uk-UA" dirty="0" smtClean="0"/>
                  <a:t>В задачі оптимізації передбачається, що заздалегідь визначено напрям покращення кожного з показників, наприклад, його збільшення чи зменшення.</a:t>
                </a: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8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uk-UA" dirty="0" smtClean="0"/>
              <a:t>Метод виділення головного критерію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Один з критеріїв виділяється в якості головного і виконується його максимізація/мінімізація.</a:t>
            </a:r>
          </a:p>
          <a:p>
            <a:r>
              <a:rPr lang="uk-UA" dirty="0" smtClean="0"/>
              <a:t>Всі інші критерії розглядаються переводяться в категорію обмежень шляхом формулювання умов на їх значення.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b="1" dirty="0" smtClean="0"/>
              <a:t>Проблеми методу:</a:t>
            </a:r>
          </a:p>
          <a:p>
            <a:r>
              <a:rPr lang="uk-UA" dirty="0" smtClean="0"/>
              <a:t>Значною мірою спрощується структура задачі.</a:t>
            </a:r>
          </a:p>
          <a:p>
            <a:r>
              <a:rPr lang="uk-UA" dirty="0" smtClean="0"/>
              <a:t>Не завжди очевидним є головний критерій.</a:t>
            </a:r>
          </a:p>
          <a:p>
            <a:r>
              <a:rPr lang="uk-UA" dirty="0" smtClean="0"/>
              <a:t>Можлива втрата ефекту сукупного впливу декількох другорядних критеріїв.</a:t>
            </a:r>
          </a:p>
          <a:p>
            <a:r>
              <a:rPr lang="uk-UA" dirty="0" smtClean="0"/>
              <a:t>Важкою задачею є формулювання обмежень на другорядні критерії.</a:t>
            </a:r>
          </a:p>
          <a:p>
            <a:r>
              <a:rPr lang="uk-UA" dirty="0" smtClean="0"/>
              <a:t>Навіть якщо правильно виділено головний критерій, то не факт, що сукупність другорядних критеріїв не виявиться доволі значущою.</a:t>
            </a:r>
          </a:p>
          <a:p>
            <a:r>
              <a:rPr lang="uk-UA" dirty="0" smtClean="0"/>
              <a:t>Можливе отримання неоптимального рішення.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34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Метод згортання критеріїв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Метод згортання критеріїв передбачає перетворення набору існуючих окремих критеріїв в один </a:t>
            </a:r>
            <a:r>
              <a:rPr lang="uk-UA" b="1" dirty="0" err="1" smtClean="0"/>
              <a:t>суперкритерій</a:t>
            </a:r>
            <a:r>
              <a:rPr lang="uk-UA" dirty="0" smtClean="0"/>
              <a:t>, який є функцією від окремих критеріїв. Цю функцію називають згортанням.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b="1" i="1" dirty="0" smtClean="0"/>
              <a:t>Типи функцій для згортання:</a:t>
            </a:r>
          </a:p>
          <a:p>
            <a:r>
              <a:rPr lang="uk-UA" dirty="0" smtClean="0"/>
              <a:t>Адитивні</a:t>
            </a:r>
          </a:p>
          <a:p>
            <a:r>
              <a:rPr lang="uk-UA" dirty="0" smtClean="0"/>
              <a:t>Мультиплікативні</a:t>
            </a:r>
          </a:p>
          <a:p>
            <a:r>
              <a:rPr lang="uk-UA" dirty="0" smtClean="0"/>
              <a:t>Інші.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1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Адитивний критерій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0201"/>
            <a:ext cx="9372600" cy="1900807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При використанні </a:t>
            </a:r>
            <a:r>
              <a:rPr lang="uk-UA" dirty="0"/>
              <a:t>адитивного критерію цільова функція утворюється шляхом </a:t>
            </a:r>
            <a:r>
              <a:rPr lang="uk-UA" b="1" dirty="0"/>
              <a:t>додавання</a:t>
            </a:r>
            <a:r>
              <a:rPr lang="uk-UA" dirty="0"/>
              <a:t> нормованих значень </a:t>
            </a:r>
            <a:r>
              <a:rPr lang="uk-UA" dirty="0" smtClean="0"/>
              <a:t>окремих </a:t>
            </a:r>
            <a:r>
              <a:rPr lang="uk-UA" dirty="0"/>
              <a:t>критеріїв. </a:t>
            </a:r>
            <a:endParaRPr lang="uk-UA" dirty="0" smtClean="0"/>
          </a:p>
          <a:p>
            <a:r>
              <a:rPr lang="uk-UA" dirty="0" smtClean="0"/>
              <a:t>Окремі </a:t>
            </a:r>
            <a:r>
              <a:rPr lang="uk-UA" dirty="0"/>
              <a:t>критерії мають різну фізичну природу і відповідно до цього </a:t>
            </a:r>
            <a:r>
              <a:rPr lang="uk-UA" dirty="0" smtClean="0"/>
              <a:t>– різну </a:t>
            </a:r>
            <a:r>
              <a:rPr lang="uk-UA" dirty="0"/>
              <a:t>розмірність</a:t>
            </a:r>
            <a:r>
              <a:rPr lang="uk-UA" dirty="0" smtClean="0"/>
              <a:t>.</a:t>
            </a:r>
          </a:p>
          <a:p>
            <a:r>
              <a:rPr lang="ru-RU" dirty="0" smtClean="0"/>
              <a:t>При </a:t>
            </a:r>
            <a:r>
              <a:rPr lang="uk-UA" dirty="0" smtClean="0"/>
              <a:t>утворенні узагальненого критерію слід оперувати не  «натуральними» критеріями, а з їх нормованими значеннями</a:t>
            </a:r>
            <a:r>
              <a:rPr lang="ru-RU" dirty="0" smtClean="0"/>
              <a:t>.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1110344" y="5031246"/>
                <a:ext cx="8113876" cy="13500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uk-UA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uk-UA" sz="2000" dirty="0">
                    <a:solidFill>
                      <a:prstClr val="black"/>
                    </a:solidFill>
                    <a:latin typeface="Calibri"/>
                  </a:rPr>
                  <a:t>- ваговий коефіцієнт </a:t>
                </a:r>
                <a:r>
                  <a:rPr lang="uk-UA" sz="2000" i="1" dirty="0">
                    <a:solidFill>
                      <a:prstClr val="black"/>
                    </a:solidFill>
                    <a:latin typeface="Calibri"/>
                  </a:rPr>
                  <a:t>і-</a:t>
                </a:r>
                <a:r>
                  <a:rPr lang="uk-UA" sz="2000" dirty="0">
                    <a:solidFill>
                      <a:prstClr val="black"/>
                    </a:solidFill>
                    <a:latin typeface="Calibri"/>
                  </a:rPr>
                  <a:t>го окремого критерію;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uk-UA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uk-UA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uk-UA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uk-UA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uk-UA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prstClr val="black"/>
                    </a:solidFill>
                    <a:latin typeface="Calibri"/>
                  </a:rPr>
                  <a:t>- </a:t>
                </a:r>
                <a:r>
                  <a:rPr lang="uk-UA" sz="2000" i="1" dirty="0">
                    <a:solidFill>
                      <a:prstClr val="black"/>
                    </a:solidFill>
                    <a:latin typeface="Calibri"/>
                  </a:rPr>
                  <a:t>і-й</a:t>
                </a:r>
                <a:r>
                  <a:rPr lang="uk-UA" sz="2000" dirty="0">
                    <a:solidFill>
                      <a:prstClr val="black"/>
                    </a:solidFill>
                    <a:latin typeface="Calibri"/>
                  </a:rPr>
                  <a:t> нормуючий дільник;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uk-UA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uk-UA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uk-UA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uk-UA" sz="2000" dirty="0">
                    <a:solidFill>
                      <a:prstClr val="black"/>
                    </a:solidFill>
                    <a:latin typeface="Calibri"/>
                  </a:rPr>
                  <a:t>- нормоване значення </a:t>
                </a:r>
                <a:r>
                  <a:rPr lang="uk-UA" sz="2000" i="1" dirty="0">
                    <a:solidFill>
                      <a:prstClr val="black"/>
                    </a:solidFill>
                    <a:latin typeface="Calibri"/>
                  </a:rPr>
                  <a:t>і-го</a:t>
                </a:r>
                <a:r>
                  <a:rPr lang="uk-UA" sz="2000" dirty="0">
                    <a:solidFill>
                      <a:prstClr val="black"/>
                    </a:solidFill>
                    <a:latin typeface="Calibri"/>
                  </a:rPr>
                  <a:t> окремого критерію.</a:t>
                </a:r>
              </a:p>
              <a:p>
                <a:pPr marL="0" indent="0">
                  <a:buNone/>
                  <a:defRPr/>
                </a:pPr>
                <a:endParaRPr lang="uk-U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0" indent="0">
                  <a:buNone/>
                  <a:defRPr/>
                </a:pPr>
                <a:endParaRPr lang="uk-U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4" y="5031246"/>
                <a:ext cx="8113876" cy="1350082"/>
              </a:xfrm>
              <a:prstGeom prst="rect">
                <a:avLst/>
              </a:prstGeom>
              <a:blipFill>
                <a:blip r:embed="rId2"/>
                <a:stretch>
                  <a:fillRect l="-301" t="-22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3712" y="3683570"/>
                <a:ext cx="4824536" cy="981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uk-UA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uk-U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uk-U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uk-U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uk-UA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uk-U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uk-UA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uk-U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uk-U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3683570"/>
                <a:ext cx="4824536" cy="981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uk-UA" dirty="0" smtClean="0"/>
              <a:t>Способи вибору нормуючого дільника адитивного критерію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53589" y="1844823"/>
                <a:ext cx="10400211" cy="408571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В якості нормуючого дільника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може бути прийнято:</a:t>
                </a:r>
              </a:p>
              <a:p>
                <a:r>
                  <a:rPr lang="uk-UA" dirty="0" smtClean="0"/>
                  <a:t>Директивне значення, що задане замовником.</a:t>
                </a:r>
              </a:p>
              <a:p>
                <a:r>
                  <a:rPr lang="uk-UA" dirty="0" smtClean="0"/>
                  <a:t>Максимальне значення критерію, що досягається в області існування запропонованих рішень</a:t>
                </a:r>
                <a:r>
                  <a:rPr lang="en-US" dirty="0" smtClean="0"/>
                  <a:t> (</a:t>
                </a:r>
                <a:r>
                  <a:rPr lang="uk-UA" dirty="0" smtClean="0"/>
                  <a:t>область компромісу)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r>
                  <a:rPr lang="uk-UA" dirty="0" smtClean="0"/>
                  <a:t>Різниця між максимальним та мінімальним значенням критерію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589" y="1844823"/>
                <a:ext cx="10400211" cy="4085713"/>
              </a:xfrm>
              <a:blipFill>
                <a:blip r:embed="rId2"/>
                <a:stretch>
                  <a:fillRect l="-1054" t="-22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2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1972" y="1210083"/>
            <a:ext cx="4530634" cy="4389755"/>
          </a:xfrm>
        </p:spPr>
        <p:txBody>
          <a:bodyPr/>
          <a:lstStyle/>
          <a:p>
            <a:r>
              <a:rPr lang="uk-UA" dirty="0" smtClean="0"/>
              <a:t>Методи оцінки ризиків</a:t>
            </a:r>
            <a:endParaRPr lang="uk-UA" dirty="0"/>
          </a:p>
        </p:txBody>
      </p:sp>
      <p:pic>
        <p:nvPicPr>
          <p:cNvPr id="1026" name="Picture 2" descr="Оценка рисков судовых операц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78" y="1124586"/>
            <a:ext cx="4753700" cy="475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3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uk-UA" dirty="0" smtClean="0"/>
              <a:t>Способи вибору вагових коефіцієнтів адитивного критерію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3526"/>
                <a:ext cx="10515600" cy="36641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uk-UA" dirty="0" smtClean="0"/>
                  <a:t>Для рівноцінних критеріїв</a:t>
                </a:r>
                <a:r>
                  <a:rPr lang="en-US" dirty="0" smtClean="0"/>
                  <a:t> </a:t>
                </a:r>
                <a:r>
                  <a:rPr lang="uk-UA" dirty="0" smtClean="0"/>
                  <a:t> встановлюються однакові значення вагових коефіцієнтів:</a:t>
                </a:r>
              </a:p>
              <a:p>
                <a:endParaRPr lang="uk-U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uk-UA" dirty="0"/>
              </a:p>
              <a:p>
                <a:endParaRPr lang="uk-UA" dirty="0" smtClean="0"/>
              </a:p>
              <a:p>
                <a:r>
                  <a:rPr lang="uk-UA" dirty="0" smtClean="0"/>
                  <a:t>Для нерівноцінних критеріїв значення вагових коефіцієнтів обираються у відповідності до важливості критерію. Важливість може бути визначена різними способами.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3526"/>
                <a:ext cx="10515600" cy="3664131"/>
              </a:xfrm>
              <a:blipFill>
                <a:blip r:embed="rId2"/>
                <a:stretch>
                  <a:fillRect l="-1043" t="-3827" b="-2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Мультиплікативний критерій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8"/>
            <a:ext cx="10644051" cy="4135346"/>
          </a:xfrm>
        </p:spPr>
        <p:txBody>
          <a:bodyPr>
            <a:normAutofit/>
          </a:bodyPr>
          <a:lstStyle/>
          <a:p>
            <a:r>
              <a:rPr lang="uk-UA" b="1" dirty="0"/>
              <a:t>Перевага</a:t>
            </a:r>
            <a:r>
              <a:rPr lang="uk-UA" dirty="0"/>
              <a:t>: мультиплікативний критерій не потребує нормування окремих критеріїв.</a:t>
            </a:r>
          </a:p>
          <a:p>
            <a:r>
              <a:rPr lang="uk-UA" b="1" dirty="0"/>
              <a:t>Недолік</a:t>
            </a:r>
            <a:r>
              <a:rPr lang="uk-UA" dirty="0"/>
              <a:t>: мультиплікативний </a:t>
            </a:r>
            <a:r>
              <a:rPr lang="ru-RU" dirty="0" err="1"/>
              <a:t>критерій</a:t>
            </a:r>
            <a:r>
              <a:rPr lang="ru-RU" dirty="0"/>
              <a:t> </a:t>
            </a:r>
            <a:r>
              <a:rPr lang="ru-RU" dirty="0" err="1"/>
              <a:t>компенсує</a:t>
            </a:r>
            <a:r>
              <a:rPr lang="ru-RU" dirty="0"/>
              <a:t> </a:t>
            </a:r>
            <a:r>
              <a:rPr lang="ru-RU" dirty="0" err="1"/>
              <a:t>недостатню</a:t>
            </a:r>
            <a:r>
              <a:rPr lang="ru-RU" dirty="0"/>
              <a:t> величину одного </a:t>
            </a:r>
            <a:r>
              <a:rPr lang="ru-RU" dirty="0" err="1"/>
              <a:t>окремого</a:t>
            </a:r>
            <a:r>
              <a:rPr lang="ru-RU" dirty="0"/>
              <a:t> </a:t>
            </a:r>
            <a:r>
              <a:rPr lang="ru-RU" dirty="0" err="1"/>
              <a:t>критерію</a:t>
            </a:r>
            <a:r>
              <a:rPr lang="ru-RU" dirty="0"/>
              <a:t> </a:t>
            </a:r>
            <a:r>
              <a:rPr lang="ru-RU" dirty="0" err="1"/>
              <a:t>надлишкової</a:t>
            </a:r>
            <a:r>
              <a:rPr lang="ru-RU" dirty="0"/>
              <a:t> величиною </a:t>
            </a:r>
            <a:r>
              <a:rPr lang="ru-RU" dirty="0" err="1"/>
              <a:t>іншого</a:t>
            </a:r>
            <a:r>
              <a:rPr lang="ru-RU" dirty="0"/>
              <a:t> і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тенденцію</a:t>
            </a:r>
            <a:r>
              <a:rPr lang="ru-RU" dirty="0"/>
              <a:t> </a:t>
            </a:r>
            <a:r>
              <a:rPr lang="ru-RU" dirty="0" err="1"/>
              <a:t>згладжувати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критеріїв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нерівнозначних</a:t>
            </a:r>
            <a:r>
              <a:rPr lang="ru-RU" dirty="0"/>
              <a:t> </a:t>
            </a:r>
            <a:r>
              <a:rPr lang="ru-RU" dirty="0" err="1"/>
              <a:t>початкових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критеріїв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15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Мультиплікативний критерій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40" y="1340768"/>
            <a:ext cx="11220994" cy="5517232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Може бути утворений шляхом звичайного перемноження окремих критеріїв:</a:t>
            </a:r>
          </a:p>
          <a:p>
            <a:endParaRPr lang="en-US" dirty="0" smtClean="0"/>
          </a:p>
          <a:p>
            <a:endParaRPr lang="uk-UA" dirty="0" smtClean="0"/>
          </a:p>
          <a:p>
            <a:endParaRPr lang="en-US" dirty="0"/>
          </a:p>
          <a:p>
            <a:r>
              <a:rPr lang="uk-UA" dirty="0" smtClean="0"/>
              <a:t>Для нерівнозначних окремих критеріїв в мультиплікативному критерію може бути введено вагові коефіцієнти: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Мультиплікативний критерій може бути представлено у вигляді відношення добутків окремих критеріїв:</a:t>
            </a:r>
          </a:p>
          <a:p>
            <a:endParaRPr lang="uk-UA" dirty="0" smtClean="0"/>
          </a:p>
          <a:p>
            <a:endParaRPr lang="en-US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В чисельнику перемножуються всі параметри,  що потребують максимізацій, в знаменнику – всі параметри, що потребують мінімізації</a:t>
            </a:r>
            <a:r>
              <a:rPr lang="ru-RU" dirty="0" smtClean="0"/>
              <a:t>. </a:t>
            </a:r>
            <a:r>
              <a:rPr lang="uk-UA" dirty="0" smtClean="0"/>
              <a:t>Сам мультиплікативний критерій максимізується.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3712" y="1770071"/>
                <a:ext cx="482453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uk-UA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uk-U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1770071"/>
                <a:ext cx="482453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962815" y="3368611"/>
                <a:ext cx="219572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uk-UA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uk-U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815" y="3368611"/>
                <a:ext cx="2195729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79008" y="4959226"/>
                <a:ext cx="4010778" cy="781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uk-UA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uk-UA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uk-UA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uk-UA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08" y="4959226"/>
                <a:ext cx="4010778" cy="7818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0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err="1" smtClean="0"/>
              <a:t>Парето</a:t>
            </a:r>
            <a:r>
              <a:rPr lang="uk-UA" dirty="0" smtClean="0"/>
              <a:t>-оптимальне рішення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520" y="1417638"/>
            <a:ext cx="9417616" cy="4997152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Використовується для випадків, коли неможливо тим чи іншим способом встановити пріоритет (ваговий коефіцієнт).</a:t>
            </a:r>
          </a:p>
          <a:p>
            <a:r>
              <a:rPr lang="uk-UA" dirty="0" smtClean="0"/>
              <a:t>Метод передбачає пошук серед усіх альтернатив х1, х2, х3, … таку, яка є кращою серед усіх інших по всім наборам показників одночасно.</a:t>
            </a:r>
          </a:p>
          <a:p>
            <a:r>
              <a:rPr lang="uk-UA" i="1" dirty="0" smtClean="0"/>
              <a:t>Проблема: виникнення ситуацій, коли альтернатива є кращою по одним показникам і гіршою по іншим.</a:t>
            </a:r>
            <a:endParaRPr lang="uk-UA" dirty="0" smtClean="0"/>
          </a:p>
          <a:p>
            <a:r>
              <a:rPr lang="uk-UA" dirty="0" smtClean="0"/>
              <a:t>Загальний алгоритм пошуку </a:t>
            </a:r>
            <a:r>
              <a:rPr lang="uk-UA" dirty="0" err="1" smtClean="0"/>
              <a:t>Парето</a:t>
            </a:r>
            <a:r>
              <a:rPr lang="uk-UA" dirty="0" smtClean="0"/>
              <a:t>-оптимальних рішень ХР полягає в послідовному зменшенні вхідної множини альтернатив.  Серед знайдених рішень ОПР вибирає остаточне. </a:t>
            </a:r>
          </a:p>
          <a:p>
            <a:r>
              <a:rPr lang="uk-UA" dirty="0" smtClean="0"/>
              <a:t>Розмірність </a:t>
            </a:r>
            <a:r>
              <a:rPr lang="uk-UA" dirty="0" err="1" smtClean="0"/>
              <a:t>Парето</a:t>
            </a:r>
            <a:r>
              <a:rPr lang="uk-UA" dirty="0" smtClean="0"/>
              <a:t>-оптимальної множини ХР значно менше вхідної множини Х, що скорочує процес прийняття рішень ОПР.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9278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uk-UA" dirty="0" smtClean="0"/>
              <a:t>Пошук </a:t>
            </a:r>
            <a:r>
              <a:rPr lang="uk-UA" dirty="0" err="1" smtClean="0"/>
              <a:t>Парето</a:t>
            </a:r>
            <a:r>
              <a:rPr lang="uk-UA" dirty="0" smtClean="0"/>
              <a:t>-оптимального рішення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00201"/>
            <a:ext cx="10735491" cy="262088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Вибрати з множини Х першу альтернативу х1 та сформувати множину Х1 з Х. Для цього порівнюємо х1 з усіма іншими альтернативами. Якщо є таке рішення, що х1 краще за х, х не включається Х1.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Якщо після перебору не знайшлося жодного х кращого за х1, то х1 включається до ХР. Після перебору х1 не береться до уваги та не включається в Х1.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Виконуємо вказані операції, взявши наступну альтернативу та сформувавши множину Х2 з Х1 і </a:t>
            </a:r>
            <a:r>
              <a:rPr lang="uk-UA" dirty="0" err="1" smtClean="0"/>
              <a:t>т.д</a:t>
            </a:r>
            <a:r>
              <a:rPr lang="uk-UA" dirty="0" smtClean="0"/>
              <a:t>.  </a:t>
            </a:r>
            <a:endParaRPr lang="uk-UA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438400" y="24928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53735" y="292494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791744" y="30689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509120"/>
            <a:ext cx="7944894" cy="18002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53052" y="4532811"/>
            <a:ext cx="1789612" cy="1959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Альтернативи</a:t>
            </a:r>
            <a:endParaRPr lang="uk-UA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81047"/>
              </p:ext>
            </p:extLst>
          </p:nvPr>
        </p:nvGraphicFramePr>
        <p:xfrm>
          <a:off x="2135560" y="5023298"/>
          <a:ext cx="2240497" cy="12730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40497">
                  <a:extLst>
                    <a:ext uri="{9D8B030D-6E8A-4147-A177-3AD203B41FA5}">
                      <a16:colId xmlns:a16="http://schemas.microsoft.com/office/drawing/2014/main" val="3240243005"/>
                    </a:ext>
                  </a:extLst>
                </a:gridCol>
              </a:tblGrid>
              <a:tr h="270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Вартість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5796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Час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14188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97836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Якість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0139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Взаємодія в</a:t>
                      </a:r>
                      <a:r>
                        <a:rPr lang="uk-UA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 команді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2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uk-UA" dirty="0" smtClean="0"/>
              <a:t>Приклад пошуку </a:t>
            </a:r>
            <a:r>
              <a:rPr lang="uk-UA" dirty="0" err="1" smtClean="0"/>
              <a:t>Парето</a:t>
            </a:r>
            <a:r>
              <a:rPr lang="uk-UA" dirty="0" smtClean="0"/>
              <a:t>-оптимального рішення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53" y="1628800"/>
            <a:ext cx="8004895" cy="18137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55" y="3639291"/>
            <a:ext cx="8010493" cy="22379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17954" y="6056575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  <a:latin typeface="Roboto"/>
              </a:rPr>
              <a:t>Х1= { x2, x3, x6, x7} </a:t>
            </a: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6160" y="604285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Roboto"/>
              </a:rPr>
              <a:t>X</a:t>
            </a:r>
            <a:r>
              <a:rPr lang="uk-UA" dirty="0">
                <a:solidFill>
                  <a:srgbClr val="000000"/>
                </a:solidFill>
                <a:latin typeface="Roboto"/>
              </a:rPr>
              <a:t>Р = { х1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}</a:t>
            </a: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70172" y="1658983"/>
            <a:ext cx="1789612" cy="1959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Альтернативи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70172" y="3988079"/>
            <a:ext cx="1789612" cy="1959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Альтернативи</a:t>
            </a:r>
            <a:endParaRPr lang="uk-UA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62866"/>
              </p:ext>
            </p:extLst>
          </p:nvPr>
        </p:nvGraphicFramePr>
        <p:xfrm>
          <a:off x="2148623" y="2149470"/>
          <a:ext cx="2240497" cy="12730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40497">
                  <a:extLst>
                    <a:ext uri="{9D8B030D-6E8A-4147-A177-3AD203B41FA5}">
                      <a16:colId xmlns:a16="http://schemas.microsoft.com/office/drawing/2014/main" val="3240243005"/>
                    </a:ext>
                  </a:extLst>
                </a:gridCol>
              </a:tblGrid>
              <a:tr h="270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Вартість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5796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Час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14188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97836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Якість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0139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Взаємодія в</a:t>
                      </a:r>
                      <a:r>
                        <a:rPr lang="uk-UA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 команді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7557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8243"/>
              </p:ext>
            </p:extLst>
          </p:nvPr>
        </p:nvGraphicFramePr>
        <p:xfrm>
          <a:off x="2117954" y="4487720"/>
          <a:ext cx="2271166" cy="139056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71166">
                  <a:extLst>
                    <a:ext uri="{9D8B030D-6E8A-4147-A177-3AD203B41FA5}">
                      <a16:colId xmlns:a16="http://schemas.microsoft.com/office/drawing/2014/main" val="3240243005"/>
                    </a:ext>
                  </a:extLst>
                </a:gridCol>
              </a:tblGrid>
              <a:tr h="2952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Вартість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5796"/>
                  </a:ext>
                </a:extLst>
              </a:tr>
              <a:tr h="2952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Час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14188"/>
                  </a:ext>
                </a:extLst>
              </a:tr>
              <a:tr h="266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97836"/>
                  </a:ext>
                </a:extLst>
              </a:tr>
              <a:tr h="266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Якість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0139"/>
                  </a:ext>
                </a:extLst>
              </a:tr>
              <a:tr h="266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Взаємодія в</a:t>
                      </a:r>
                      <a:r>
                        <a:rPr lang="uk-UA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 команді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8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uk-UA" sz="3600" dirty="0"/>
              <a:t>Приклад пошуку </a:t>
            </a:r>
            <a:r>
              <a:rPr lang="uk-UA" sz="3600" dirty="0" err="1"/>
              <a:t>Парето</a:t>
            </a:r>
            <a:r>
              <a:rPr lang="uk-UA" sz="3600" dirty="0"/>
              <a:t>-оптимального рішення (продовження)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628800"/>
            <a:ext cx="5218034" cy="200267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392145" y="2037502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  <a:latin typeface="Roboto"/>
              </a:rPr>
              <a:t>Х2= { x3, x6, x7 } </a:t>
            </a: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20217" y="2652457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Roboto"/>
              </a:rPr>
              <a:t>X</a:t>
            </a:r>
            <a:r>
              <a:rPr lang="uk-UA" dirty="0">
                <a:solidFill>
                  <a:srgbClr val="000000"/>
                </a:solidFill>
                <a:latin typeface="Roboto"/>
              </a:rPr>
              <a:t>Р = { х1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}</a:t>
            </a: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82" y="4005064"/>
            <a:ext cx="4450322" cy="194421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981200" y="6031038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  <a:latin typeface="Roboto"/>
              </a:rPr>
              <a:t>Х3= { x7 } </a:t>
            </a: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719737" y="6031038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Roboto"/>
              </a:rPr>
              <a:t>X</a:t>
            </a:r>
            <a:r>
              <a:rPr lang="uk-UA" dirty="0">
                <a:solidFill>
                  <a:srgbClr val="000000"/>
                </a:solidFill>
                <a:latin typeface="Roboto"/>
              </a:rPr>
              <a:t>Р = { х1, х3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}</a:t>
            </a: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974887"/>
            <a:ext cx="3470758" cy="1974393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565268" y="6031038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Roboto"/>
              </a:rPr>
              <a:t>X</a:t>
            </a:r>
            <a:r>
              <a:rPr lang="uk-UA" dirty="0">
                <a:solidFill>
                  <a:srgbClr val="000000"/>
                </a:solidFill>
                <a:latin typeface="Roboto"/>
              </a:rPr>
              <a:t>Р = { х1, х3, х7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}</a:t>
            </a:r>
            <a:endParaRPr lang="uk-U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442500" y="4284618"/>
            <a:ext cx="836807" cy="137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 smtClean="0"/>
              <a:t>Альт.</a:t>
            </a:r>
            <a:endParaRPr lang="uk-UA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42264" y="1894114"/>
            <a:ext cx="1789612" cy="1959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Альтернативи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506686" y="4258491"/>
            <a:ext cx="1789612" cy="1959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Альтернативи</a:t>
            </a:r>
            <a:endParaRPr lang="uk-UA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72803"/>
              </p:ext>
            </p:extLst>
          </p:nvPr>
        </p:nvGraphicFramePr>
        <p:xfrm>
          <a:off x="2063552" y="2340896"/>
          <a:ext cx="2129938" cy="12730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29938">
                  <a:extLst>
                    <a:ext uri="{9D8B030D-6E8A-4147-A177-3AD203B41FA5}">
                      <a16:colId xmlns:a16="http://schemas.microsoft.com/office/drawing/2014/main" val="3240243005"/>
                    </a:ext>
                  </a:extLst>
                </a:gridCol>
              </a:tblGrid>
              <a:tr h="270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Вартість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5796"/>
                  </a:ext>
                </a:extLst>
              </a:tr>
              <a:tr h="270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Час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14188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97836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Якість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0139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Взаємодія в</a:t>
                      </a:r>
                      <a:r>
                        <a:rPr lang="uk-UA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 команді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7557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73039"/>
              </p:ext>
            </p:extLst>
          </p:nvPr>
        </p:nvGraphicFramePr>
        <p:xfrm>
          <a:off x="2031382" y="4730222"/>
          <a:ext cx="2122607" cy="118725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22607">
                  <a:extLst>
                    <a:ext uri="{9D8B030D-6E8A-4147-A177-3AD203B41FA5}">
                      <a16:colId xmlns:a16="http://schemas.microsoft.com/office/drawing/2014/main" val="3240243005"/>
                    </a:ext>
                  </a:extLst>
                </a:gridCol>
              </a:tblGrid>
              <a:tr h="252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Вартість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5796"/>
                  </a:ext>
                </a:extLst>
              </a:tr>
              <a:tr h="252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Час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14188"/>
                  </a:ext>
                </a:extLst>
              </a:tr>
              <a:tr h="2276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97836"/>
                  </a:ext>
                </a:extLst>
              </a:tr>
              <a:tr h="2276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Якість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0139"/>
                  </a:ext>
                </a:extLst>
              </a:tr>
              <a:tr h="2276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Взаємодія в</a:t>
                      </a:r>
                      <a:r>
                        <a:rPr lang="uk-UA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 команді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755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75019"/>
              </p:ext>
            </p:extLst>
          </p:nvPr>
        </p:nvGraphicFramePr>
        <p:xfrm>
          <a:off x="6888088" y="4691033"/>
          <a:ext cx="2530232" cy="12395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530232">
                  <a:extLst>
                    <a:ext uri="{9D8B030D-6E8A-4147-A177-3AD203B41FA5}">
                      <a16:colId xmlns:a16="http://schemas.microsoft.com/office/drawing/2014/main" val="3240243005"/>
                    </a:ext>
                  </a:extLst>
                </a:gridCol>
              </a:tblGrid>
              <a:tr h="263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Вартість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95796"/>
                  </a:ext>
                </a:extLst>
              </a:tr>
              <a:tr h="263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Час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14188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97836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Якість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0139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Взаємодія в</a:t>
                      </a:r>
                      <a:r>
                        <a:rPr lang="uk-UA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MT"/>
                          <a:cs typeface="Arial MT"/>
                        </a:rPr>
                        <a:t> команді</a:t>
                      </a:r>
                      <a:endParaRPr lang="uk-UA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06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Оцінка ризиків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Мета</a:t>
            </a:r>
          </a:p>
          <a:p>
            <a:r>
              <a:rPr lang="uk-UA" dirty="0"/>
              <a:t>о</a:t>
            </a:r>
            <a:r>
              <a:rPr lang="uk-UA" dirty="0" smtClean="0"/>
              <a:t>тримати список, впорядкований відповідно до рангу ризику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b="1" dirty="0" smtClean="0"/>
              <a:t>Якісний аналіз</a:t>
            </a:r>
          </a:p>
          <a:p>
            <a:r>
              <a:rPr lang="uk-UA" dirty="0"/>
              <a:t>оцінка ймовірності того, що подія станеться</a:t>
            </a:r>
          </a:p>
          <a:p>
            <a:r>
              <a:rPr lang="uk-UA" dirty="0" smtClean="0"/>
              <a:t>оцінка </a:t>
            </a:r>
            <a:r>
              <a:rPr lang="uk-UA" dirty="0"/>
              <a:t>ступеня впливу</a:t>
            </a:r>
          </a:p>
          <a:p>
            <a:pPr marL="0" indent="0" algn="ctr">
              <a:buNone/>
            </a:pPr>
            <a:r>
              <a:rPr lang="uk-UA" b="1" i="1" dirty="0"/>
              <a:t>Важливість </a:t>
            </a:r>
            <a:r>
              <a:rPr lang="uk-UA" b="1" i="1" dirty="0" smtClean="0"/>
              <a:t>ризику=Ймовірність*Вплив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b="1" dirty="0" smtClean="0"/>
              <a:t>Кількісний аналіз</a:t>
            </a:r>
          </a:p>
          <a:p>
            <a:r>
              <a:rPr lang="uk-UA" dirty="0"/>
              <a:t>в</a:t>
            </a:r>
            <a:r>
              <a:rPr lang="uk-UA" dirty="0" smtClean="0"/>
              <a:t>изначення конкретного розміру збитку/прибутку (гроші, час тощо)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835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 як</a:t>
            </a:r>
            <a:r>
              <a:rPr lang="uk-UA" dirty="0" err="1" smtClean="0"/>
              <a:t>існої</a:t>
            </a:r>
            <a:r>
              <a:rPr lang="uk-UA" dirty="0" smtClean="0"/>
              <a:t> оцінки ймовірності</a:t>
            </a:r>
            <a:endParaRPr lang="uk-UA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68413"/>
              </p:ext>
            </p:extLst>
          </p:nvPr>
        </p:nvGraphicFramePr>
        <p:xfrm>
          <a:off x="838200" y="1834380"/>
          <a:ext cx="4114800" cy="347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318">
                  <a:extLst>
                    <a:ext uri="{9D8B030D-6E8A-4147-A177-3AD203B41FA5}">
                      <a16:colId xmlns:a16="http://schemas.microsoft.com/office/drawing/2014/main" val="2324322228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2369611371"/>
                    </a:ext>
                  </a:extLst>
                </a:gridCol>
              </a:tblGrid>
              <a:tr h="682555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Якісна оцінка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Бальна</a:t>
                      </a:r>
                      <a:r>
                        <a:rPr lang="uk-UA" baseline="0" dirty="0" smtClean="0"/>
                        <a:t> оцінка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028668"/>
                  </a:ext>
                </a:extLst>
              </a:tr>
              <a:tr h="682555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висока ймовірність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517121"/>
                  </a:ext>
                </a:extLst>
              </a:tr>
              <a:tr h="395448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 ймовірність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962982"/>
                  </a:ext>
                </a:extLst>
              </a:tr>
              <a:tr h="395448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 ймовірність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673442"/>
                  </a:ext>
                </a:extLst>
              </a:tr>
              <a:tr h="395448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Низька ймовірність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97942"/>
                  </a:ext>
                </a:extLst>
              </a:tr>
              <a:tr h="682555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низька </a:t>
                      </a:r>
                      <a:r>
                        <a:rPr lang="uk-UA" dirty="0" err="1" smtClean="0"/>
                        <a:t>ймовірінсть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803945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86250" y="1485543"/>
            <a:ext cx="64356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Інтерпретація у % ймовірності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&gt;80% Дуже висока. Подія майже точно відбудеться. Декілька випадків реалізації ризику протягом року </a:t>
            </a:r>
            <a:r>
              <a:rPr lang="uk-UA" dirty="0" smtClean="0"/>
              <a:t>в компанії на подібних проектах.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50-80% Висока. Подія швидше відбудеться, ніж відбудеться. Одиничний випадок реалізації ризику протягом року в компанії на подібних проектах</a:t>
            </a:r>
            <a:r>
              <a:rPr lang="uk-UA" dirty="0" smtClean="0"/>
              <a:t> </a:t>
            </a:r>
            <a:r>
              <a:rPr lang="uk-UA" dirty="0"/>
              <a:t>чи кілька випадків реалізації ризику протягом року на </a:t>
            </a:r>
            <a:r>
              <a:rPr lang="uk-UA" dirty="0" smtClean="0"/>
              <a:t>проектах компанії </a:t>
            </a:r>
            <a:r>
              <a:rPr lang="uk-UA" dirty="0"/>
              <a:t>чи </a:t>
            </a:r>
            <a:r>
              <a:rPr lang="uk-UA" dirty="0" smtClean="0"/>
              <a:t>в галузі</a:t>
            </a:r>
            <a:r>
              <a:rPr lang="uk-U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20-50% Середня. Подія може статися. Одиничний випадок реалізації ризику за рік на одному з </a:t>
            </a:r>
            <a:r>
              <a:rPr lang="uk-UA" dirty="0" smtClean="0"/>
              <a:t>проектів </a:t>
            </a:r>
            <a:r>
              <a:rPr lang="uk-UA" dirty="0"/>
              <a:t>компанії чи </a:t>
            </a:r>
            <a:r>
              <a:rPr lang="uk-UA" dirty="0" smtClean="0"/>
              <a:t>в галузі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5-20% Низька. Подія швидше не станеться, ніж станеться. Подібні </a:t>
            </a:r>
            <a:r>
              <a:rPr lang="uk-UA" dirty="0" smtClean="0"/>
              <a:t>випадки колись </a:t>
            </a:r>
            <a:r>
              <a:rPr lang="uk-UA" dirty="0"/>
              <a:t>мали місце на </a:t>
            </a:r>
            <a:r>
              <a:rPr lang="uk-UA" dirty="0" smtClean="0"/>
              <a:t>проектах </a:t>
            </a:r>
            <a:r>
              <a:rPr lang="uk-UA" dirty="0"/>
              <a:t>в історії </a:t>
            </a:r>
            <a:r>
              <a:rPr lang="uk-UA" dirty="0" smtClean="0"/>
              <a:t>компанії.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&gt;5% Дуже низька. Вкрай малоймовірно, що подія може статися. Подібні випадки не траплялися на </a:t>
            </a:r>
            <a:r>
              <a:rPr lang="uk-UA" dirty="0" smtClean="0"/>
              <a:t>проектах </a:t>
            </a:r>
            <a:r>
              <a:rPr lang="uk-UA" dirty="0"/>
              <a:t>компанії, але реєструвалися у галузі.</a:t>
            </a:r>
          </a:p>
        </p:txBody>
      </p:sp>
    </p:spTree>
    <p:extLst>
      <p:ext uri="{BB962C8B-B14F-4D97-AF65-F5344CB8AC3E}">
        <p14:creationId xmlns:p14="http://schemas.microsoft.com/office/powerpoint/2010/main" val="35183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Види якісної оцінки об’єктів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err="1"/>
              <a:t>Ранжування</a:t>
            </a:r>
            <a:endParaRPr lang="ru-RU" dirty="0"/>
          </a:p>
          <a:p>
            <a:pPr marL="857250" lvl="1" indent="-457200"/>
            <a:r>
              <a:rPr lang="ru-RU" dirty="0" err="1"/>
              <a:t>Розташування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в порядку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зменшення</a:t>
            </a:r>
            <a:r>
              <a:rPr lang="ru-RU" dirty="0"/>
              <a:t> будь-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властивої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характеристики. </a:t>
            </a:r>
          </a:p>
          <a:p>
            <a:pPr marL="857250" lvl="1" indent="-457200"/>
            <a:r>
              <a:rPr lang="ru-RU" dirty="0" err="1"/>
              <a:t>Ранжування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вибрати</a:t>
            </a:r>
            <a:r>
              <a:rPr lang="ru-RU" dirty="0"/>
              <a:t> з </a:t>
            </a:r>
            <a:r>
              <a:rPr lang="ru-RU" dirty="0" err="1"/>
              <a:t>досліджуваної</a:t>
            </a:r>
            <a:r>
              <a:rPr lang="ru-RU" dirty="0"/>
              <a:t> </a:t>
            </a:r>
            <a:r>
              <a:rPr lang="ru-RU" dirty="0" err="1"/>
              <a:t>сукупності</a:t>
            </a:r>
            <a:r>
              <a:rPr lang="ru-RU" dirty="0"/>
              <a:t> </a:t>
            </a:r>
            <a:r>
              <a:rPr lang="ru-RU" dirty="0" err="1"/>
              <a:t>факторів</a:t>
            </a:r>
            <a:r>
              <a:rPr lang="ru-RU" dirty="0"/>
              <a:t> </a:t>
            </a:r>
            <a:r>
              <a:rPr lang="ru-RU" dirty="0" err="1"/>
              <a:t>найсуттєвіший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Парне </a:t>
            </a:r>
            <a:r>
              <a:rPr lang="ru-RU" b="1" dirty="0" err="1"/>
              <a:t>порівняння</a:t>
            </a:r>
            <a:endParaRPr lang="ru-RU" b="1" dirty="0"/>
          </a:p>
          <a:p>
            <a:pPr marL="857250" lvl="1" indent="-457200"/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при </a:t>
            </a:r>
            <a:r>
              <a:rPr lang="ru-RU" dirty="0" err="1"/>
              <a:t>порівнянні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пар </a:t>
            </a:r>
          </a:p>
          <a:p>
            <a:pPr marL="857250" lvl="1" indent="-457200"/>
            <a:r>
              <a:rPr lang="ru-RU" dirty="0"/>
              <a:t>В </a:t>
            </a:r>
            <a:r>
              <a:rPr lang="ru-RU" dirty="0" err="1"/>
              <a:t>кожній</a:t>
            </a:r>
            <a:r>
              <a:rPr lang="ru-RU" dirty="0"/>
              <a:t> з пар </a:t>
            </a:r>
            <a:r>
              <a:rPr lang="ru-RU" dirty="0" err="1"/>
              <a:t>виявляється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значимий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встановлюється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рівність</a:t>
            </a:r>
            <a:endParaRPr lang="ru-RU" dirty="0"/>
          </a:p>
          <a:p>
            <a:pPr marL="0" indent="0">
              <a:buNone/>
            </a:pPr>
            <a:r>
              <a:rPr lang="ru-RU" b="1" dirty="0" err="1"/>
              <a:t>Безпосередня</a:t>
            </a:r>
            <a:r>
              <a:rPr lang="ru-RU" b="1" dirty="0"/>
              <a:t> </a:t>
            </a:r>
            <a:r>
              <a:rPr lang="ru-RU" b="1" dirty="0" err="1" smtClean="0"/>
              <a:t>оцінка</a:t>
            </a:r>
            <a:r>
              <a:rPr lang="ru-RU" b="1" dirty="0" smtClean="0"/>
              <a:t> (</a:t>
            </a:r>
            <a:r>
              <a:rPr lang="ru-RU" b="1" dirty="0" err="1" smtClean="0"/>
              <a:t>бальний</a:t>
            </a:r>
            <a:r>
              <a:rPr lang="ru-RU" b="1" dirty="0" smtClean="0"/>
              <a:t> метод)</a:t>
            </a:r>
            <a:endParaRPr lang="ru-RU" dirty="0"/>
          </a:p>
          <a:p>
            <a:pPr lvl="1" indent="-342900"/>
            <a:r>
              <a:rPr lang="ru-RU" dirty="0" err="1"/>
              <a:t>Діапазон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характеристик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розбивається</a:t>
            </a:r>
            <a:r>
              <a:rPr lang="ru-RU" dirty="0"/>
              <a:t> на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інтервали</a:t>
            </a:r>
            <a:r>
              <a:rPr lang="ru-RU" dirty="0"/>
              <a:t>, кожному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приписується</a:t>
            </a:r>
            <a:r>
              <a:rPr lang="ru-RU" dirty="0"/>
              <a:t> </a:t>
            </a:r>
            <a:r>
              <a:rPr lang="ru-RU" dirty="0" err="1"/>
              <a:t>певна</a:t>
            </a:r>
            <a:r>
              <a:rPr lang="ru-RU" dirty="0"/>
              <a:t> </a:t>
            </a:r>
            <a:r>
              <a:rPr lang="ru-RU" dirty="0" err="1"/>
              <a:t>оцінка</a:t>
            </a:r>
            <a:r>
              <a:rPr lang="ru-RU" dirty="0"/>
              <a:t> (бал),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0 до </a:t>
            </a:r>
            <a:r>
              <a:rPr lang="ru-RU" dirty="0" smtClean="0"/>
              <a:t>10</a:t>
            </a:r>
            <a:r>
              <a:rPr lang="uk-UA" dirty="0" smtClean="0"/>
              <a:t>, від 0 до 5, оцінка методом покер-планування тощо</a:t>
            </a:r>
          </a:p>
          <a:p>
            <a:pPr marL="0" indent="0">
              <a:buNone/>
            </a:pPr>
            <a:r>
              <a:rPr lang="uk-UA" b="1" dirty="0" smtClean="0"/>
              <a:t>Інші види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028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методів якісної оцінки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5474"/>
            <a:ext cx="11049000" cy="5512526"/>
          </a:xfrm>
        </p:spPr>
        <p:txBody>
          <a:bodyPr>
            <a:normAutofit fontScale="70000" lnSpcReduction="20000"/>
          </a:bodyPr>
          <a:lstStyle/>
          <a:p>
            <a:r>
              <a:rPr lang="uk-UA" b="1" dirty="0" smtClean="0"/>
              <a:t>Пряме ранжування:</a:t>
            </a:r>
          </a:p>
          <a:p>
            <a:pPr lvl="1"/>
            <a:r>
              <a:rPr lang="uk-UA" dirty="0" smtClean="0"/>
              <a:t>Обирається найбільш вагомий ризик/фактор, йому присвоюється максимальний ранг, далі обирається наступний за важливістю і </a:t>
            </a:r>
            <a:r>
              <a:rPr lang="uk-UA" dirty="0" err="1" smtClean="0"/>
              <a:t>т.д</a:t>
            </a:r>
            <a:r>
              <a:rPr lang="uk-UA" dirty="0" smtClean="0"/>
              <a:t>. </a:t>
            </a:r>
            <a:r>
              <a:rPr lang="uk-UA" dirty="0"/>
              <a:t>Остаточний </a:t>
            </a:r>
            <a:r>
              <a:rPr lang="uk-UA" dirty="0" smtClean="0"/>
              <a:t>ранг може обчислюватись </a:t>
            </a:r>
            <a:r>
              <a:rPr lang="uk-UA" dirty="0"/>
              <a:t>як сума рангів, </a:t>
            </a:r>
            <a:r>
              <a:rPr lang="uk-UA" dirty="0" smtClean="0"/>
              <a:t>визначених </a:t>
            </a:r>
            <a:r>
              <a:rPr lang="uk-UA" dirty="0"/>
              <a:t>різними </a:t>
            </a:r>
            <a:r>
              <a:rPr lang="uk-UA" dirty="0" smtClean="0"/>
              <a:t>експертами чи за різними критеріями. Частіше за все використовується при ранжуванні не самих ризиків, а їх причин або наслідків.</a:t>
            </a:r>
          </a:p>
          <a:p>
            <a:r>
              <a:rPr lang="uk-UA" b="1" dirty="0" smtClean="0"/>
              <a:t>Ранжування методом постійної суми:</a:t>
            </a:r>
          </a:p>
          <a:p>
            <a:pPr lvl="1"/>
            <a:r>
              <a:rPr lang="uk-UA" dirty="0" smtClean="0"/>
              <a:t>Кожен експерт має на вході певну суму одиниць (балів) для всіх ризиків. Вся сума розподіляється поміж ризиками. Остаточний ранг визначається як сума рангів, визначних різними експертами.</a:t>
            </a:r>
          </a:p>
          <a:p>
            <a:r>
              <a:rPr lang="uk-UA" b="1" dirty="0" smtClean="0"/>
              <a:t>Ранжування методом безперервної рейтингової шкали:</a:t>
            </a:r>
          </a:p>
          <a:p>
            <a:pPr lvl="1"/>
            <a:r>
              <a:rPr lang="uk-UA" dirty="0" smtClean="0"/>
              <a:t>Експерт оцінює ризики/фактори, відмічаючи точку на відрізку, кінці якого відповідають крайнім значенням критерію (наприклад, від «дуже низького» до «дуже високого»). Результуючий ранг не обов’язково ціле число</a:t>
            </a:r>
            <a:r>
              <a:rPr lang="ru-RU" dirty="0" smtClean="0"/>
              <a:t>.</a:t>
            </a:r>
          </a:p>
          <a:p>
            <a:r>
              <a:rPr lang="uk-UA" b="1" dirty="0" smtClean="0"/>
              <a:t>Ранжування </a:t>
            </a:r>
            <a:r>
              <a:rPr lang="uk-UA" b="1" dirty="0"/>
              <a:t>із використанням деталізованих рейтингових </a:t>
            </a:r>
            <a:r>
              <a:rPr lang="uk-UA" b="1" dirty="0" smtClean="0"/>
              <a:t>шкал:</a:t>
            </a:r>
          </a:p>
          <a:p>
            <a:pPr lvl="1"/>
            <a:r>
              <a:rPr lang="uk-UA" dirty="0"/>
              <a:t>Кожен </a:t>
            </a:r>
            <a:r>
              <a:rPr lang="uk-UA" dirty="0" smtClean="0"/>
              <a:t>ризик/фактор </a:t>
            </a:r>
            <a:r>
              <a:rPr lang="uk-UA" dirty="0"/>
              <a:t>оцінюється за шкалою, яка містить числа </a:t>
            </a:r>
            <a:r>
              <a:rPr lang="uk-UA" dirty="0" smtClean="0"/>
              <a:t>та/або </a:t>
            </a:r>
            <a:r>
              <a:rPr lang="uk-UA" dirty="0"/>
              <a:t>короткий опис, пов’язаний із категорією </a:t>
            </a:r>
            <a:r>
              <a:rPr lang="uk-UA" dirty="0" smtClean="0"/>
              <a:t>оцінювання</a:t>
            </a:r>
          </a:p>
          <a:p>
            <a:pPr lvl="1"/>
            <a:r>
              <a:rPr lang="uk-UA" dirty="0" smtClean="0"/>
              <a:t>Типові шкали:</a:t>
            </a:r>
          </a:p>
          <a:p>
            <a:pPr lvl="2" algn="just"/>
            <a:r>
              <a:rPr lang="uk-UA" dirty="0" smtClean="0"/>
              <a:t>Кольорова шкала -3 градації «зелений», «жовтий», «червоний», кожна з яких відповідає рівню значущості</a:t>
            </a:r>
          </a:p>
          <a:p>
            <a:pPr lvl="2" algn="just"/>
            <a:r>
              <a:rPr lang="uk-UA" dirty="0" smtClean="0"/>
              <a:t>Рейтингова шкала з 3 градацій 1-3-9 (1-мала значущість, 3- середня значущість, 9-велика значущість)</a:t>
            </a:r>
          </a:p>
          <a:p>
            <a:pPr lvl="2" algn="just"/>
            <a:r>
              <a:rPr lang="uk-UA" dirty="0" smtClean="0"/>
              <a:t>Шкала </a:t>
            </a:r>
            <a:r>
              <a:rPr lang="uk-UA" dirty="0" err="1" smtClean="0"/>
              <a:t>Лікерта</a:t>
            </a:r>
            <a:r>
              <a:rPr lang="uk-UA" dirty="0" smtClean="0"/>
              <a:t> (</a:t>
            </a:r>
            <a:r>
              <a:rPr lang="uk-UA" dirty="0" err="1" smtClean="0"/>
              <a:t>Лайкерта</a:t>
            </a:r>
            <a:r>
              <a:rPr lang="uk-UA" dirty="0" smtClean="0"/>
              <a:t>) – 5 градацій, наприклад: </a:t>
            </a:r>
          </a:p>
          <a:p>
            <a:pPr marL="914400" lvl="2" indent="0" algn="just">
              <a:buNone/>
            </a:pPr>
            <a:r>
              <a:rPr lang="uk-UA" dirty="0" smtClean="0"/>
              <a:t>      1-малоймовірно, …     5-висока ймовірність</a:t>
            </a:r>
          </a:p>
          <a:p>
            <a:pPr lvl="2" algn="just"/>
            <a:r>
              <a:rPr lang="uk-UA" dirty="0" smtClean="0"/>
              <a:t>Семантичний диференціал – 7 градацій, використовує протилежні градації, наприклад, </a:t>
            </a:r>
          </a:p>
          <a:p>
            <a:pPr marL="914400" lvl="2" indent="0" algn="just">
              <a:buNone/>
            </a:pPr>
            <a:r>
              <a:rPr lang="uk-UA" dirty="0" smtClean="0"/>
              <a:t>      -3 значний негативний вплив, …       0 немає впливу  …           3 значний позитивний вплив</a:t>
            </a:r>
          </a:p>
          <a:p>
            <a:pPr lvl="2" algn="just"/>
            <a:r>
              <a:rPr lang="uk-UA" dirty="0" smtClean="0"/>
              <a:t>Шкала </a:t>
            </a:r>
            <a:r>
              <a:rPr lang="uk-UA" dirty="0" err="1" smtClean="0"/>
              <a:t>Степела</a:t>
            </a:r>
            <a:r>
              <a:rPr lang="uk-UA" dirty="0" smtClean="0"/>
              <a:t>  - 10 градацій, модифікація семантичного диференціалу</a:t>
            </a:r>
          </a:p>
          <a:p>
            <a:pPr lvl="2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30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 dirty="0" smtClean="0"/>
              <a:t>Приклади методів якісної оцінки</a:t>
            </a:r>
            <a:endParaRPr lang="uk-UA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199" y="1476103"/>
            <a:ext cx="10866121" cy="258644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uk-UA" b="1" dirty="0" smtClean="0"/>
              <a:t>Парне порівняння за шкалою </a:t>
            </a:r>
            <a:r>
              <a:rPr lang="uk-UA" b="1" dirty="0" err="1" smtClean="0"/>
              <a:t>Сааті</a:t>
            </a:r>
            <a:endParaRPr lang="uk-UA" b="1" dirty="0" smtClean="0"/>
          </a:p>
          <a:p>
            <a:pPr marL="0" indent="0" algn="just">
              <a:buNone/>
            </a:pPr>
            <a:r>
              <a:rPr lang="uk-UA" dirty="0" smtClean="0"/>
              <a:t>Шкала </a:t>
            </a:r>
            <a:r>
              <a:rPr lang="uk-UA" dirty="0" err="1" smtClean="0"/>
              <a:t>Сааті</a:t>
            </a:r>
            <a:r>
              <a:rPr lang="uk-UA" dirty="0" smtClean="0"/>
              <a:t> визначає </a:t>
            </a:r>
            <a:r>
              <a:rPr lang="uk-UA" dirty="0"/>
              <a:t>переваги одного значення по відношенню до іншого наступним </a:t>
            </a:r>
            <a:r>
              <a:rPr lang="uk-UA" dirty="0" smtClean="0"/>
              <a:t>чином:</a:t>
            </a:r>
          </a:p>
          <a:p>
            <a:pPr marL="0" lvl="0" indent="0">
              <a:buNone/>
            </a:pPr>
            <a:r>
              <a:rPr lang="uk-UA" dirty="0" smtClean="0"/>
              <a:t>1 - елементи </a:t>
            </a:r>
            <a:r>
              <a:rPr lang="uk-UA" dirty="0"/>
              <a:t>мають однакову вагу (еквівалентні з точки зору експерта</a:t>
            </a:r>
            <a:r>
              <a:rPr lang="uk-UA" dirty="0" smtClean="0"/>
              <a:t>)</a:t>
            </a:r>
            <a:endParaRPr lang="uk-UA" dirty="0"/>
          </a:p>
          <a:p>
            <a:pPr marL="0" lvl="0" indent="0">
              <a:buNone/>
            </a:pPr>
            <a:r>
              <a:rPr lang="uk-UA" dirty="0" smtClean="0"/>
              <a:t>3 - </a:t>
            </a:r>
            <a:r>
              <a:rPr lang="uk-UA" dirty="0"/>
              <a:t>слабка перевага одного елемента над </a:t>
            </a:r>
            <a:r>
              <a:rPr lang="uk-UA" dirty="0" smtClean="0"/>
              <a:t>іншим</a:t>
            </a:r>
            <a:endParaRPr lang="uk-UA" dirty="0"/>
          </a:p>
          <a:p>
            <a:pPr marL="0" lvl="0" indent="0">
              <a:buNone/>
            </a:pPr>
            <a:r>
              <a:rPr lang="uk-UA" dirty="0" smtClean="0"/>
              <a:t>5 - є </a:t>
            </a:r>
            <a:r>
              <a:rPr lang="uk-UA" dirty="0"/>
              <a:t>значна перевага одного елемента над </a:t>
            </a:r>
            <a:r>
              <a:rPr lang="uk-UA" dirty="0" smtClean="0"/>
              <a:t>іншим</a:t>
            </a:r>
            <a:endParaRPr lang="uk-UA" dirty="0"/>
          </a:p>
          <a:p>
            <a:pPr marL="0" lvl="0" indent="0">
              <a:buNone/>
            </a:pPr>
            <a:r>
              <a:rPr lang="uk-UA" dirty="0" smtClean="0"/>
              <a:t>7 - є </a:t>
            </a:r>
            <a:r>
              <a:rPr lang="uk-UA" dirty="0"/>
              <a:t>явна перевага одного елемента над </a:t>
            </a:r>
            <a:r>
              <a:rPr lang="uk-UA" dirty="0" smtClean="0"/>
              <a:t>іншим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9 - є </a:t>
            </a:r>
            <a:r>
              <a:rPr lang="uk-UA" dirty="0"/>
              <a:t>абсолютна перевага одного елемента над іншим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05" y="4062549"/>
            <a:ext cx="3250475" cy="248962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31828" y="6552172"/>
            <a:ext cx="315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/>
              <a:t>Матриця парного порівняння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966063" y="4503314"/>
            <a:ext cx="6387737" cy="2354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mtClean="0"/>
              <a:t>a</a:t>
            </a:r>
            <a:r>
              <a:rPr lang="en-US" baseline="-25000" smtClean="0"/>
              <a:t>ij</a:t>
            </a:r>
            <a:r>
              <a:rPr lang="en-US" smtClean="0"/>
              <a:t> </a:t>
            </a:r>
            <a:r>
              <a:rPr lang="uk-UA" smtClean="0"/>
              <a:t>- міра переваги об'єкта </a:t>
            </a:r>
            <a:r>
              <a:rPr lang="en-US" smtClean="0"/>
              <a:t>A</a:t>
            </a:r>
            <a:r>
              <a:rPr lang="en-US" baseline="-25000" smtClean="0"/>
              <a:t>i </a:t>
            </a:r>
            <a:r>
              <a:rPr lang="uk-UA" smtClean="0"/>
              <a:t>у порівнянні з об'єктом </a:t>
            </a:r>
            <a:r>
              <a:rPr lang="en-US" smtClean="0"/>
              <a:t>A</a:t>
            </a:r>
            <a:r>
              <a:rPr lang="en-US" baseline="-25000" smtClean="0"/>
              <a:t>j</a:t>
            </a:r>
            <a:endParaRPr lang="uk-UA" smtClean="0"/>
          </a:p>
          <a:p>
            <a:pPr algn="just"/>
            <a:r>
              <a:rPr lang="ru-RU" smtClean="0"/>
              <a:t>Діагональні елементи матриці парних порівнянь завжди рівні 1</a:t>
            </a:r>
          </a:p>
          <a:p>
            <a:pPr algn="just"/>
            <a:r>
              <a:rPr lang="ru-RU" smtClean="0"/>
              <a:t>Матриця є зворотно симетричною: </a:t>
            </a:r>
            <a:r>
              <a:rPr lang="uk-UA" smtClean="0"/>
              <a:t>якщо по шкалі Сааті об'єкт </a:t>
            </a:r>
            <a:r>
              <a:rPr lang="en-US" smtClean="0"/>
              <a:t>A</a:t>
            </a:r>
            <a:r>
              <a:rPr lang="en-US" baseline="-25000" smtClean="0"/>
              <a:t>i</a:t>
            </a:r>
            <a:r>
              <a:rPr lang="en-US" smtClean="0"/>
              <a:t> </a:t>
            </a:r>
            <a:r>
              <a:rPr lang="uk-UA" smtClean="0"/>
              <a:t>більш важливий, чим об'єкт </a:t>
            </a:r>
            <a:r>
              <a:rPr lang="en-US" smtClean="0"/>
              <a:t>A</a:t>
            </a:r>
            <a:r>
              <a:rPr lang="en-US" baseline="-25000" smtClean="0"/>
              <a:t>j </a:t>
            </a:r>
            <a:r>
              <a:rPr lang="uk-UA" smtClean="0"/>
              <a:t>і ця міра переваги дорівнює </a:t>
            </a:r>
            <a:r>
              <a:rPr lang="en-US" smtClean="0"/>
              <a:t>a</a:t>
            </a:r>
            <a:r>
              <a:rPr lang="en-US" baseline="-25000" smtClean="0"/>
              <a:t>ij</a:t>
            </a:r>
            <a:r>
              <a:rPr lang="en-US" smtClean="0"/>
              <a:t> (</a:t>
            </a:r>
            <a:r>
              <a:rPr lang="uk-UA" smtClean="0"/>
              <a:t>наприклад </a:t>
            </a:r>
            <a:r>
              <a:rPr lang="en-US" smtClean="0"/>
              <a:t>a</a:t>
            </a:r>
            <a:r>
              <a:rPr lang="en-US" baseline="-25000" smtClean="0"/>
              <a:t>ij</a:t>
            </a:r>
            <a:r>
              <a:rPr lang="en-US" smtClean="0"/>
              <a:t>=5), </a:t>
            </a:r>
            <a:r>
              <a:rPr lang="uk-UA" smtClean="0"/>
              <a:t>то міра переваги </a:t>
            </a:r>
            <a:r>
              <a:rPr lang="en-US" smtClean="0"/>
              <a:t>A</a:t>
            </a:r>
            <a:r>
              <a:rPr lang="en-US" baseline="-25000" smtClean="0"/>
              <a:t>j</a:t>
            </a:r>
            <a:r>
              <a:rPr lang="en-US" smtClean="0"/>
              <a:t>-</a:t>
            </a:r>
            <a:r>
              <a:rPr lang="uk-UA" smtClean="0"/>
              <a:t>го об'єкта в порівнянні з об'єктом </a:t>
            </a:r>
            <a:r>
              <a:rPr lang="en-US" smtClean="0"/>
              <a:t>A</a:t>
            </a:r>
            <a:r>
              <a:rPr lang="en-US" baseline="-25000" smtClean="0"/>
              <a:t>i</a:t>
            </a:r>
            <a:r>
              <a:rPr lang="en-US" smtClean="0"/>
              <a:t> – </a:t>
            </a:r>
            <a:r>
              <a:rPr lang="uk-UA" smtClean="0"/>
              <a:t>величина зворотна </a:t>
            </a:r>
            <a:r>
              <a:rPr lang="en-US" smtClean="0"/>
              <a:t>a</a:t>
            </a:r>
            <a:r>
              <a:rPr lang="en-US" baseline="-25000" smtClean="0"/>
              <a:t>ij</a:t>
            </a:r>
            <a:r>
              <a:rPr lang="en-US" smtClean="0"/>
              <a:t> (</a:t>
            </a:r>
            <a:r>
              <a:rPr lang="uk-UA" smtClean="0"/>
              <a:t>тобто </a:t>
            </a:r>
            <a:r>
              <a:rPr lang="en-US" smtClean="0"/>
              <a:t>a</a:t>
            </a:r>
            <a:r>
              <a:rPr lang="en-US" baseline="-25000" smtClean="0"/>
              <a:t>ji</a:t>
            </a:r>
            <a:r>
              <a:rPr lang="en-US" smtClean="0"/>
              <a:t>=1/5)</a:t>
            </a:r>
            <a:endParaRPr lang="ru-RU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2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методів якісної оцінки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892" y="1417638"/>
            <a:ext cx="5760720" cy="21485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b="1" dirty="0" smtClean="0"/>
              <a:t>АВС-</a:t>
            </a:r>
            <a:r>
              <a:rPr lang="ru-RU" sz="3400" b="1" dirty="0" err="1" smtClean="0"/>
              <a:t>аналіз</a:t>
            </a:r>
            <a:endParaRPr lang="ru-RU" sz="3400" b="1" dirty="0" smtClean="0"/>
          </a:p>
          <a:p>
            <a:r>
              <a:rPr lang="ru-RU" dirty="0" smtClean="0"/>
              <a:t>Мета методу - </a:t>
            </a:r>
            <a:r>
              <a:rPr lang="ru-RU" dirty="0" err="1" smtClean="0"/>
              <a:t>виявлення</a:t>
            </a:r>
            <a:r>
              <a:rPr lang="ru-RU" dirty="0" smtClean="0"/>
              <a:t> </a:t>
            </a:r>
            <a:r>
              <a:rPr lang="ru-RU" dirty="0"/>
              <a:t>проблем,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підлягають</a:t>
            </a:r>
            <a:r>
              <a:rPr lang="ru-RU" dirty="0"/>
              <a:t> </a:t>
            </a:r>
            <a:r>
              <a:rPr lang="ru-RU" dirty="0" err="1"/>
              <a:t>першочерговому</a:t>
            </a:r>
            <a:r>
              <a:rPr lang="ru-RU" dirty="0"/>
              <a:t> </a:t>
            </a:r>
            <a:r>
              <a:rPr lang="ru-RU" dirty="0" err="1"/>
              <a:t>вирішенню</a:t>
            </a:r>
            <a:r>
              <a:rPr lang="ru-RU" dirty="0"/>
              <a:t>, шляхом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 smtClean="0"/>
              <a:t>пріоритетності</a:t>
            </a:r>
            <a:endParaRPr lang="ru-RU" dirty="0"/>
          </a:p>
          <a:p>
            <a:r>
              <a:rPr lang="ru-RU" dirty="0"/>
              <a:t>АВС-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базується</a:t>
            </a:r>
            <a:r>
              <a:rPr lang="ru-RU" dirty="0"/>
              <a:t> на </a:t>
            </a:r>
            <a:r>
              <a:rPr lang="ru-RU" dirty="0" err="1"/>
              <a:t>принципі</a:t>
            </a:r>
            <a:r>
              <a:rPr lang="ru-RU" dirty="0"/>
              <a:t> Парето,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20% </a:t>
            </a:r>
            <a:r>
              <a:rPr lang="ru-RU" dirty="0" err="1"/>
              <a:t>зусиль</a:t>
            </a:r>
            <a:r>
              <a:rPr lang="ru-RU" dirty="0"/>
              <a:t> </a:t>
            </a:r>
            <a:r>
              <a:rPr lang="ru-RU" dirty="0" err="1"/>
              <a:t>дають</a:t>
            </a:r>
            <a:r>
              <a:rPr lang="ru-RU" dirty="0"/>
              <a:t> 80% результату, а </a:t>
            </a:r>
            <a:r>
              <a:rPr lang="ru-RU" dirty="0" err="1"/>
              <a:t>інші</a:t>
            </a:r>
            <a:r>
              <a:rPr lang="ru-RU" dirty="0"/>
              <a:t> 80% </a:t>
            </a:r>
            <a:r>
              <a:rPr lang="ru-RU" dirty="0" err="1"/>
              <a:t>зусиль</a:t>
            </a:r>
            <a:r>
              <a:rPr lang="ru-RU" dirty="0"/>
              <a:t> - </a:t>
            </a:r>
            <a:r>
              <a:rPr lang="ru-RU" dirty="0" err="1"/>
              <a:t>лише</a:t>
            </a:r>
            <a:r>
              <a:rPr lang="ru-RU" dirty="0"/>
              <a:t> 20% </a:t>
            </a:r>
            <a:r>
              <a:rPr lang="ru-RU" dirty="0" smtClean="0"/>
              <a:t>результату</a:t>
            </a:r>
            <a:endParaRPr lang="ru-RU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252" y="806072"/>
            <a:ext cx="2795452" cy="18382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1" y="3431153"/>
            <a:ext cx="5538651" cy="33092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583682" y="2644277"/>
            <a:ext cx="551252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Методи</a:t>
            </a:r>
            <a:r>
              <a:rPr lang="ru-RU" sz="1600" b="1" dirty="0"/>
              <a:t> вид</a:t>
            </a:r>
            <a:r>
              <a:rPr lang="uk-UA" sz="1600" b="1" dirty="0" err="1"/>
              <a:t>ілення</a:t>
            </a:r>
            <a:r>
              <a:rPr lang="uk-UA" sz="1600" b="1" dirty="0"/>
              <a:t> груп </a:t>
            </a:r>
            <a:endParaRPr lang="uk-UA" sz="1600" b="1" dirty="0" smtClean="0"/>
          </a:p>
          <a:p>
            <a:r>
              <a:rPr lang="uk-UA" sz="1600" b="1" i="1" dirty="0" smtClean="0"/>
              <a:t>Емпіричний </a:t>
            </a:r>
            <a:r>
              <a:rPr lang="uk-UA" sz="1600" b="1" i="1" dirty="0"/>
              <a:t>метод</a:t>
            </a:r>
          </a:p>
          <a:p>
            <a:pPr lvl="1"/>
            <a:r>
              <a:rPr lang="uk-UA" sz="1600" dirty="0"/>
              <a:t>А 80</a:t>
            </a:r>
            <a:r>
              <a:rPr lang="uk-UA" sz="1600" dirty="0" smtClean="0"/>
              <a:t>%, В </a:t>
            </a:r>
            <a:r>
              <a:rPr lang="uk-UA" sz="1600" dirty="0"/>
              <a:t>15</a:t>
            </a:r>
            <a:r>
              <a:rPr lang="uk-UA" sz="1600" dirty="0" smtClean="0"/>
              <a:t>%, С </a:t>
            </a:r>
            <a:r>
              <a:rPr lang="uk-UA" sz="1600" dirty="0"/>
              <a:t>5%</a:t>
            </a:r>
          </a:p>
          <a:p>
            <a:r>
              <a:rPr lang="uk-UA" sz="1600" b="1" i="1" dirty="0"/>
              <a:t>Метод суми </a:t>
            </a:r>
            <a:r>
              <a:rPr lang="uk-UA" sz="1600" dirty="0"/>
              <a:t>- </a:t>
            </a:r>
            <a:r>
              <a:rPr lang="ru-RU" sz="1600" dirty="0" err="1"/>
              <a:t>частка</a:t>
            </a:r>
            <a:r>
              <a:rPr lang="ru-RU" sz="1600" dirty="0"/>
              <a:t> </a:t>
            </a:r>
            <a:r>
              <a:rPr lang="ru-RU" sz="1600" dirty="0" err="1"/>
              <a:t>об'єктів</a:t>
            </a:r>
            <a:r>
              <a:rPr lang="ru-RU" sz="1600" dirty="0"/>
              <a:t> і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сукупна</a:t>
            </a:r>
            <a:r>
              <a:rPr lang="ru-RU" sz="1600" dirty="0"/>
              <a:t> </a:t>
            </a:r>
            <a:r>
              <a:rPr lang="ru-RU" sz="1600" dirty="0" err="1"/>
              <a:t>частка</a:t>
            </a:r>
            <a:r>
              <a:rPr lang="ru-RU" sz="1600" dirty="0"/>
              <a:t> в </a:t>
            </a:r>
            <a:r>
              <a:rPr lang="ru-RU" sz="1600" dirty="0" err="1"/>
              <a:t>результаті</a:t>
            </a:r>
            <a:r>
              <a:rPr lang="ru-RU" sz="1600" dirty="0"/>
              <a:t> </a:t>
            </a:r>
            <a:r>
              <a:rPr lang="ru-RU" sz="1600" dirty="0" err="1"/>
              <a:t>складаються</a:t>
            </a:r>
            <a:r>
              <a:rPr lang="ru-RU" sz="1600" dirty="0"/>
              <a:t>, таким чином </a:t>
            </a:r>
            <a:r>
              <a:rPr lang="ru-RU" sz="1600" dirty="0" err="1"/>
              <a:t>значення</a:t>
            </a:r>
            <a:r>
              <a:rPr lang="ru-RU" sz="1600" dirty="0"/>
              <a:t> </a:t>
            </a:r>
            <a:r>
              <a:rPr lang="ru-RU" sz="1600" dirty="0" err="1"/>
              <a:t>суми</a:t>
            </a:r>
            <a:r>
              <a:rPr lang="ru-RU" sz="1600" dirty="0"/>
              <a:t> </a:t>
            </a:r>
            <a:r>
              <a:rPr lang="ru-RU" sz="1600" dirty="0" err="1"/>
              <a:t>знаходиться</a:t>
            </a:r>
            <a:r>
              <a:rPr lang="ru-RU" sz="1600" dirty="0"/>
              <a:t> в </a:t>
            </a:r>
            <a:r>
              <a:rPr lang="ru-RU" sz="1600" dirty="0" err="1"/>
              <a:t>діапазоні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0 до 200%</a:t>
            </a:r>
          </a:p>
          <a:p>
            <a:pPr lvl="1"/>
            <a:r>
              <a:rPr lang="uk-UA" sz="1600" dirty="0"/>
              <a:t>А 100</a:t>
            </a:r>
            <a:r>
              <a:rPr lang="uk-UA" sz="1600" dirty="0" smtClean="0"/>
              <a:t>%, В </a:t>
            </a:r>
            <a:r>
              <a:rPr lang="uk-UA" sz="1600" dirty="0"/>
              <a:t>45</a:t>
            </a:r>
            <a:r>
              <a:rPr lang="uk-UA" sz="1600" dirty="0" smtClean="0"/>
              <a:t>%, С </a:t>
            </a:r>
            <a:r>
              <a:rPr lang="uk-UA" sz="1600" dirty="0"/>
              <a:t>все інше</a:t>
            </a:r>
          </a:p>
          <a:p>
            <a:r>
              <a:rPr lang="uk-UA" sz="1600" b="1" i="1" dirty="0"/>
              <a:t>Метод дотичних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 </a:t>
            </a:r>
            <a:r>
              <a:rPr lang="ru-RU" sz="1600" dirty="0" err="1"/>
              <a:t>діаграмі</a:t>
            </a:r>
            <a:r>
              <a:rPr lang="ru-RU" sz="1600" dirty="0"/>
              <a:t> Парето проводимо хорду - </a:t>
            </a:r>
            <a:r>
              <a:rPr lang="ru-RU" sz="1600" dirty="0" err="1"/>
              <a:t>з'єднуємо</a:t>
            </a:r>
            <a:r>
              <a:rPr lang="ru-RU" sz="1600" dirty="0"/>
              <a:t> першу і </a:t>
            </a:r>
            <a:r>
              <a:rPr lang="ru-RU" sz="1600" dirty="0" err="1"/>
              <a:t>останню</a:t>
            </a:r>
            <a:r>
              <a:rPr lang="ru-RU" sz="1600" dirty="0"/>
              <a:t> точки </a:t>
            </a:r>
            <a:r>
              <a:rPr lang="ru-RU" sz="1600" dirty="0" err="1"/>
              <a:t>кривої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/>
              <a:t>будуємо</a:t>
            </a:r>
            <a:r>
              <a:rPr lang="ru-RU" sz="1600" dirty="0"/>
              <a:t> </a:t>
            </a:r>
            <a:r>
              <a:rPr lang="ru-RU" sz="1600" dirty="0" err="1"/>
              <a:t>дотичну</a:t>
            </a:r>
            <a:r>
              <a:rPr lang="ru-RU" sz="1600" dirty="0"/>
              <a:t> до </a:t>
            </a:r>
            <a:r>
              <a:rPr lang="ru-RU" sz="1600" dirty="0" err="1"/>
              <a:t>кривої</a:t>
            </a:r>
            <a:r>
              <a:rPr lang="ru-RU" sz="1600" dirty="0"/>
              <a:t> Парето, </a:t>
            </a:r>
            <a:r>
              <a:rPr lang="ru-RU" sz="1600" dirty="0" err="1"/>
              <a:t>паралельну</a:t>
            </a:r>
            <a:r>
              <a:rPr lang="ru-RU" sz="1600" dirty="0"/>
              <a:t> </a:t>
            </a:r>
            <a:r>
              <a:rPr lang="ru-RU" sz="1600" dirty="0" err="1"/>
              <a:t>хорді</a:t>
            </a:r>
            <a:r>
              <a:rPr lang="ru-RU" sz="1600" dirty="0"/>
              <a:t>, точка </a:t>
            </a:r>
            <a:r>
              <a:rPr lang="ru-RU" sz="1600" dirty="0" err="1"/>
              <a:t>дотику</a:t>
            </a:r>
            <a:r>
              <a:rPr lang="ru-RU" sz="1600" dirty="0"/>
              <a:t> буде </a:t>
            </a:r>
            <a:r>
              <a:rPr lang="ru-RU" sz="1600" dirty="0" err="1"/>
              <a:t>визначати</a:t>
            </a:r>
            <a:r>
              <a:rPr lang="ru-RU" sz="1600" dirty="0"/>
              <a:t> </a:t>
            </a:r>
            <a:r>
              <a:rPr lang="ru-RU" sz="1600" dirty="0" err="1"/>
              <a:t>нижню</a:t>
            </a:r>
            <a:r>
              <a:rPr lang="ru-RU" sz="1600" dirty="0"/>
              <a:t> межу </a:t>
            </a:r>
            <a:r>
              <a:rPr lang="ru-RU" sz="1600" dirty="0" err="1"/>
              <a:t>групи</a:t>
            </a:r>
            <a:r>
              <a:rPr lang="ru-RU" sz="1600" dirty="0"/>
              <a:t>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проводимо другу хорду - </a:t>
            </a:r>
            <a:r>
              <a:rPr lang="ru-RU" sz="1600" dirty="0" err="1"/>
              <a:t>з'єднуємо</a:t>
            </a:r>
            <a:r>
              <a:rPr lang="ru-RU" sz="1600" dirty="0"/>
              <a:t> першу точку </a:t>
            </a:r>
            <a:r>
              <a:rPr lang="ru-RU" sz="1600" dirty="0" err="1"/>
              <a:t>дотику</a:t>
            </a:r>
            <a:r>
              <a:rPr lang="ru-RU" sz="1600" dirty="0"/>
              <a:t> і </a:t>
            </a:r>
            <a:r>
              <a:rPr lang="ru-RU" sz="1600" dirty="0" err="1"/>
              <a:t>останню</a:t>
            </a:r>
            <a:r>
              <a:rPr lang="ru-RU" sz="1600" dirty="0"/>
              <a:t> точку </a:t>
            </a:r>
            <a:r>
              <a:rPr lang="ru-RU" sz="1600" dirty="0" err="1"/>
              <a:t>кривої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/>
              <a:t>будуємо</a:t>
            </a:r>
            <a:r>
              <a:rPr lang="ru-RU" sz="1600" dirty="0"/>
              <a:t> другу </a:t>
            </a:r>
            <a:r>
              <a:rPr lang="ru-RU" sz="1600" dirty="0" err="1"/>
              <a:t>дотичну</a:t>
            </a:r>
            <a:r>
              <a:rPr lang="ru-RU" sz="1600" dirty="0"/>
              <a:t> до </a:t>
            </a:r>
            <a:r>
              <a:rPr lang="ru-RU" sz="1600" dirty="0" err="1"/>
              <a:t>кривої</a:t>
            </a:r>
            <a:r>
              <a:rPr lang="ru-RU" sz="1600" dirty="0"/>
              <a:t> Парето, </a:t>
            </a:r>
            <a:r>
              <a:rPr lang="ru-RU" sz="1600" dirty="0" err="1"/>
              <a:t>паралельну</a:t>
            </a:r>
            <a:r>
              <a:rPr lang="ru-RU" sz="1600" dirty="0"/>
              <a:t> </a:t>
            </a:r>
            <a:r>
              <a:rPr lang="ru-RU" sz="1600" dirty="0" err="1"/>
              <a:t>другій</a:t>
            </a:r>
            <a:r>
              <a:rPr lang="ru-RU" sz="1600" dirty="0"/>
              <a:t> </a:t>
            </a:r>
            <a:r>
              <a:rPr lang="ru-RU" sz="1600" dirty="0" err="1"/>
              <a:t>хорді</a:t>
            </a:r>
            <a:r>
              <a:rPr lang="ru-RU" sz="1600" dirty="0"/>
              <a:t>, друга точка </a:t>
            </a:r>
            <a:r>
              <a:rPr lang="ru-RU" sz="1600" dirty="0" err="1"/>
              <a:t>дотику</a:t>
            </a:r>
            <a:r>
              <a:rPr lang="ru-RU" sz="1600" dirty="0"/>
              <a:t> буде </a:t>
            </a:r>
            <a:r>
              <a:rPr lang="ru-RU" sz="1600" dirty="0" err="1"/>
              <a:t>визначати</a:t>
            </a:r>
            <a:r>
              <a:rPr lang="ru-RU" sz="1600" dirty="0"/>
              <a:t> </a:t>
            </a:r>
            <a:r>
              <a:rPr lang="ru-RU" sz="1600" dirty="0" err="1"/>
              <a:t>нижню</a:t>
            </a:r>
            <a:r>
              <a:rPr lang="ru-RU" sz="1600" dirty="0"/>
              <a:t> межу </a:t>
            </a:r>
            <a:r>
              <a:rPr lang="ru-RU" sz="1600" dirty="0" err="1"/>
              <a:t>групи</a:t>
            </a:r>
            <a:r>
              <a:rPr lang="ru-RU" sz="1600" dirty="0"/>
              <a:t> </a:t>
            </a:r>
            <a:r>
              <a:rPr lang="ru-RU" sz="1600" dirty="0" smtClean="0"/>
              <a:t>B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5402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uk-UA" b="1" dirty="0" err="1"/>
              <a:t>Оцінка</a:t>
            </a:r>
            <a:r>
              <a:rPr lang="ru-RU" altLang="uk-UA" b="1" dirty="0"/>
              <a:t> PERT </a:t>
            </a:r>
            <a:r>
              <a:rPr lang="ru-RU" altLang="uk-UA" b="1" dirty="0" smtClean="0"/>
              <a:t>(</a:t>
            </a:r>
            <a:r>
              <a:rPr lang="ru-RU" altLang="uk-UA" b="1" dirty="0" err="1"/>
              <a:t>Program</a:t>
            </a:r>
            <a:r>
              <a:rPr lang="ru-RU" altLang="uk-UA" b="1" dirty="0"/>
              <a:t> </a:t>
            </a:r>
            <a:r>
              <a:rPr lang="ru-RU" altLang="uk-UA" b="1" dirty="0" err="1"/>
              <a:t>Evaluation</a:t>
            </a:r>
            <a:r>
              <a:rPr lang="ru-RU" altLang="uk-UA" b="1" dirty="0"/>
              <a:t> </a:t>
            </a:r>
            <a:r>
              <a:rPr lang="ru-RU" altLang="uk-UA" b="1" dirty="0" err="1"/>
              <a:t>and</a:t>
            </a:r>
            <a:r>
              <a:rPr lang="ru-RU" altLang="uk-UA" b="1" dirty="0"/>
              <a:t> </a:t>
            </a:r>
            <a:r>
              <a:rPr lang="ru-RU" altLang="uk-UA" b="1" dirty="0" err="1"/>
              <a:t>Review</a:t>
            </a:r>
            <a:r>
              <a:rPr lang="ru-RU" altLang="uk-UA" b="1" dirty="0"/>
              <a:t> </a:t>
            </a:r>
            <a:r>
              <a:rPr lang="ru-RU" altLang="uk-UA" b="1" dirty="0" err="1"/>
              <a:t>Technique</a:t>
            </a:r>
            <a:r>
              <a:rPr lang="ru-RU" altLang="uk-UA" b="1" dirty="0" smtClean="0"/>
              <a:t>)</a:t>
            </a:r>
          </a:p>
          <a:p>
            <a:pPr marL="0" indent="0">
              <a:buNone/>
            </a:pPr>
            <a:endParaRPr lang="ru-RU" altLang="uk-UA" dirty="0" smtClean="0"/>
          </a:p>
          <a:p>
            <a:pPr marL="0" indent="0" algn="ctr">
              <a:buNone/>
            </a:pPr>
            <a:r>
              <a:rPr lang="ru-RU" altLang="uk-UA" dirty="0" err="1" smtClean="0"/>
              <a:t>Очікувана</a:t>
            </a:r>
            <a:r>
              <a:rPr lang="ru-RU" altLang="uk-UA" dirty="0" smtClean="0"/>
              <a:t> </a:t>
            </a:r>
            <a:r>
              <a:rPr lang="ru-RU" altLang="uk-UA" dirty="0"/>
              <a:t>(PERT)=(О + 4*В + П) / 6 </a:t>
            </a:r>
          </a:p>
          <a:p>
            <a:endParaRPr lang="ru-RU" altLang="uk-UA" b="1" dirty="0"/>
          </a:p>
          <a:p>
            <a:pPr marL="0" indent="0">
              <a:buNone/>
            </a:pPr>
            <a:r>
              <a:rPr lang="ru-RU" altLang="uk-UA" b="1" dirty="0" err="1"/>
              <a:t>Оцінка</a:t>
            </a:r>
            <a:r>
              <a:rPr lang="ru-RU" altLang="uk-UA" b="1" dirty="0"/>
              <a:t> за </a:t>
            </a:r>
            <a:r>
              <a:rPr lang="ru-RU" altLang="uk-UA" b="1" dirty="0" err="1"/>
              <a:t>трьома</a:t>
            </a:r>
            <a:r>
              <a:rPr lang="ru-RU" altLang="uk-UA" b="1" dirty="0"/>
              <a:t> точками:</a:t>
            </a:r>
            <a:r>
              <a:rPr lang="ru-RU" altLang="uk-UA" dirty="0"/>
              <a:t> </a:t>
            </a:r>
          </a:p>
          <a:p>
            <a:r>
              <a:rPr lang="ru-RU" altLang="uk-UA" dirty="0"/>
              <a:t>О – </a:t>
            </a:r>
            <a:r>
              <a:rPr lang="ru-RU" altLang="uk-UA" dirty="0" err="1"/>
              <a:t>оптимістична</a:t>
            </a:r>
            <a:r>
              <a:rPr lang="ru-RU" altLang="uk-UA" dirty="0"/>
              <a:t> (</a:t>
            </a:r>
            <a:r>
              <a:rPr lang="ru-RU" altLang="uk-UA" dirty="0" err="1"/>
              <a:t>Best</a:t>
            </a:r>
            <a:r>
              <a:rPr lang="ru-RU" altLang="uk-UA" dirty="0"/>
              <a:t> </a:t>
            </a:r>
            <a:r>
              <a:rPr lang="ru-RU" altLang="uk-UA" dirty="0" err="1"/>
              <a:t>Case</a:t>
            </a:r>
            <a:r>
              <a:rPr lang="ru-RU" altLang="uk-UA" dirty="0"/>
              <a:t>)</a:t>
            </a:r>
          </a:p>
          <a:p>
            <a:r>
              <a:rPr lang="ru-RU" altLang="uk-UA" dirty="0"/>
              <a:t>В – </a:t>
            </a:r>
            <a:r>
              <a:rPr lang="ru-RU" altLang="uk-UA" dirty="0" err="1"/>
              <a:t>найбільш</a:t>
            </a:r>
            <a:r>
              <a:rPr lang="ru-RU" altLang="uk-UA" dirty="0"/>
              <a:t> </a:t>
            </a:r>
            <a:r>
              <a:rPr lang="ru-RU" altLang="uk-UA" dirty="0" err="1"/>
              <a:t>імовірна</a:t>
            </a:r>
            <a:r>
              <a:rPr lang="ru-RU" altLang="uk-UA" dirty="0"/>
              <a:t> (</a:t>
            </a:r>
            <a:r>
              <a:rPr lang="ru-RU" altLang="uk-UA" dirty="0" err="1"/>
              <a:t>Most</a:t>
            </a:r>
            <a:r>
              <a:rPr lang="ru-RU" altLang="uk-UA" dirty="0"/>
              <a:t> </a:t>
            </a:r>
            <a:r>
              <a:rPr lang="ru-RU" altLang="uk-UA" dirty="0" err="1"/>
              <a:t>Probable</a:t>
            </a:r>
            <a:r>
              <a:rPr lang="ru-RU" altLang="uk-UA" dirty="0"/>
              <a:t>)</a:t>
            </a:r>
          </a:p>
          <a:p>
            <a:r>
              <a:rPr lang="ru-RU" altLang="uk-UA" dirty="0"/>
              <a:t>П – </a:t>
            </a:r>
            <a:r>
              <a:rPr lang="ru-RU" altLang="uk-UA" dirty="0" err="1"/>
              <a:t>песимістична</a:t>
            </a:r>
            <a:r>
              <a:rPr lang="ru-RU" altLang="uk-UA" dirty="0"/>
              <a:t> (</a:t>
            </a:r>
            <a:r>
              <a:rPr lang="ru-RU" altLang="uk-UA" dirty="0" err="1"/>
              <a:t>Worst</a:t>
            </a:r>
            <a:r>
              <a:rPr lang="ru-RU" altLang="uk-UA" dirty="0"/>
              <a:t> </a:t>
            </a:r>
            <a:r>
              <a:rPr lang="ru-RU" altLang="uk-UA" dirty="0" err="1"/>
              <a:t>Case</a:t>
            </a:r>
            <a:r>
              <a:rPr lang="ru-RU" altLang="uk-UA" dirty="0"/>
              <a:t>) 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uk-UA" dirty="0"/>
              <a:t>Приклади методів якісної оцінки</a:t>
            </a:r>
          </a:p>
        </p:txBody>
      </p:sp>
    </p:spTree>
    <p:extLst>
      <p:ext uri="{BB962C8B-B14F-4D97-AF65-F5344CB8AC3E}">
        <p14:creationId xmlns:p14="http://schemas.microsoft.com/office/powerpoint/2010/main" val="4190265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1873</Words>
  <Application>Microsoft Office PowerPoint</Application>
  <PresentationFormat>Широкоэкранный</PresentationFormat>
  <Paragraphs>486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Cambria Math</vt:lpstr>
      <vt:lpstr>Roboto</vt:lpstr>
      <vt:lpstr>Тема Office</vt:lpstr>
      <vt:lpstr>Управління ризиками в інженерії програмного забезпечення</vt:lpstr>
      <vt:lpstr>Методи оцінки ризиків</vt:lpstr>
      <vt:lpstr>Оцінка ризиків</vt:lpstr>
      <vt:lpstr>Приклад якісної оцінки ймовірності</vt:lpstr>
      <vt:lpstr>Види якісної оцінки об’єктів</vt:lpstr>
      <vt:lpstr>Приклади методів якісної оцінки</vt:lpstr>
      <vt:lpstr>Приклади методів якісної оцінки</vt:lpstr>
      <vt:lpstr>Приклади методів якісної оцінки</vt:lpstr>
      <vt:lpstr>Приклади методів якісної оцінки</vt:lpstr>
      <vt:lpstr>Приклади методів якісної оцінки</vt:lpstr>
      <vt:lpstr>Приклад визначення впливу ризику  (PMBOK, приклади негативних впливів)</vt:lpstr>
      <vt:lpstr>Приклади розрахунку ймовірності ризику</vt:lpstr>
      <vt:lpstr>Приклад матриці Ймовірність/Вплив (PMBOK)</vt:lpstr>
      <vt:lpstr>Приклад матриці Ймовірність/Вплив</vt:lpstr>
      <vt:lpstr>Як визначити, який критерій важливіше?</vt:lpstr>
      <vt:lpstr>Метод виділення головного критерію</vt:lpstr>
      <vt:lpstr>Метод згортання критеріїв</vt:lpstr>
      <vt:lpstr>Адитивний критерій</vt:lpstr>
      <vt:lpstr>Способи вибору нормуючого дільника адитивного критерію</vt:lpstr>
      <vt:lpstr>Способи вибору вагових коефіцієнтів адитивного критерію</vt:lpstr>
      <vt:lpstr>Мультиплікативний критерій</vt:lpstr>
      <vt:lpstr>Мультиплікативний критерій</vt:lpstr>
      <vt:lpstr>Парето-оптимальне рішення</vt:lpstr>
      <vt:lpstr>Пошук Парето-оптимального рішення</vt:lpstr>
      <vt:lpstr>Приклад пошуку Парето-оптимального рішення</vt:lpstr>
      <vt:lpstr>Приклад пошуку Парето-оптимального рішення (продовження)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Управління ризиками в інженерії програмного забезпечення</dc:title>
  <dc:creator>Користувач Windows</dc:creator>
  <cp:lastModifiedBy>Користувач Windows</cp:lastModifiedBy>
  <cp:revision>33</cp:revision>
  <dcterms:created xsi:type="dcterms:W3CDTF">2022-04-22T10:26:48Z</dcterms:created>
  <dcterms:modified xsi:type="dcterms:W3CDTF">2022-05-20T11:46:51Z</dcterms:modified>
</cp:coreProperties>
</file>