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71F5-9868-458B-8076-D9288FBB9789}" type="datetimeFigureOut">
              <a:rPr lang="uk-UA" smtClean="0"/>
              <a:t>12.09.2022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8C79698-323D-4DC3-AF42-6D64512AE93E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8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71F5-9868-458B-8076-D9288FBB9789}" type="datetimeFigureOut">
              <a:rPr lang="uk-UA" smtClean="0"/>
              <a:t>12.09.2022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9698-323D-4DC3-AF42-6D64512AE93E}" type="slidenum">
              <a:rPr lang="uk-UA" smtClean="0"/>
              <a:t>‹#›</a:t>
            </a:fld>
            <a:endParaRPr lang="uk-U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71F5-9868-458B-8076-D9288FBB9789}" type="datetimeFigureOut">
              <a:rPr lang="uk-UA" smtClean="0"/>
              <a:t>12.09.2022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9698-323D-4DC3-AF42-6D64512AE93E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356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71F5-9868-458B-8076-D9288FBB9789}" type="datetimeFigureOut">
              <a:rPr lang="uk-UA" smtClean="0"/>
              <a:t>12.09.2022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9698-323D-4DC3-AF42-6D64512AE93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164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71F5-9868-458B-8076-D9288FBB9789}" type="datetimeFigureOut">
              <a:rPr lang="uk-UA" smtClean="0"/>
              <a:t>12.09.2022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9698-323D-4DC3-AF42-6D64512AE93E}" type="slidenum">
              <a:rPr lang="uk-UA" smtClean="0"/>
              <a:t>‹#›</a:t>
            </a:fld>
            <a:endParaRPr lang="uk-U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71F5-9868-458B-8076-D9288FBB9789}" type="datetimeFigureOut">
              <a:rPr lang="uk-UA" smtClean="0"/>
              <a:t>12.09.2022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9698-323D-4DC3-AF42-6D64512AE93E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70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71F5-9868-458B-8076-D9288FBB9789}" type="datetimeFigureOut">
              <a:rPr lang="uk-UA" smtClean="0"/>
              <a:t>12.09.2022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9698-323D-4DC3-AF42-6D64512AE93E}" type="slidenum">
              <a:rPr lang="uk-UA" smtClean="0"/>
              <a:t>‹#›</a:t>
            </a:fld>
            <a:endParaRPr lang="uk-U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3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71F5-9868-458B-8076-D9288FBB9789}" type="datetimeFigureOut">
              <a:rPr lang="uk-UA" smtClean="0"/>
              <a:t>12.09.2022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9698-323D-4DC3-AF42-6D64512AE93E}" type="slidenum">
              <a:rPr lang="uk-UA" smtClean="0"/>
              <a:t>‹#›</a:t>
            </a:fld>
            <a:endParaRPr lang="uk-U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5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71F5-9868-458B-8076-D9288FBB9789}" type="datetimeFigureOut">
              <a:rPr lang="uk-UA" smtClean="0"/>
              <a:t>12.09.2022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9698-323D-4DC3-AF42-6D64512AE93E}" type="slidenum">
              <a:rPr lang="uk-UA" smtClean="0"/>
              <a:t>‹#›</a:t>
            </a:fld>
            <a:endParaRPr lang="uk-U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75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71F5-9868-458B-8076-D9288FBB9789}" type="datetimeFigureOut">
              <a:rPr lang="uk-UA" smtClean="0"/>
              <a:t>12.09.2022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9698-323D-4DC3-AF42-6D64512AE93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440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71F5-9868-458B-8076-D9288FBB9789}" type="datetimeFigureOut">
              <a:rPr lang="uk-UA" smtClean="0"/>
              <a:t>12.09.2022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9698-323D-4DC3-AF42-6D64512AE93E}" type="slidenum">
              <a:rPr lang="uk-UA" smtClean="0"/>
              <a:t>‹#›</a:t>
            </a:fld>
            <a:endParaRPr lang="uk-U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7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A471F5-9868-458B-8076-D9288FBB9789}" type="datetimeFigureOut">
              <a:rPr lang="uk-UA" smtClean="0"/>
              <a:t>12.09.2022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9698-323D-4DC3-AF42-6D64512AE93E}" type="slidenum">
              <a:rPr lang="uk-UA" smtClean="0"/>
              <a:t>‹#›</a:t>
            </a:fld>
            <a:endParaRPr lang="uk-U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73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471F5-9868-458B-8076-D9288FBB9789}" type="datetimeFigureOut">
              <a:rPr lang="uk-UA" smtClean="0"/>
              <a:t>12.09.2022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C79698-323D-4DC3-AF42-6D64512AE93E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9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akon.rada.gov.ua/laws/show/697-1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Організаційно-правові засади господарської діяльності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1. Господарська діяльність.</a:t>
            </a:r>
          </a:p>
          <a:p>
            <a:r>
              <a:rPr lang="uk-UA" dirty="0"/>
              <a:t>2. Підприємництво. Поняття та класифікація.</a:t>
            </a:r>
          </a:p>
        </p:txBody>
      </p:sp>
    </p:spTree>
    <p:extLst>
      <p:ext uri="{BB962C8B-B14F-4D97-AF65-F5344CB8AC3E}">
        <p14:creationId xmlns:p14="http://schemas.microsoft.com/office/powerpoint/2010/main" val="28382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Суб</a:t>
            </a:r>
            <a:r>
              <a:rPr lang="en-US" dirty="0"/>
              <a:t>’</a:t>
            </a:r>
            <a:r>
              <a:rPr lang="uk-UA" dirty="0" err="1"/>
              <a:t>єкти</a:t>
            </a:r>
            <a:r>
              <a:rPr lang="uk-UA" dirty="0"/>
              <a:t> підприємницької діяльності: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Господарські організації – юридичні особи, створені відповідно до ГКУ, державні, комунальні та інші підприємства. </a:t>
            </a:r>
          </a:p>
          <a:p>
            <a:r>
              <a:rPr lang="uk-UA" dirty="0"/>
              <a:t>Громадяни України, іноземці та особи без громадянства, які здійснюють господарську діяльність і зареєстровані згідно із законом як підприємці.</a:t>
            </a:r>
          </a:p>
          <a:p>
            <a:r>
              <a:rPr lang="uk-UA" dirty="0"/>
              <a:t>Філії, представництва, інші відособлені підрозділи господарських організацій, створені ними для здійснення господарської діяльності.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078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єкти</a:t>
            </a:r>
            <a:r>
              <a:rPr lang="uk-UA" dirty="0"/>
              <a:t> підприємницької діяльності: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 err="1"/>
              <a:t>Товари</a:t>
            </a:r>
            <a:r>
              <a:rPr lang="ru-RU" dirty="0"/>
              <a:t> народного </a:t>
            </a:r>
            <a:r>
              <a:rPr lang="ru-RU" dirty="0" err="1"/>
              <a:t>споживання</a:t>
            </a:r>
            <a:r>
              <a:rPr lang="ru-RU" dirty="0"/>
              <a:t> </a:t>
            </a:r>
          </a:p>
          <a:p>
            <a:r>
              <a:rPr lang="ru-RU" dirty="0" err="1"/>
              <a:t>Послуги</a:t>
            </a:r>
            <a:r>
              <a:rPr lang="ru-RU" dirty="0"/>
              <a:t> </a:t>
            </a:r>
          </a:p>
          <a:p>
            <a:r>
              <a:rPr lang="ru-RU" dirty="0" err="1"/>
              <a:t>Матеріали</a:t>
            </a:r>
            <a:r>
              <a:rPr lang="ru-RU" dirty="0"/>
              <a:t>, </a:t>
            </a:r>
            <a:r>
              <a:rPr lang="ru-RU" dirty="0" err="1"/>
              <a:t>сировина</a:t>
            </a:r>
            <a:r>
              <a:rPr lang="ru-RU" dirty="0"/>
              <a:t>, </a:t>
            </a:r>
            <a:r>
              <a:rPr lang="ru-RU" dirty="0" err="1"/>
              <a:t>напівфабрикати</a:t>
            </a:r>
            <a:r>
              <a:rPr lang="ru-RU" dirty="0"/>
              <a:t> </a:t>
            </a:r>
          </a:p>
          <a:p>
            <a:r>
              <a:rPr lang="ru-RU" dirty="0" err="1"/>
              <a:t>Майнові</a:t>
            </a:r>
            <a:r>
              <a:rPr lang="ru-RU" dirty="0"/>
              <a:t> та </a:t>
            </a:r>
            <a:r>
              <a:rPr lang="ru-RU" dirty="0" err="1"/>
              <a:t>немайнові</a:t>
            </a:r>
            <a:r>
              <a:rPr lang="ru-RU" dirty="0"/>
              <a:t> права </a:t>
            </a:r>
          </a:p>
          <a:p>
            <a:r>
              <a:rPr lang="ru-RU" dirty="0" err="1"/>
              <a:t>Обладнання</a:t>
            </a:r>
            <a:endParaRPr lang="ru-RU" dirty="0"/>
          </a:p>
          <a:p>
            <a:r>
              <a:rPr lang="ru-RU" dirty="0" err="1"/>
              <a:t>Будинки</a:t>
            </a:r>
            <a:r>
              <a:rPr lang="ru-RU" dirty="0"/>
              <a:t>, </a:t>
            </a:r>
            <a:r>
              <a:rPr lang="ru-RU" dirty="0" err="1"/>
              <a:t>приміщення</a:t>
            </a:r>
            <a:r>
              <a:rPr lang="ru-RU" dirty="0"/>
              <a:t>, </a:t>
            </a:r>
            <a:r>
              <a:rPr lang="ru-RU" dirty="0" err="1"/>
              <a:t>споруди</a:t>
            </a:r>
            <a:endParaRPr lang="ru-RU" dirty="0"/>
          </a:p>
          <a:p>
            <a:r>
              <a:rPr lang="ru-RU" dirty="0" err="1"/>
              <a:t>Транспортні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endParaRPr lang="ru-RU" dirty="0"/>
          </a:p>
          <a:p>
            <a:r>
              <a:rPr lang="ru-RU" dirty="0" err="1"/>
              <a:t>Цінні</a:t>
            </a:r>
            <a:r>
              <a:rPr lang="ru-RU" dirty="0"/>
              <a:t> </a:t>
            </a:r>
            <a:r>
              <a:rPr lang="ru-RU" dirty="0" err="1"/>
              <a:t>папери</a:t>
            </a:r>
            <a:endParaRPr lang="ru-RU" dirty="0"/>
          </a:p>
          <a:p>
            <a:r>
              <a:rPr lang="ru-RU" dirty="0"/>
              <a:t>Валюта</a:t>
            </a:r>
          </a:p>
          <a:p>
            <a:r>
              <a:rPr lang="ru-RU" dirty="0" err="1"/>
              <a:t>Кредити</a:t>
            </a:r>
            <a:endParaRPr lang="ru-RU" dirty="0"/>
          </a:p>
          <a:p>
            <a:r>
              <a:rPr lang="ru-RU" dirty="0"/>
              <a:t>Ноу-хау</a:t>
            </a:r>
          </a:p>
          <a:p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об’єкти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273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Рушійні сили підприємництва: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Економічні закони ринку</a:t>
            </a:r>
          </a:p>
          <a:p>
            <a:r>
              <a:rPr lang="uk-UA" dirty="0"/>
              <a:t>Конкуренція</a:t>
            </a:r>
          </a:p>
          <a:p>
            <a:r>
              <a:rPr lang="uk-UA" dirty="0"/>
              <a:t>Суперечності</a:t>
            </a:r>
          </a:p>
          <a:p>
            <a:r>
              <a:rPr lang="uk-UA" dirty="0"/>
              <a:t>Ризик</a:t>
            </a:r>
          </a:p>
          <a:p>
            <a:r>
              <a:rPr lang="uk-UA" dirty="0"/>
              <a:t>Ділова творчість людини</a:t>
            </a:r>
          </a:p>
          <a:p>
            <a:r>
              <a:rPr lang="uk-UA" dirty="0"/>
              <a:t>Потреби</a:t>
            </a:r>
          </a:p>
          <a:p>
            <a:r>
              <a:rPr lang="uk-UA" dirty="0"/>
              <a:t>Інтереси</a:t>
            </a:r>
          </a:p>
          <a:p>
            <a:r>
              <a:rPr lang="uk-UA" dirty="0"/>
              <a:t>Стимули</a:t>
            </a:r>
          </a:p>
          <a:p>
            <a:r>
              <a:rPr lang="uk-UA" dirty="0"/>
              <a:t>Прагнення до відтворення матеріальних і духовних благ</a:t>
            </a:r>
          </a:p>
        </p:txBody>
      </p:sp>
    </p:spTree>
    <p:extLst>
      <p:ext uri="{BB962C8B-B14F-4D97-AF65-F5344CB8AC3E}">
        <p14:creationId xmlns:p14="http://schemas.microsoft.com/office/powerpoint/2010/main" val="399316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Моделі підприємництва: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класична – орієнтується на максимізацію віддачі від ресурсів, які має підприємство; </a:t>
            </a:r>
          </a:p>
          <a:p>
            <a:r>
              <a:rPr lang="uk-UA" dirty="0"/>
              <a:t>інноваційна – передбачає впровадження прогресивних технологічних та новаторських рішень, інших можливостей у сфері бізнесу, навіть якщо власних ресурсів для цього недостатньо.</a:t>
            </a:r>
          </a:p>
        </p:txBody>
      </p:sp>
    </p:spTree>
    <p:extLst>
      <p:ext uri="{BB962C8B-B14F-4D97-AF65-F5344CB8AC3E}">
        <p14:creationId xmlns:p14="http://schemas.microsoft.com/office/powerpoint/2010/main" val="155040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820" y="2242457"/>
            <a:ext cx="8596668" cy="1320800"/>
          </a:xfrm>
        </p:spPr>
        <p:txBody>
          <a:bodyPr/>
          <a:lstStyle/>
          <a:p>
            <a:r>
              <a:rPr lang="uk-UA" dirty="0"/>
              <a:t>ТЕСТ для визначення готовності до підприємницької діяльності</a:t>
            </a:r>
          </a:p>
        </p:txBody>
      </p:sp>
    </p:spTree>
    <p:extLst>
      <p:ext uri="{BB962C8B-B14F-4D97-AF65-F5344CB8AC3E}">
        <p14:creationId xmlns:p14="http://schemas.microsoft.com/office/powerpoint/2010/main" val="302984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 ви є ініціативною особою?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 Я завжди знаю, що і як робити. Для цього мені не потрібні радники</a:t>
            </a:r>
          </a:p>
          <a:p>
            <a:r>
              <a:rPr lang="uk-UA" dirty="0"/>
              <a:t>Б Я працюю добре тільки тоді, коли мене хтось орієнтує й надихає</a:t>
            </a:r>
          </a:p>
          <a:p>
            <a:r>
              <a:rPr lang="uk-UA" dirty="0"/>
              <a:t>В Ініціативу проявляють тільки дурні. Без гострої потреби я пасую</a:t>
            </a:r>
          </a:p>
        </p:txBody>
      </p:sp>
    </p:spTree>
    <p:extLst>
      <p:ext uri="{BB962C8B-B14F-4D97-AF65-F5344CB8AC3E}">
        <p14:creationId xmlns:p14="http://schemas.microsoft.com/office/powerpoint/2010/main" val="173645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 ви ставитесь до інших?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 Я люблю людей і можу знайти спільну мову майже з кожним</a:t>
            </a:r>
          </a:p>
          <a:p>
            <a:r>
              <a:rPr lang="uk-UA" dirty="0"/>
              <a:t>Б Я маю достатньо друзів і мені більше нікого не потрібно</a:t>
            </a:r>
          </a:p>
          <a:p>
            <a:r>
              <a:rPr lang="uk-UA" dirty="0"/>
              <a:t>В Більшість людей мене дратують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458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 здатні ви взяти відповідальність на себе?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 Мені подобається особисто контролювати перебіг справ</a:t>
            </a:r>
          </a:p>
          <a:p>
            <a:r>
              <a:rPr lang="uk-UA" dirty="0"/>
              <a:t>Б Я беру відповідальність тільки тоді, коли в цьому є нагальна потреба</a:t>
            </a:r>
          </a:p>
          <a:p>
            <a:r>
              <a:rPr lang="uk-UA" dirty="0"/>
              <a:t>В Працьовиті ентузіасти є завжди. Я нічого не маю проти того, щоб вони керували і несли відповідальність</a:t>
            </a:r>
          </a:p>
        </p:txBody>
      </p:sp>
    </p:spTree>
    <p:extLst>
      <p:ext uri="{BB962C8B-B14F-4D97-AF65-F5344CB8AC3E}">
        <p14:creationId xmlns:p14="http://schemas.microsoft.com/office/powerpoint/2010/main" val="90922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 здатні ви до лідерства?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 Коли я розпочинаю якусь справу, мені нескладно залучити до цього інших людей</a:t>
            </a:r>
          </a:p>
          <a:p>
            <a:r>
              <a:rPr lang="uk-UA" dirty="0"/>
              <a:t>Б Я вмію розпоряджатися, якщо мені </a:t>
            </a:r>
            <a:r>
              <a:rPr lang="uk-UA" dirty="0" err="1"/>
              <a:t>пояснять</a:t>
            </a:r>
            <a:r>
              <a:rPr lang="uk-UA" dirty="0"/>
              <a:t>, що і як потрібно робити</a:t>
            </a:r>
          </a:p>
          <a:p>
            <a:r>
              <a:rPr lang="uk-UA" dirty="0"/>
              <a:t>В Як правило, я долучаюсь до роботи тільки тоді, коли мене просять</a:t>
            </a:r>
          </a:p>
        </p:txBody>
      </p:sp>
    </p:spTree>
    <p:extLst>
      <p:ext uri="{BB962C8B-B14F-4D97-AF65-F5344CB8AC3E}">
        <p14:creationId xmlns:p14="http://schemas.microsoft.com/office/powerpoint/2010/main" val="3099119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 гарний ви організатор?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 Перед початком роботи я складаю план дій і належу до тих, хто завжди в своїх діях керується інтересами групи</a:t>
            </a:r>
          </a:p>
          <a:p>
            <a:r>
              <a:rPr lang="uk-UA" dirty="0"/>
              <a:t>Б Я добре працюю доти, доки все гаразд</a:t>
            </a:r>
          </a:p>
          <a:p>
            <a:r>
              <a:rPr lang="uk-UA" dirty="0"/>
              <a:t>В Проблеми, що виникають під час роботи, я сприймаю як непереможне зло</a:t>
            </a:r>
          </a:p>
        </p:txBody>
      </p:sp>
    </p:spTree>
    <p:extLst>
      <p:ext uri="{BB962C8B-B14F-4D97-AF65-F5344CB8AC3E}">
        <p14:creationId xmlns:p14="http://schemas.microsoft.com/office/powerpoint/2010/main" val="46990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Господарська діяльність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господарська діяльність - діяльність суб'єктів господарювання у сфері суспільного виробництва, спрямована на виготовлення та реалізацію продукції, виконання робіт чи надання послуг вартісного характеру, що мають цінову визначеність.</a:t>
            </a:r>
          </a:p>
          <a:p>
            <a:r>
              <a:rPr lang="uk-UA" dirty="0"/>
              <a:t>Учасниками відносин у сфері господарювання є суб'єкти господарювання, споживачі, органи державної влади та органи місцевого самоврядування, наділені господарською компетенцією, а також громадяни, громадські та інші організації, які виступають засновниками суб'єктів господарювання чи здійснюють щодо них організаційно-господарські повноваження на основі відносин власності.</a:t>
            </a:r>
          </a:p>
        </p:txBody>
      </p:sp>
    </p:spTree>
    <p:extLst>
      <p:ext uri="{BB962C8B-B14F-4D97-AF65-F5344CB8AC3E}">
        <p14:creationId xmlns:p14="http://schemas.microsoft.com/office/powerpoint/2010/main" val="161937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 скільки ви гарний працівник?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 Я працюю стільки, скільки потрібно для успішного завершення справи</a:t>
            </a:r>
          </a:p>
          <a:p>
            <a:r>
              <a:rPr lang="uk-UA" dirty="0"/>
              <a:t>Б Певний час я працюю сумлінно й старанно, однак коли робота набридне, можу легко полишити її іншим</a:t>
            </a:r>
          </a:p>
          <a:p>
            <a:r>
              <a:rPr lang="uk-UA" dirty="0"/>
              <a:t>В Я переконаний, що важка праця не завжди дає свої плоди</a:t>
            </a:r>
          </a:p>
        </p:txBody>
      </p:sp>
    </p:spTree>
    <p:extLst>
      <p:ext uri="{BB962C8B-B14F-4D97-AF65-F5344CB8AC3E}">
        <p14:creationId xmlns:p14="http://schemas.microsoft.com/office/powerpoint/2010/main" val="148656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 здатні ви приймати рішення?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 Для мене це легко навіть у «цейтноті». Як правило, мої рішення є вдалими</a:t>
            </a:r>
          </a:p>
          <a:p>
            <a:r>
              <a:rPr lang="uk-UA" dirty="0"/>
              <a:t>Б Я можу приймати рішення тільки тоді, коли маю достатньо часу. Інакше в мене завжди виникають сумніви щодо їх правильності</a:t>
            </a:r>
          </a:p>
          <a:p>
            <a:r>
              <a:rPr lang="uk-UA" dirty="0"/>
              <a:t>В мені взагалі не подобається приймати будь-які рішення</a:t>
            </a:r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6878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 довіряють інші люди вашим словам?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 Авжеж! Я ніколи не кажу того, у чому не впевнений на 100%</a:t>
            </a:r>
          </a:p>
          <a:p>
            <a:r>
              <a:rPr lang="uk-UA" dirty="0"/>
              <a:t>Б Я «тримаю марку», але іноді кажу те, що перше спаде на думку</a:t>
            </a:r>
          </a:p>
          <a:p>
            <a:r>
              <a:rPr lang="uk-UA" dirty="0"/>
              <a:t>В Я не звертаю  на це уваги, оскільки відрізнити, де правда, а де брехня, важко</a:t>
            </a:r>
          </a:p>
        </p:txBody>
      </p:sp>
    </p:spTree>
    <p:extLst>
      <p:ext uri="{BB962C8B-B14F-4D97-AF65-F5344CB8AC3E}">
        <p14:creationId xmlns:p14="http://schemas.microsoft.com/office/powerpoint/2010/main" val="3734114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Наскільки ви цілеспрямовані?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 Якщо я берусь за щось, то доводжу все до кінця і не дозволяю нікому й нічому мене зупинити</a:t>
            </a:r>
          </a:p>
          <a:p>
            <a:r>
              <a:rPr lang="uk-UA" dirty="0"/>
              <a:t>Б Як правило, я доводжу справу до кінця, якщо все гаразд</a:t>
            </a:r>
          </a:p>
          <a:p>
            <a:r>
              <a:rPr lang="uk-UA" dirty="0"/>
              <a:t>В Якщо в роботі виникають ускладнення, я її лишаю</a:t>
            </a:r>
          </a:p>
        </p:txBody>
      </p:sp>
    </p:spTree>
    <p:extLst>
      <p:ext uri="{BB962C8B-B14F-4D97-AF65-F5344CB8AC3E}">
        <p14:creationId xmlns:p14="http://schemas.microsoft.com/office/powerpoint/2010/main" val="1393826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 міцне у вас </a:t>
            </a:r>
            <a:r>
              <a:rPr lang="uk-UA" dirty="0" err="1"/>
              <a:t>здоров»я</a:t>
            </a:r>
            <a:r>
              <a:rPr lang="uk-UA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 Я маю дуже міцне </a:t>
            </a:r>
            <a:r>
              <a:rPr lang="uk-UA" dirty="0" err="1"/>
              <a:t>здоров»я</a:t>
            </a:r>
            <a:endParaRPr lang="uk-UA" dirty="0"/>
          </a:p>
          <a:p>
            <a:r>
              <a:rPr lang="uk-UA" dirty="0"/>
              <a:t>Б У мене достатньо енергії, для всіх моїх справ</a:t>
            </a:r>
          </a:p>
          <a:p>
            <a:r>
              <a:rPr lang="uk-UA" dirty="0"/>
              <a:t>В Я виснажуюся значно швидше за своїх колег</a:t>
            </a:r>
          </a:p>
        </p:txBody>
      </p:sp>
    </p:spTree>
    <p:extLst>
      <p:ext uri="{BB962C8B-B14F-4D97-AF65-F5344CB8AC3E}">
        <p14:creationId xmlns:p14="http://schemas.microsoft.com/office/powerpoint/2010/main" val="2752583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426029"/>
          </a:xfrm>
        </p:spPr>
        <p:txBody>
          <a:bodyPr>
            <a:normAutofit/>
          </a:bodyPr>
          <a:lstStyle/>
          <a:p>
            <a:r>
              <a:rPr lang="uk-UA" dirty="0"/>
              <a:t>Обробка й інтерпретація результатів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2264229"/>
            <a:ext cx="8596668" cy="3777133"/>
          </a:xfrm>
        </p:spPr>
        <p:txBody>
          <a:bodyPr/>
          <a:lstStyle/>
          <a:p>
            <a:r>
              <a:rPr lang="uk-UA" dirty="0"/>
              <a:t>Підрахуйте, скільки разів ви обрали відповідь А. Якщо їх вісім і більше, то ви маєте всі задатки для того, щоб стати підприємцем. Якщо ні, то в процесі роботи у вас виникатиме більше проблем, ніж бажано. Залучіть на допомогу досвідчених партнерів, які зможуть компенсувати ваші недоліки.</a:t>
            </a:r>
          </a:p>
        </p:txBody>
      </p:sp>
    </p:spTree>
    <p:extLst>
      <p:ext uri="{BB962C8B-B14F-4D97-AF65-F5344CB8AC3E}">
        <p14:creationId xmlns:p14="http://schemas.microsoft.com/office/powerpoint/2010/main" val="81687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Загальними</a:t>
            </a:r>
            <a:r>
              <a:rPr lang="ru-RU" dirty="0"/>
              <a:t> принципами </a:t>
            </a:r>
            <a:r>
              <a:rPr lang="ru-RU" dirty="0" err="1"/>
              <a:t>господарювання</a:t>
            </a:r>
            <a:r>
              <a:rPr lang="ru-RU" dirty="0"/>
              <a:t> в </a:t>
            </a:r>
            <a:r>
              <a:rPr lang="ru-RU" dirty="0" err="1"/>
              <a:t>Україні</a:t>
            </a:r>
            <a:r>
              <a:rPr lang="ru-RU" dirty="0"/>
              <a:t> є: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забезпечення економічної багатоманітності та рівний захист державою усіх суб'єктів господарювання;</a:t>
            </a:r>
          </a:p>
          <a:p>
            <a:r>
              <a:rPr lang="uk-UA" dirty="0"/>
              <a:t>свобода підприємницької діяльності у межах, визначених законом;</a:t>
            </a:r>
          </a:p>
          <a:p>
            <a:r>
              <a:rPr lang="uk-UA" dirty="0"/>
              <a:t>вільний рух капіталів, товарів та послуг на території України;</a:t>
            </a:r>
          </a:p>
          <a:p>
            <a:r>
              <a:rPr lang="uk-UA" dirty="0"/>
              <a:t>обмеження державного регулювання економічних процесів у зв'язку з необхідністю забезпечення соціальної спрямованості економіки, добросовісної конкуренції у підприємництві, екологічного захисту населення, захисту прав споживачів та безпеки суспільства і держави;</a:t>
            </a:r>
          </a:p>
          <a:p>
            <a:r>
              <a:rPr lang="uk-UA" dirty="0"/>
              <a:t>захист національного товаровиробника;</a:t>
            </a:r>
          </a:p>
          <a:p>
            <a:r>
              <a:rPr lang="uk-UA" dirty="0"/>
              <a:t>заборона незаконного втручання органів державної влади та органів місцевого самоврядування, їх посадових осіб у господарські відносини.</a:t>
            </a:r>
          </a:p>
          <a:p>
            <a:pPr marL="0" indent="0">
              <a:buNone/>
            </a:pP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7183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Підприємництво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це безпосередня самостійна, систематична, на власний ризик діяльність по виробництву продукції, виконанню робіт, наданню послуг з метою отримання прибутку, яка здійснюється фізичними та юридичними особами, зареєстрованими як суб'єкти підприємницької діяльності у порядку, встановленому законодавством.</a:t>
            </a:r>
          </a:p>
        </p:txBody>
      </p:sp>
    </p:spTree>
    <p:extLst>
      <p:ext uri="{BB962C8B-B14F-4D97-AF65-F5344CB8AC3E}">
        <p14:creationId xmlns:p14="http://schemas.microsoft.com/office/powerpoint/2010/main" val="221481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53000"/>
          </a:xfrm>
        </p:spPr>
        <p:txBody>
          <a:bodyPr>
            <a:normAutofit/>
          </a:bodyPr>
          <a:lstStyle/>
          <a:p>
            <a:r>
              <a:rPr lang="uk-UA" dirty="0"/>
              <a:t>Господарська діяльність, що здійснюється для досягнення економічних і соціальних результатів та з метою одержання прибутку, є </a:t>
            </a:r>
            <a:r>
              <a:rPr lang="uk-UA" i="1" dirty="0"/>
              <a:t>підприємництвом</a:t>
            </a:r>
            <a:r>
              <a:rPr lang="uk-UA" dirty="0"/>
              <a:t>, </a:t>
            </a:r>
            <a:br>
              <a:rPr lang="uk-UA" dirty="0"/>
            </a:br>
            <a:r>
              <a:rPr lang="uk-UA" dirty="0"/>
              <a:t>а суб'єкти підприємництва - </a:t>
            </a:r>
            <a:r>
              <a:rPr lang="uk-UA" i="1" dirty="0"/>
              <a:t>підприємцями</a:t>
            </a:r>
            <a:r>
              <a:rPr lang="uk-UA" dirty="0"/>
              <a:t>. </a:t>
            </a:r>
            <a:br>
              <a:rPr lang="uk-UA" dirty="0"/>
            </a:br>
            <a:r>
              <a:rPr lang="uk-UA" dirty="0"/>
              <a:t>Господарська діяльність може </a:t>
            </a:r>
            <a:r>
              <a:rPr lang="uk-UA" dirty="0" err="1"/>
              <a:t>здійснюватись</a:t>
            </a:r>
            <a:r>
              <a:rPr lang="uk-UA" dirty="0"/>
              <a:t> і без мети одержання прибутку (некомерційна господарська діяльність).</a:t>
            </a:r>
          </a:p>
        </p:txBody>
      </p:sp>
    </p:spTree>
    <p:extLst>
      <p:ext uri="{BB962C8B-B14F-4D97-AF65-F5344CB8AC3E}">
        <p14:creationId xmlns:p14="http://schemas.microsoft.com/office/powerpoint/2010/main" val="94496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Суб'єктами підприємницької діяльності (підприємцями) можуть бути: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громадяни України, інших держав, особи без громадянства, не обмежені законом у правоздатності або дієздатності;</a:t>
            </a:r>
          </a:p>
          <a:p>
            <a:r>
              <a:rPr lang="uk-UA" dirty="0"/>
              <a:t>юридичні особи всіх форм власності, встановлених </a:t>
            </a:r>
            <a:r>
              <a:rPr lang="uk-UA" u="sng" dirty="0">
                <a:hlinkClick r:id="rId2"/>
              </a:rPr>
              <a:t>Законом України</a:t>
            </a:r>
            <a:r>
              <a:rPr lang="uk-UA" dirty="0"/>
              <a:t> "Про власність";</a:t>
            </a:r>
          </a:p>
          <a:p>
            <a:r>
              <a:rPr lang="uk-UA" dirty="0"/>
              <a:t>об'єднання юридичних осіб, що здійснюють діяльність в Україні на умовах угоди про розподіл продукції.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190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err="1"/>
              <a:t>Підприємництво</a:t>
            </a:r>
            <a:r>
              <a:rPr lang="ru-RU" sz="2400" dirty="0"/>
              <a:t> – </a:t>
            </a:r>
            <a:r>
              <a:rPr lang="ru-RU" sz="2400" dirty="0" err="1"/>
              <a:t>це</a:t>
            </a:r>
            <a:r>
              <a:rPr lang="ru-RU" sz="2400" dirty="0"/>
              <a:t> не будь-яка </a:t>
            </a:r>
            <a:r>
              <a:rPr lang="ru-RU" sz="2400" dirty="0" err="1"/>
              <a:t>господарська</a:t>
            </a:r>
            <a:r>
              <a:rPr lang="ru-RU" sz="2400" dirty="0"/>
              <a:t> </a:t>
            </a:r>
            <a:r>
              <a:rPr lang="ru-RU" sz="2400" dirty="0" err="1"/>
              <a:t>діяльність</a:t>
            </a:r>
            <a:r>
              <a:rPr lang="ru-RU" sz="2400" dirty="0"/>
              <a:t>,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особливий</a:t>
            </a:r>
            <a:r>
              <a:rPr lang="ru-RU" sz="2400" dirty="0"/>
              <a:t> вид </a:t>
            </a:r>
            <a:r>
              <a:rPr lang="ru-RU" sz="2400" dirty="0" err="1"/>
              <a:t>діяльності</a:t>
            </a:r>
            <a:r>
              <a:rPr lang="ru-RU" sz="2400" dirty="0"/>
              <a:t>, і </a:t>
            </a:r>
            <a:r>
              <a:rPr lang="ru-RU" sz="2400" dirty="0" err="1"/>
              <a:t>ця</a:t>
            </a:r>
            <a:r>
              <a:rPr lang="ru-RU" sz="2400" dirty="0"/>
              <a:t> </a:t>
            </a:r>
            <a:r>
              <a:rPr lang="ru-RU" sz="2400" dirty="0" err="1"/>
              <a:t>особливість</a:t>
            </a:r>
            <a:r>
              <a:rPr lang="ru-RU" sz="2400" dirty="0"/>
              <a:t> </a:t>
            </a:r>
            <a:r>
              <a:rPr lang="ru-RU" sz="2400" dirty="0" err="1"/>
              <a:t>характеризується</a:t>
            </a:r>
            <a:r>
              <a:rPr lang="ru-RU" sz="2400" dirty="0"/>
              <a:t> такими </a:t>
            </a:r>
            <a:r>
              <a:rPr lang="ru-RU" sz="2400" dirty="0" err="1"/>
              <a:t>відчутними</a:t>
            </a:r>
            <a:r>
              <a:rPr lang="ru-RU" sz="2400" dirty="0"/>
              <a:t> </a:t>
            </a:r>
            <a:r>
              <a:rPr lang="ru-RU" sz="2400" dirty="0" err="1"/>
              <a:t>ознаками</a:t>
            </a:r>
            <a:r>
              <a:rPr lang="ru-RU" sz="2400" dirty="0"/>
              <a:t>:</a:t>
            </a: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це самостійна діяльність, діяльність «за свій рахунок». Основою підприємницької діяльності є власність підприємця. </a:t>
            </a:r>
          </a:p>
          <a:p>
            <a:r>
              <a:rPr lang="uk-UA" dirty="0"/>
              <a:t>це ініціативна, творча діяльність. В основі здійснення підприємницької діяльності лежить власна ініціатива, творчо-пошуковий, інноваційний підхід. </a:t>
            </a:r>
          </a:p>
          <a:p>
            <a:r>
              <a:rPr lang="uk-UA" dirty="0"/>
              <a:t>це систематична діяльність. Підприємницька діяльність має бути постійною, пов'язаною з відтворювальним процесом і обов'язково офіційно зареєстрованою. </a:t>
            </a:r>
          </a:p>
          <a:p>
            <a:r>
              <a:rPr lang="uk-UA" dirty="0"/>
              <a:t>це діяльність, яка здійснюється на власний ризик. Підприємницька діяльність здійснюється під власну економічну (майнову) відповідальність. </a:t>
            </a:r>
          </a:p>
          <a:p>
            <a:r>
              <a:rPr lang="uk-UA" dirty="0"/>
              <a:t>метою цієї діяльності є одержання прибутку або власного доходу.</a:t>
            </a:r>
          </a:p>
        </p:txBody>
      </p:sp>
    </p:spTree>
    <p:extLst>
      <p:ext uri="{BB962C8B-B14F-4D97-AF65-F5344CB8AC3E}">
        <p14:creationId xmlns:p14="http://schemas.microsoft.com/office/powerpoint/2010/main" val="5350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Принципи підприємництва: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вільний вибір видів діяльності;</a:t>
            </a:r>
          </a:p>
          <a:p>
            <a:r>
              <a:rPr lang="uk-UA" dirty="0"/>
              <a:t>залучення на добровільних засадах до здійснення підприємницької діяльності майна та коштів юридичних осіб і громадян;</a:t>
            </a:r>
          </a:p>
          <a:p>
            <a:r>
              <a:rPr lang="uk-UA" dirty="0"/>
              <a:t>самостійне формування програми діяльності та вибір постачальників і споживачів вироблюваної продукції, встановлення цін відповідно до законодавства;</a:t>
            </a:r>
          </a:p>
          <a:p>
            <a:r>
              <a:rPr lang="uk-UA" dirty="0"/>
              <a:t>вільний </a:t>
            </a:r>
            <a:r>
              <a:rPr lang="uk-UA" dirty="0" err="1"/>
              <a:t>найм</a:t>
            </a:r>
            <a:r>
              <a:rPr lang="uk-UA" dirty="0"/>
              <a:t> працівників;</a:t>
            </a:r>
          </a:p>
          <a:p>
            <a:r>
              <a:rPr lang="uk-UA" dirty="0"/>
              <a:t>залучення і використання матеріально-технічних, фінансових, трудових, природних та інших видів ресурсів, використання яких не заборонено або не обмежено законодавством;</a:t>
            </a:r>
          </a:p>
          <a:p>
            <a:r>
              <a:rPr lang="uk-UA" dirty="0"/>
              <a:t>вільне розпорядження прибутком, що залишається після внесення платежів, установлених законодавством;</a:t>
            </a:r>
          </a:p>
          <a:p>
            <a:r>
              <a:rPr lang="uk-UA" dirty="0"/>
              <a:t>самостійне здійснення підприємцем - юридичною особою зовнішньоекономічної діяльності, використання будь-яким підприємцем належної йому частки валютної виручки на свій розсуд.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5132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підприємництва: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Ресурсна – мобілізація внутрішніх та зовнішніх ресурсів (фінансових, трудових, матеріальних, природних та ін.) для ефективного функціонування. </a:t>
            </a:r>
          </a:p>
          <a:p>
            <a:r>
              <a:rPr lang="uk-UA" dirty="0"/>
              <a:t>Творча – пов'язана з розробкою та реалізацією нових бізнес-ідей, </a:t>
            </a:r>
            <a:r>
              <a:rPr lang="uk-UA" dirty="0" err="1"/>
              <a:t>ноухау</a:t>
            </a:r>
            <a:r>
              <a:rPr lang="uk-UA" dirty="0"/>
              <a:t>, винаходів; творче ставлення до справи. </a:t>
            </a:r>
          </a:p>
          <a:p>
            <a:r>
              <a:rPr lang="uk-UA" dirty="0"/>
              <a:t>Організаційна – пов'язана з матеріально-технічним забезпеченням виробництва, налагодженням технологічного процесу, організацією комерційної діяльності, сервісу. </a:t>
            </a:r>
          </a:p>
          <a:p>
            <a:r>
              <a:rPr lang="uk-UA" dirty="0"/>
              <a:t>Стимулююча – дозволяє створити механізм підвищення ефективної та корисної праці, застосувати дійові методи стимулювання збуту товарів на основі виявлених споживчих потреб. </a:t>
            </a:r>
          </a:p>
          <a:p>
            <a:r>
              <a:rPr lang="uk-UA" dirty="0"/>
              <a:t>Управлінська – пов'язана з механізмом управління персоналом та підприємством. </a:t>
            </a:r>
          </a:p>
          <a:p>
            <a:r>
              <a:rPr lang="uk-UA" dirty="0"/>
              <a:t>Захисна – передбачає систему захисту прав та інтересів підприємців, створення сприятливих умов функціонування бізнесу, усунення проблем на макрорівні. Вона реалізується на основі співробітництва підприємців та їхніх об'єднань з державними органами влади та управління, міжнародними організаціями, фондами, проектами для забезпечення сталого розвитку підприємництва загалом, зокрема приватного та малого бізнесу.</a:t>
            </a:r>
          </a:p>
        </p:txBody>
      </p:sp>
    </p:spTree>
    <p:extLst>
      <p:ext uri="{BB962C8B-B14F-4D97-AF65-F5344CB8AC3E}">
        <p14:creationId xmlns:p14="http://schemas.microsoft.com/office/powerpoint/2010/main" val="274776187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165</TotalTime>
  <Words>1383</Words>
  <Application>Microsoft Office PowerPoint</Application>
  <PresentationFormat>Широкоэкранный</PresentationFormat>
  <Paragraphs>115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Галерея</vt:lpstr>
      <vt:lpstr>Організаційно-правові засади господарської діяльності</vt:lpstr>
      <vt:lpstr>Господарська діяльність</vt:lpstr>
      <vt:lpstr>Загальними принципами господарювання в Україні є:</vt:lpstr>
      <vt:lpstr>Підприємництво</vt:lpstr>
      <vt:lpstr>Господарська діяльність, що здійснюється для досягнення економічних і соціальних результатів та з метою одержання прибутку, є підприємництвом,  а суб'єкти підприємництва - підприємцями.  Господарська діяльність може здійснюватись і без мети одержання прибутку (некомерційна господарська діяльність).</vt:lpstr>
      <vt:lpstr>Суб'єктами підприємницької діяльності (підприємцями) можуть бути:</vt:lpstr>
      <vt:lpstr>Підприємництво – це не будь-яка господарська діяльність, це особливий вид діяльності, і ця особливість характеризується такими відчутними ознаками:</vt:lpstr>
      <vt:lpstr>Принципи підприємництва:</vt:lpstr>
      <vt:lpstr>Функції підприємництва:</vt:lpstr>
      <vt:lpstr>Суб’єкти підприємницької діяльності:</vt:lpstr>
      <vt:lpstr>Об’єкти підприємницької діяльності:</vt:lpstr>
      <vt:lpstr>Рушійні сили підприємництва:</vt:lpstr>
      <vt:lpstr>Моделі підприємництва:</vt:lpstr>
      <vt:lpstr>ТЕСТ для визначення готовності до підприємницької діяльності</vt:lpstr>
      <vt:lpstr>Чи ви є ініціативною особою?</vt:lpstr>
      <vt:lpstr>Як ви ставитесь до інших?</vt:lpstr>
      <vt:lpstr>Чи здатні ви взяти відповідальність на себе?</vt:lpstr>
      <vt:lpstr>Чи здатні ви до лідерства?</vt:lpstr>
      <vt:lpstr>Чи гарний ви організатор?</vt:lpstr>
      <vt:lpstr>На скільки ви гарний працівник?</vt:lpstr>
      <vt:lpstr>Чи здатні ви приймати рішення?</vt:lpstr>
      <vt:lpstr>Чи довіряють інші люди вашим словам?</vt:lpstr>
      <vt:lpstr>Наскільки ви цілеспрямовані?</vt:lpstr>
      <vt:lpstr>Чи міцне у вас здоров»я?</vt:lpstr>
      <vt:lpstr>Обробка й інтерпретація результатів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Економіка підприємства</dc:title>
  <dc:creator>Admin</dc:creator>
  <cp:lastModifiedBy>Vika</cp:lastModifiedBy>
  <cp:revision>16</cp:revision>
  <dcterms:created xsi:type="dcterms:W3CDTF">2021-02-02T13:21:24Z</dcterms:created>
  <dcterms:modified xsi:type="dcterms:W3CDTF">2022-09-12T06:53:56Z</dcterms:modified>
</cp:coreProperties>
</file>