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0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0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3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1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92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8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69A7-EEA9-4F42-A79D-DAFE0DA69E2A}" type="datetimeFigureOut">
              <a:rPr lang="uk-UA" smtClean="0"/>
              <a:t>07.09.2021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C11654-E14F-47AA-B1AE-2EEEDF2E64A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591" y="2220686"/>
            <a:ext cx="8596668" cy="1320800"/>
          </a:xfrm>
        </p:spPr>
        <p:txBody>
          <a:bodyPr/>
          <a:lstStyle/>
          <a:p>
            <a:pPr algn="ctr"/>
            <a:r>
              <a:rPr lang="uk-UA" dirty="0"/>
              <a:t>Підприємство як основна ланка народного господарства України</a:t>
            </a:r>
          </a:p>
        </p:txBody>
      </p:sp>
    </p:spTree>
    <p:extLst>
      <p:ext uri="{BB962C8B-B14F-4D97-AF65-F5344CB8AC3E}">
        <p14:creationId xmlns:p14="http://schemas.microsoft.com/office/powerpoint/2010/main" val="100321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Виробничі фактори підприємства: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трудові фактори;</a:t>
            </a:r>
          </a:p>
          <a:p>
            <a:r>
              <a:rPr lang="uk-UA" dirty="0"/>
              <a:t>основний капітал;</a:t>
            </a:r>
          </a:p>
          <a:p>
            <a:r>
              <a:rPr lang="uk-UA" dirty="0"/>
              <a:t>оборотний капітал;</a:t>
            </a:r>
          </a:p>
          <a:p>
            <a:r>
              <a:rPr lang="uk-UA" dirty="0"/>
              <a:t>природні фактори;</a:t>
            </a:r>
          </a:p>
          <a:p>
            <a:r>
              <a:rPr lang="uk-UA" dirty="0"/>
              <a:t>інформаційні фактори.</a:t>
            </a:r>
          </a:p>
        </p:txBody>
      </p:sp>
    </p:spTree>
    <p:extLst>
      <p:ext uri="{BB962C8B-B14F-4D97-AF65-F5344CB8AC3E}">
        <p14:creationId xmlns:p14="http://schemas.microsoft.com/office/powerpoint/2010/main" val="279950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77" y="2612571"/>
            <a:ext cx="8596668" cy="2677885"/>
          </a:xfrm>
        </p:spPr>
        <p:txBody>
          <a:bodyPr>
            <a:normAutofit fontScale="90000"/>
          </a:bodyPr>
          <a:lstStyle/>
          <a:p>
            <a:r>
              <a:rPr lang="uk-UA" dirty="0"/>
              <a:t>Ключовим фактором організації підприємства є: відношення до власності підприємства, джерела його фінансування, ступінь підпорядкованості, порядок відповідальності за зобов’язаннями.</a:t>
            </a:r>
          </a:p>
        </p:txBody>
      </p:sp>
    </p:spTree>
    <p:extLst>
      <p:ext uri="{BB962C8B-B14F-4D97-AF65-F5344CB8AC3E}">
        <p14:creationId xmlns:p14="http://schemas.microsoft.com/office/powerpoint/2010/main" val="362257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ТРІАДА ВЛАСНОСТІ: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sz="2400" dirty="0"/>
              <a:t>«</a:t>
            </a:r>
            <a:r>
              <a:rPr lang="uk-UA" sz="2400" i="1" dirty="0"/>
              <a:t>володіти – розпоряджатися – використовувати</a:t>
            </a:r>
            <a:r>
              <a:rPr lang="uk-UA" sz="2400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46140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Приватна власність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24618"/>
            <a:ext cx="8596668" cy="3880773"/>
          </a:xfrm>
        </p:spPr>
        <p:txBody>
          <a:bodyPr/>
          <a:lstStyle/>
          <a:p>
            <a:r>
              <a:rPr lang="uk-UA" dirty="0"/>
              <a:t>Привласнення окремим індивідуумом, максимум однією </a:t>
            </a:r>
            <a:r>
              <a:rPr lang="uk-UA" dirty="0" err="1"/>
              <a:t>сім»єю</a:t>
            </a:r>
            <a:r>
              <a:rPr lang="uk-UA" dirty="0"/>
              <a:t>, матеріальних благ і послуг та певна підсистема відносин між </a:t>
            </a:r>
            <a:r>
              <a:rPr lang="uk-UA" dirty="0" err="1"/>
              <a:t>суб»єктами</a:t>
            </a:r>
            <a:r>
              <a:rPr lang="uk-UA" dirty="0"/>
              <a:t> цього типу власності в різних сферах суспільного відтворення.</a:t>
            </a:r>
          </a:p>
        </p:txBody>
      </p:sp>
    </p:spTree>
    <p:extLst>
      <p:ext uri="{BB962C8B-B14F-4D97-AF65-F5344CB8AC3E}">
        <p14:creationId xmlns:p14="http://schemas.microsoft.com/office/powerpoint/2010/main" val="39730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Суб»єкти</a:t>
            </a:r>
            <a:r>
              <a:rPr lang="uk-UA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Індивідуальні підприємства</a:t>
            </a:r>
          </a:p>
          <a:p>
            <a:r>
              <a:rPr lang="uk-UA" dirty="0"/>
              <a:t>Приватні підприємства</a:t>
            </a:r>
          </a:p>
          <a:p>
            <a:r>
              <a:rPr lang="uk-UA" dirty="0"/>
              <a:t>Сімейні підприємства</a:t>
            </a:r>
          </a:p>
          <a:p>
            <a:r>
              <a:rPr lang="uk-UA" dirty="0"/>
              <a:t>Селянські фермерські господарства</a:t>
            </a:r>
          </a:p>
          <a:p>
            <a:r>
              <a:rPr lang="uk-UA" dirty="0"/>
              <a:t>Майно громадян, хто займається підприємницькою діяльністю</a:t>
            </a:r>
          </a:p>
        </p:txBody>
      </p:sp>
    </p:spTree>
    <p:extLst>
      <p:ext uri="{BB962C8B-B14F-4D97-AF65-F5344CB8AC3E}">
        <p14:creationId xmlns:p14="http://schemas.microsoft.com/office/powerpoint/2010/main" val="361383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Колективна власність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uk-UA" dirty="0"/>
              <a:t>Привласнення асоційованими власниками результатів колективної праці, матеріальних благ і послуг та певна підсистема відносин між </a:t>
            </a:r>
            <a:r>
              <a:rPr lang="uk-UA" dirty="0" err="1"/>
              <a:t>суб»єктами</a:t>
            </a:r>
            <a:r>
              <a:rPr lang="uk-UA" dirty="0"/>
              <a:t> цього типу власності в усіх сферах суспільного відтворення.</a:t>
            </a:r>
          </a:p>
        </p:txBody>
      </p:sp>
    </p:spTree>
    <p:extLst>
      <p:ext uri="{BB962C8B-B14F-4D97-AF65-F5344CB8AC3E}">
        <p14:creationId xmlns:p14="http://schemas.microsoft.com/office/powerpoint/2010/main" val="231357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Суб»єкти</a:t>
            </a:r>
            <a:r>
              <a:rPr lang="uk-UA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Колективні (в </a:t>
            </a:r>
            <a:r>
              <a:rPr lang="uk-UA" dirty="0" err="1"/>
              <a:t>т.ч</a:t>
            </a:r>
            <a:r>
              <a:rPr lang="uk-UA" dirty="0"/>
              <a:t>. сільськогосподарські)</a:t>
            </a:r>
          </a:p>
          <a:p>
            <a:r>
              <a:rPr lang="uk-UA" dirty="0"/>
              <a:t>Господарські товариства</a:t>
            </a:r>
          </a:p>
          <a:p>
            <a:r>
              <a:rPr lang="uk-UA" dirty="0"/>
              <a:t>Кооперативи</a:t>
            </a:r>
          </a:p>
          <a:p>
            <a:r>
              <a:rPr lang="uk-UA" dirty="0"/>
              <a:t>Споживчі товариства та їх спілки</a:t>
            </a:r>
          </a:p>
          <a:p>
            <a:r>
              <a:rPr lang="uk-UA" dirty="0"/>
              <a:t>Спільні підприємства тощо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50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Державна власність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uk-UA" dirty="0"/>
              <a:t>Привласнення державою (як </a:t>
            </a:r>
            <a:r>
              <a:rPr lang="uk-UA" dirty="0" err="1"/>
              <a:t>суб»єктом</a:t>
            </a:r>
            <a:r>
              <a:rPr lang="uk-UA" dirty="0"/>
              <a:t> власності) засобів виробництва, робочої сили, частки національного доходу та інших </a:t>
            </a:r>
            <a:r>
              <a:rPr lang="uk-UA" dirty="0" err="1"/>
              <a:t>об»єктів</a:t>
            </a:r>
            <a:r>
              <a:rPr lang="uk-UA" dirty="0"/>
              <a:t> власності в різних сферах суспільного відтворення.</a:t>
            </a:r>
          </a:p>
        </p:txBody>
      </p:sp>
    </p:spTree>
    <p:extLst>
      <p:ext uri="{BB962C8B-B14F-4D97-AF65-F5344CB8AC3E}">
        <p14:creationId xmlns:p14="http://schemas.microsoft.com/office/powerpoint/2010/main" val="209840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Загальнодержавна форма державної власності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 err="1"/>
              <a:t>Суб»єктом</a:t>
            </a:r>
            <a:r>
              <a:rPr lang="uk-UA" dirty="0"/>
              <a:t> є держава в особі Верховної Ради України</a:t>
            </a:r>
          </a:p>
        </p:txBody>
      </p:sp>
    </p:spTree>
    <p:extLst>
      <p:ext uri="{BB962C8B-B14F-4D97-AF65-F5344CB8AC3E}">
        <p14:creationId xmlns:p14="http://schemas.microsoft.com/office/powerpoint/2010/main" val="64694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Комунальна форма державної власності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endParaRPr lang="uk-UA" dirty="0"/>
          </a:p>
          <a:p>
            <a:r>
              <a:rPr lang="uk-UA" dirty="0" err="1"/>
              <a:t>Суб»єктами</a:t>
            </a:r>
            <a:r>
              <a:rPr lang="uk-UA" dirty="0"/>
              <a:t> є адміністративно-територіальні одиниці в особі обласних, районних міських, селищних, сільських Рад народних депутатів.</a:t>
            </a:r>
          </a:p>
        </p:txBody>
      </p:sp>
    </p:spTree>
    <p:extLst>
      <p:ext uri="{BB962C8B-B14F-4D97-AF65-F5344CB8AC3E}">
        <p14:creationId xmlns:p14="http://schemas.microsoft.com/office/powerpoint/2010/main" val="20677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1. Власність в Україні.</a:t>
            </a:r>
          </a:p>
          <a:p>
            <a:r>
              <a:rPr lang="uk-UA" dirty="0"/>
              <a:t>2. Підприємство: поняття та класифікація.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06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ВЛАСНІСТЬ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це відношення між людьми щодо </a:t>
            </a:r>
            <a:r>
              <a:rPr lang="uk-UA" dirty="0">
                <a:solidFill>
                  <a:srgbClr val="FF0000"/>
                </a:solidFill>
              </a:rPr>
              <a:t>привласнення</a:t>
            </a:r>
            <a:r>
              <a:rPr lang="uk-UA" dirty="0"/>
              <a:t> матеріальних і виробничих ресурсів.</a:t>
            </a:r>
          </a:p>
          <a:p>
            <a:endParaRPr lang="uk-UA" dirty="0"/>
          </a:p>
          <a:p>
            <a:r>
              <a:rPr lang="uk-UA" dirty="0">
                <a:solidFill>
                  <a:srgbClr val="FF0000"/>
                </a:solidFill>
              </a:rPr>
              <a:t>ПРИВЛАСНЕННЯ – </a:t>
            </a:r>
            <a:r>
              <a:rPr lang="uk-UA" dirty="0">
                <a:solidFill>
                  <a:schemeClr val="tx1"/>
                </a:solidFill>
              </a:rPr>
              <a:t>ставлення людей до певних речей як до своїх.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Закон України «Про власність»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ru-RU" dirty="0"/>
              <a:t>Право </a:t>
            </a:r>
            <a:r>
              <a:rPr lang="ru-RU" dirty="0" err="1"/>
              <a:t>власності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врегульовані</a:t>
            </a:r>
            <a:r>
              <a:rPr lang="ru-RU" dirty="0"/>
              <a:t> законом </a:t>
            </a:r>
            <a:r>
              <a:rPr lang="ru-RU" dirty="0" err="1"/>
              <a:t>суспільні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відносини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володіння</a:t>
            </a:r>
            <a:r>
              <a:rPr lang="ru-RU" dirty="0"/>
              <a:t>, </a:t>
            </a:r>
            <a:r>
              <a:rPr lang="ru-RU" dirty="0" err="1"/>
              <a:t>користування</a:t>
            </a:r>
            <a:r>
              <a:rPr lang="ru-RU" dirty="0"/>
              <a:t> і </a:t>
            </a:r>
            <a:r>
              <a:rPr lang="ru-RU" dirty="0" err="1"/>
              <a:t>розпорядження</a:t>
            </a:r>
            <a:r>
              <a:rPr lang="ru-RU" dirty="0"/>
              <a:t> </a:t>
            </a:r>
            <a:r>
              <a:rPr lang="ru-RU" dirty="0" err="1"/>
              <a:t>майном</a:t>
            </a:r>
            <a:r>
              <a:rPr lang="ru-RU" dirty="0"/>
              <a:t>.</a:t>
            </a:r>
          </a:p>
          <a:p>
            <a:r>
              <a:rPr lang="uk-UA" dirty="0"/>
              <a:t> </a:t>
            </a:r>
            <a:r>
              <a:rPr lang="ru-RU" dirty="0"/>
              <a:t>Право </a:t>
            </a:r>
            <a:r>
              <a:rPr lang="ru-RU" dirty="0" err="1"/>
              <a:t>власності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 </a:t>
            </a:r>
            <a:r>
              <a:rPr lang="ru-RU" dirty="0" err="1"/>
              <a:t>охороняється</a:t>
            </a:r>
            <a:r>
              <a:rPr lang="ru-RU" dirty="0"/>
              <a:t> законом. Держава </a:t>
            </a:r>
            <a:br>
              <a:rPr lang="ru-RU" dirty="0"/>
            </a:b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 </a:t>
            </a:r>
            <a:r>
              <a:rPr lang="ru-RU" dirty="0" err="1"/>
              <a:t>правовідносин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.</a:t>
            </a:r>
          </a:p>
          <a:p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громадянин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право </a:t>
            </a:r>
            <a:r>
              <a:rPr lang="ru-RU" dirty="0" err="1"/>
              <a:t>володіти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 err="1"/>
              <a:t>користуватися</a:t>
            </a:r>
            <a:r>
              <a:rPr lang="ru-RU" dirty="0"/>
              <a:t> і </a:t>
            </a:r>
            <a:r>
              <a:rPr lang="ru-RU" dirty="0" err="1"/>
              <a:t>розпоряджатися</a:t>
            </a:r>
            <a:r>
              <a:rPr lang="ru-RU" dirty="0"/>
              <a:t> </a:t>
            </a:r>
            <a:r>
              <a:rPr lang="ru-RU" dirty="0" err="1"/>
              <a:t>майном</a:t>
            </a:r>
            <a:r>
              <a:rPr lang="ru-RU" dirty="0"/>
              <a:t> </a:t>
            </a:r>
            <a:r>
              <a:rPr lang="ru-RU" dirty="0" err="1"/>
              <a:t>особисто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з </a:t>
            </a:r>
            <a:br>
              <a:rPr lang="ru-RU" dirty="0"/>
            </a:br>
            <a:r>
              <a:rPr lang="ru-RU" dirty="0" err="1"/>
              <a:t>іншими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974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Форми власності: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Приватна</a:t>
            </a:r>
          </a:p>
          <a:p>
            <a:r>
              <a:rPr lang="uk-UA" dirty="0"/>
              <a:t>Колективна</a:t>
            </a:r>
          </a:p>
          <a:p>
            <a:r>
              <a:rPr lang="uk-UA" dirty="0"/>
              <a:t>Державна</a:t>
            </a:r>
          </a:p>
          <a:p>
            <a:endParaRPr lang="uk-UA" dirty="0"/>
          </a:p>
          <a:p>
            <a:r>
              <a:rPr lang="ru-RU" dirty="0" err="1"/>
              <a:t>Україна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для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форм </a:t>
            </a:r>
            <a:r>
              <a:rPr lang="ru-RU" dirty="0" err="1"/>
              <a:t>власності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848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Суб»єкти</a:t>
            </a:r>
            <a:r>
              <a:rPr lang="uk-UA" dirty="0"/>
              <a:t> відносин власності – це конкретні носії цих відносин.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окремі фізичні та юридичні особи (підприємства, організації, установи тощо);</a:t>
            </a:r>
          </a:p>
          <a:p>
            <a:r>
              <a:rPr lang="uk-UA" dirty="0"/>
              <a:t>держава в особі її органів управління та органів місцевого самоврядування;</a:t>
            </a:r>
          </a:p>
          <a:p>
            <a:r>
              <a:rPr lang="uk-UA" dirty="0" err="1"/>
              <a:t>об»єднання</a:t>
            </a:r>
            <a:r>
              <a:rPr lang="uk-UA" dirty="0"/>
              <a:t> держав або всі держави світу.</a:t>
            </a:r>
          </a:p>
        </p:txBody>
      </p:sp>
    </p:spTree>
    <p:extLst>
      <p:ext uri="{BB962C8B-B14F-4D97-AF65-F5344CB8AC3E}">
        <p14:creationId xmlns:p14="http://schemas.microsoft.com/office/powerpoint/2010/main" val="269290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Об»єкти</a:t>
            </a:r>
            <a:r>
              <a:rPr lang="uk-UA" dirty="0"/>
              <a:t> власності: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Засоби виробництва галузей національної економіки.</a:t>
            </a:r>
          </a:p>
          <a:p>
            <a:r>
              <a:rPr lang="uk-UA" dirty="0"/>
              <a:t>Нерухоме майно.</a:t>
            </a:r>
          </a:p>
          <a:p>
            <a:r>
              <a:rPr lang="uk-UA" dirty="0"/>
              <a:t>Природні ресурси.</a:t>
            </a:r>
          </a:p>
          <a:p>
            <a:r>
              <a:rPr lang="uk-UA" dirty="0"/>
              <a:t>Предмети особистого споживання та домашнього вжитку.</a:t>
            </a:r>
          </a:p>
          <a:p>
            <a:r>
              <a:rPr lang="uk-UA" dirty="0"/>
              <a:t>Гроші, цінні папери, коштовні метали, робоча сила, супутники Землі, наукові винаходи, художні твори тощо.</a:t>
            </a:r>
          </a:p>
        </p:txBody>
      </p:sp>
    </p:spTree>
    <p:extLst>
      <p:ext uri="{BB962C8B-B14F-4D97-AF65-F5344CB8AC3E}">
        <p14:creationId xmlns:p14="http://schemas.microsoft.com/office/powerpoint/2010/main" val="1563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20" y="2405743"/>
            <a:ext cx="8596668" cy="2797628"/>
          </a:xfrm>
        </p:spPr>
        <p:txBody>
          <a:bodyPr>
            <a:normAutofit/>
          </a:bodyPr>
          <a:lstStyle/>
          <a:p>
            <a:r>
              <a:rPr lang="uk-UA" dirty="0"/>
              <a:t>Відносини власності охоплюють усю економічну систему і зумовлюють відносини щодо виробництва, розподілу, обміну та споживання матеріальних благ і послуг.</a:t>
            </a:r>
          </a:p>
        </p:txBody>
      </p:sp>
    </p:spTree>
    <p:extLst>
      <p:ext uri="{BB962C8B-B14F-4D97-AF65-F5344CB8AC3E}">
        <p14:creationId xmlns:p14="http://schemas.microsoft.com/office/powerpoint/2010/main" val="228869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Підприємство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основна організаційна ланка народного </a:t>
            </a:r>
            <a:br>
              <a:rPr lang="uk-UA" dirty="0"/>
            </a:br>
            <a:r>
              <a:rPr lang="uk-UA" dirty="0"/>
              <a:t>господарства України; самостійний господарюючий </a:t>
            </a:r>
            <a:br>
              <a:rPr lang="uk-UA" dirty="0"/>
            </a:br>
            <a:r>
              <a:rPr lang="uk-UA" dirty="0"/>
              <a:t>статутний суб'єкт, який має права юридичної особи та здійснює </a:t>
            </a:r>
            <a:br>
              <a:rPr lang="uk-UA" dirty="0"/>
            </a:br>
            <a:r>
              <a:rPr lang="uk-UA" dirty="0"/>
              <a:t>виробничу, науково-дослідницьку і комерційну діяльність з метою </a:t>
            </a:r>
            <a:br>
              <a:rPr lang="uk-UA" dirty="0"/>
            </a:br>
            <a:r>
              <a:rPr lang="uk-UA" dirty="0"/>
              <a:t>одержання відповідного прибутку (доходу).</a:t>
            </a:r>
          </a:p>
          <a:p>
            <a:r>
              <a:rPr lang="uk-UA" dirty="0"/>
              <a:t>це організаційно відокремлений суб'єкт господарювання, що є основною (первинною) ланкою економічної системи.</a:t>
            </a:r>
          </a:p>
          <a:p>
            <a:r>
              <a:rPr lang="uk-UA" b="1" dirty="0"/>
              <a:t>це виробнича одиниця, що виготовляє і реалізує певний вид (чи види) продукції – виготовлення виробів, виконання роботи, надання послуг.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533338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545</Words>
  <Application>Microsoft Office PowerPoint</Application>
  <PresentationFormat>Широкоэкранный</PresentationFormat>
  <Paragraphs>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Галерея</vt:lpstr>
      <vt:lpstr>Підприємство як основна ланка народного господарства України</vt:lpstr>
      <vt:lpstr>План</vt:lpstr>
      <vt:lpstr>ВЛАСНІСТЬ</vt:lpstr>
      <vt:lpstr>Закон України «Про власність»</vt:lpstr>
      <vt:lpstr>Форми власності:</vt:lpstr>
      <vt:lpstr>Суб»єкти відносин власності – це конкретні носії цих відносин.</vt:lpstr>
      <vt:lpstr>Об»єкти власності:</vt:lpstr>
      <vt:lpstr>Відносини власності охоплюють усю економічну систему і зумовлюють відносини щодо виробництва, розподілу, обміну та споживання матеріальних благ і послуг.</vt:lpstr>
      <vt:lpstr>Підприємство</vt:lpstr>
      <vt:lpstr>Виробничі фактори підприємства:</vt:lpstr>
      <vt:lpstr>Ключовим фактором організації підприємства є: відношення до власності підприємства, джерела його фінансування, ступінь підпорядкованості, порядок відповідальності за зобов’язаннями.</vt:lpstr>
      <vt:lpstr>ТРІАДА ВЛАСНОСТІ:</vt:lpstr>
      <vt:lpstr>Приватна власність</vt:lpstr>
      <vt:lpstr>Суб»єкти:</vt:lpstr>
      <vt:lpstr>Колективна власність</vt:lpstr>
      <vt:lpstr>Суб»єкти:</vt:lpstr>
      <vt:lpstr>Державна власність</vt:lpstr>
      <vt:lpstr>Загальнодержавна форма державної власності</vt:lpstr>
      <vt:lpstr>Комунальна форма державної власності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Підприємство як основна ланка народного господарства України</dc:title>
  <dc:creator>Admin</dc:creator>
  <cp:lastModifiedBy>Vika</cp:lastModifiedBy>
  <cp:revision>8</cp:revision>
  <dcterms:created xsi:type="dcterms:W3CDTF">2021-02-09T07:10:05Z</dcterms:created>
  <dcterms:modified xsi:type="dcterms:W3CDTF">2021-09-07T07:17:32Z</dcterms:modified>
</cp:coreProperties>
</file>