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5" r:id="rId2"/>
    <p:sldId id="28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4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50A4-0D47-49B8-98AF-F9392280BDF0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6C0F-100E-4839-A48B-DB4511844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51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94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04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4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2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8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6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37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8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BD2-8A97-409C-B913-91C289E70057}" type="datetimeFigureOut">
              <a:rPr lang="uk-UA" smtClean="0"/>
              <a:t>02.10.2019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/>
          </a:bodyPr>
          <a:lstStyle/>
          <a:p>
            <a:r>
              <a:rPr lang="uk-UA" b="1" smtClean="0"/>
              <a:t>Програмування С++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2400" b="1" dirty="0" smtClean="0">
                <a:solidFill>
                  <a:schemeClr val="tx1"/>
                </a:solidFill>
              </a:rPr>
              <a:t>Спеціальність</a:t>
            </a:r>
            <a:r>
              <a:rPr lang="uk-UA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121 «Програмна інженерія"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Лектор</a:t>
            </a:r>
            <a:r>
              <a:rPr lang="ru-RU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доцент </a:t>
            </a:r>
            <a:r>
              <a:rPr lang="ru-RU" sz="2400" dirty="0" err="1">
                <a:solidFill>
                  <a:schemeClr val="tx1"/>
                </a:solidFill>
              </a:rPr>
              <a:t>Золотухіна</a:t>
            </a:r>
            <a:r>
              <a:rPr lang="ru-RU" sz="2400" dirty="0">
                <a:solidFill>
                  <a:schemeClr val="tx1"/>
                </a:solidFill>
              </a:rPr>
              <a:t> О.А.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</a:t>
            </a:r>
            <a:r>
              <a:rPr lang="ru-RU" sz="2400" b="1" dirty="0" smtClean="0"/>
              <a:t>ТЕЛЕКОМУНІКАЦІЙ</a:t>
            </a:r>
            <a:endParaRPr lang="en-US" sz="2400" b="1" dirty="0" smtClean="0"/>
          </a:p>
          <a:p>
            <a:pPr algn="ctr"/>
            <a:r>
              <a:rPr lang="ru-RU" sz="2400" b="1" smtClean="0"/>
              <a:t>Кафедра </a:t>
            </a:r>
            <a:r>
              <a:rPr lang="uk-UA" sz="2400" b="1" smtClean="0"/>
              <a:t>інженерії програмного забезпечення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0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</a:t>
            </a:r>
            <a:r>
              <a:rPr lang="uk-UA" smtClean="0"/>
              <a:t>икл </a:t>
            </a:r>
            <a:r>
              <a:rPr lang="en-US" b="1" i="1"/>
              <a:t>while</a:t>
            </a:r>
            <a:r>
              <a:rPr lang="en-US"/>
              <a:t> </a:t>
            </a:r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3"/>
          <a:stretch/>
        </p:blipFill>
        <p:spPr>
          <a:xfrm>
            <a:off x="613463" y="1690691"/>
            <a:ext cx="3788720" cy="354343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02183" y="181780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b="1">
                <a:ea typeface="Times New Roman" panose="02020603050405020304" pitchFamily="18" charset="0"/>
              </a:rPr>
              <a:t>Підготовка циклу:</a:t>
            </a:r>
            <a:r>
              <a:rPr lang="uk-UA">
                <a:ea typeface="Times New Roman" panose="02020603050405020304" pitchFamily="18" charset="0"/>
              </a:rPr>
              <a:t> в</a:t>
            </a:r>
            <a:r>
              <a:rPr lang="ru-RU">
                <a:ea typeface="Times New Roman" panose="02020603050405020304" pitchFamily="18" charset="0"/>
              </a:rPr>
              <a:t>сім величинам, що змінюються по рекурентним формулами, присвоюються початкові значення (в тому числі </a:t>
            </a:r>
            <a:r>
              <a:rPr lang="ru-RU">
                <a:ea typeface="Times New Roman" panose="02020603050405020304" pitchFamily="18" charset="0"/>
              </a:rPr>
              <a:t>– </a:t>
            </a:r>
            <a:r>
              <a:rPr lang="ru-RU" smtClean="0">
                <a:ea typeface="Times New Roman" panose="02020603050405020304" pitchFamily="18" charset="0"/>
              </a:rPr>
              <a:t>змінним в </a:t>
            </a:r>
            <a:r>
              <a:rPr lang="ru-RU">
                <a:ea typeface="Times New Roman" panose="02020603050405020304" pitchFamily="18" charset="0"/>
              </a:rPr>
              <a:t>заголовку циклу)</a:t>
            </a:r>
            <a:endParaRPr lang="uk-UA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ea typeface="Times New Roman" panose="02020603050405020304" pitchFamily="18" charset="0"/>
              </a:rPr>
              <a:t> </a:t>
            </a:r>
            <a:endParaRPr lang="uk-UA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b="1">
                <a:ea typeface="Times New Roman" panose="02020603050405020304" pitchFamily="18" charset="0"/>
              </a:rPr>
              <a:t>Заголовок циклу</a:t>
            </a:r>
            <a:r>
              <a:rPr lang="uk-UA">
                <a:ea typeface="Times New Roman" panose="02020603050405020304" pitchFamily="18" charset="0"/>
              </a:rPr>
              <a:t>: п</a:t>
            </a:r>
            <a:r>
              <a:rPr lang="ru-RU">
                <a:ea typeface="Times New Roman" panose="02020603050405020304" pitchFamily="18" charset="0"/>
              </a:rPr>
              <a:t>еревірка умови продовження циклу</a:t>
            </a:r>
            <a:endParaRPr lang="uk-UA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ea typeface="Times New Roman" panose="02020603050405020304" pitchFamily="18" charset="0"/>
              </a:rPr>
              <a:t> </a:t>
            </a:r>
            <a:endParaRPr lang="uk-UA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b="1">
                <a:ea typeface="Times New Roman" panose="02020603050405020304" pitchFamily="18" charset="0"/>
              </a:rPr>
              <a:t>Тіло циклу</a:t>
            </a:r>
            <a:r>
              <a:rPr lang="uk-UA"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uk-UA">
                <a:ea typeface="Times New Roman" panose="02020603050405020304" pitchFamily="18" charset="0"/>
              </a:rPr>
              <a:t>р</a:t>
            </a:r>
            <a:r>
              <a:rPr lang="ru-RU">
                <a:ea typeface="Times New Roman" panose="02020603050405020304" pitchFamily="18" charset="0"/>
              </a:rPr>
              <a:t>еалізація необхідних в завданні дій;</a:t>
            </a:r>
            <a:endParaRPr lang="uk-UA"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>
                <a:ea typeface="Times New Roman" panose="02020603050405020304" pitchFamily="18" charset="0"/>
              </a:rPr>
              <a:t>отримання нових значень величин, які використовуються в </a:t>
            </a:r>
            <a:r>
              <a:rPr lang="uk-UA">
                <a:ea typeface="Times New Roman" panose="02020603050405020304" pitchFamily="18" charset="0"/>
              </a:rPr>
              <a:t>заголовку циклу</a:t>
            </a:r>
            <a:r>
              <a:rPr lang="ru-RU">
                <a:ea typeface="Times New Roman" panose="02020603050405020304" pitchFamily="18" charset="0"/>
              </a:rPr>
              <a:t>.</a:t>
            </a:r>
            <a:endParaRPr lang="uk-UA"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3463" y="5534748"/>
            <a:ext cx="8347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Послідовність операторів тіла циклу виконується до тих пір, поки логічний вираз повертає значення </a:t>
            </a:r>
            <a:r>
              <a:rPr lang="en-US"/>
              <a:t>true</a:t>
            </a:r>
            <a:r>
              <a:rPr lang="en-US"/>
              <a:t>. </a:t>
            </a:r>
            <a:endParaRPr lang="uk-UA" smtClean="0"/>
          </a:p>
          <a:p>
            <a:r>
              <a:rPr lang="uk-UA" smtClean="0"/>
              <a:t>Як </a:t>
            </a:r>
            <a:r>
              <a:rPr lang="uk-UA"/>
              <a:t>тільки вираз стає рівним </a:t>
            </a:r>
            <a:r>
              <a:rPr lang="en-US"/>
              <a:t>false, </a:t>
            </a:r>
            <a:r>
              <a:rPr lang="uk-UA"/>
              <a:t>виконання циклу </a:t>
            </a:r>
            <a:r>
              <a:rPr lang="en-US"/>
              <a:t>while </a:t>
            </a:r>
            <a:r>
              <a:rPr lang="uk-UA"/>
              <a:t>припиняється і управління передається наступному за циклом </a:t>
            </a:r>
            <a:r>
              <a:rPr lang="en-US"/>
              <a:t>while </a:t>
            </a:r>
            <a:r>
              <a:rPr lang="uk-UA"/>
              <a:t>оператору.</a:t>
            </a:r>
          </a:p>
        </p:txBody>
      </p:sp>
    </p:spTree>
    <p:extLst>
      <p:ext uri="{BB962C8B-B14F-4D97-AF65-F5344CB8AC3E}">
        <p14:creationId xmlns:p14="http://schemas.microsoft.com/office/powerpoint/2010/main" val="258453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Структура циклу </a:t>
            </a:r>
            <a:r>
              <a:rPr lang="en-US" b="1" i="1"/>
              <a:t>while</a:t>
            </a:r>
            <a:r>
              <a:rPr lang="uk-UA"/>
              <a:t> </a:t>
            </a:r>
            <a:r>
              <a:rPr lang="uk-UA"/>
              <a:t>в </a:t>
            </a:r>
            <a:r>
              <a:rPr lang="uk-UA" smtClean="0"/>
              <a:t>С</a:t>
            </a:r>
            <a:r>
              <a:rPr lang="uk-UA"/>
              <a:t>++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/>
              <a:t>Оператори_підготовки_циклу;</a:t>
            </a:r>
          </a:p>
          <a:p>
            <a:pPr marL="0" indent="0">
              <a:buNone/>
            </a:pPr>
            <a:r>
              <a:rPr lang="uk-UA" sz="2400" b="1"/>
              <a:t>while</a:t>
            </a:r>
            <a:r>
              <a:rPr lang="uk-UA" sz="2400"/>
              <a:t> (логічний </a:t>
            </a:r>
            <a:r>
              <a:rPr lang="uk-UA" sz="2400"/>
              <a:t>вираз</a:t>
            </a:r>
            <a:r>
              <a:rPr lang="uk-UA" sz="2400" smtClean="0"/>
              <a:t>){</a:t>
            </a:r>
            <a:endParaRPr lang="uk-UA" sz="2400"/>
          </a:p>
          <a:p>
            <a:pPr marL="0" indent="0">
              <a:buNone/>
            </a:pPr>
            <a:r>
              <a:rPr lang="uk-UA" sz="2400" smtClean="0"/>
              <a:t>         Оператори_тіла_циклу</a:t>
            </a:r>
            <a:r>
              <a:rPr lang="uk-UA" sz="2400"/>
              <a:t>;</a:t>
            </a:r>
          </a:p>
          <a:p>
            <a:pPr marL="0" indent="0">
              <a:buNone/>
            </a:pPr>
            <a:r>
              <a:rPr lang="uk-UA" sz="2400" smtClean="0"/>
              <a:t>         Оператори_переходу_до_наступної_ітерації_циклу</a:t>
            </a:r>
            <a:r>
              <a:rPr lang="uk-UA" sz="2400"/>
              <a:t>;</a:t>
            </a:r>
          </a:p>
          <a:p>
            <a:pPr marL="0" indent="0">
              <a:buNone/>
            </a:pPr>
            <a:r>
              <a:rPr lang="uk-UA" sz="2400"/>
              <a:t>}</a:t>
            </a:r>
          </a:p>
          <a:p>
            <a:pPr marL="0" indent="0">
              <a:buNone/>
            </a:pP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290861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 </a:t>
            </a:r>
            <a:r>
              <a:rPr lang="en-US" b="1" i="1"/>
              <a:t>while</a:t>
            </a:r>
            <a:r>
              <a:rPr lang="en-US"/>
              <a:t> </a:t>
            </a:r>
            <a:r>
              <a:rPr lang="uk-UA" smtClean="0"/>
              <a:t>. Приклад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9977"/>
            <a:ext cx="7886700" cy="47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smtClean="0"/>
              <a:t>Задача</a:t>
            </a:r>
            <a:r>
              <a:rPr lang="uk-UA" sz="2400" smtClean="0"/>
              <a:t>. Дано </a:t>
            </a:r>
            <a:r>
              <a:rPr lang="uk-UA" sz="2400"/>
              <a:t>дійсне позитивне число </a:t>
            </a:r>
            <a:r>
              <a:rPr lang="uk-UA" sz="2400" i="1"/>
              <a:t>a</a:t>
            </a:r>
            <a:r>
              <a:rPr lang="uk-UA" sz="2400"/>
              <a:t>. Знайти таке найменше </a:t>
            </a:r>
            <a:r>
              <a:rPr lang="uk-UA" sz="2400" i="1"/>
              <a:t>n</a:t>
            </a:r>
            <a:r>
              <a:rPr lang="uk-UA" sz="2400"/>
              <a:t>, при якому </a:t>
            </a:r>
          </a:p>
          <a:p>
            <a:pPr marL="0" indent="0">
              <a:buNone/>
            </a:pPr>
            <a:endParaRPr lang="uk-UA" sz="2400" smtClean="0"/>
          </a:p>
          <a:p>
            <a:pPr marL="0" indent="0">
              <a:buNone/>
            </a:pPr>
            <a:endParaRPr lang="uk-UA" sz="2400"/>
          </a:p>
          <a:p>
            <a:pPr indent="450215" algn="just">
              <a:spcAft>
                <a:spcPts val="0"/>
              </a:spcAft>
            </a:pPr>
            <a:r>
              <a:rPr lang="uk-UA" sz="2400">
                <a:ea typeface="Times New Roman" panose="02020603050405020304" pitchFamily="18" charset="0"/>
              </a:rPr>
              <a:t>На початку значення суми є меншим за значення </a:t>
            </a:r>
            <a:r>
              <a:rPr lang="uk-UA" sz="2400" i="1">
                <a:ea typeface="Times New Roman" panose="02020603050405020304" pitchFamily="18" charset="0"/>
              </a:rPr>
              <a:t>a</a:t>
            </a:r>
            <a:r>
              <a:rPr lang="uk-UA" sz="2400">
                <a:ea typeface="Times New Roman" panose="02020603050405020304" pitchFamily="18" charset="0"/>
              </a:rPr>
              <a:t>. При проходженні кожної ітерації значення суми поступово зростає. В якийсь момент (при якомусь значенні </a:t>
            </a:r>
            <a:r>
              <a:rPr lang="uk-UA" sz="2400" i="1">
                <a:ea typeface="Times New Roman" panose="02020603050405020304" pitchFamily="18" charset="0"/>
              </a:rPr>
              <a:t>n</a:t>
            </a:r>
            <a:r>
              <a:rPr lang="uk-UA" sz="2400">
                <a:ea typeface="Times New Roman" panose="02020603050405020304" pitchFamily="18" charset="0"/>
              </a:rPr>
              <a:t>) ця сума стане вищою за значення </a:t>
            </a:r>
            <a:r>
              <a:rPr lang="uk-UA" sz="2400" i="1">
                <a:ea typeface="Times New Roman" panose="02020603050405020304" pitchFamily="18" charset="0"/>
              </a:rPr>
              <a:t>a</a:t>
            </a:r>
            <a:r>
              <a:rPr lang="uk-UA" sz="2400">
                <a:ea typeface="Times New Roman" panose="02020603050405020304" pitchFamily="18" charset="0"/>
              </a:rPr>
              <a:t>. Цей момент (значення </a:t>
            </a:r>
            <a:r>
              <a:rPr lang="uk-UA" sz="2400" i="1">
                <a:ea typeface="Times New Roman" panose="02020603050405020304" pitchFamily="18" charset="0"/>
              </a:rPr>
              <a:t>n</a:t>
            </a:r>
            <a:r>
              <a:rPr lang="uk-UA" sz="2400">
                <a:ea typeface="Times New Roman" panose="02020603050405020304" pitchFamily="18" charset="0"/>
              </a:rPr>
              <a:t>) потрібно зафіксувати.</a:t>
            </a:r>
            <a:endParaRPr lang="uk-UA" sz="1600"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uk-UA" sz="2400">
                <a:ea typeface="Times New Roman" panose="02020603050405020304" pitchFamily="18" charset="0"/>
              </a:rPr>
              <a:t>Для обчислення суми та кількості кроків використовуємо метод накопичення.</a:t>
            </a:r>
            <a:endParaRPr lang="uk-UA" sz="160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400"/>
          </a:p>
        </p:txBody>
      </p:sp>
      <p:pic>
        <p:nvPicPr>
          <p:cNvPr id="2051" name="Picture 3" descr="05_02_02_05_example_7_1-300x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80" y="2369141"/>
            <a:ext cx="1769751" cy="53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58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 </a:t>
            </a:r>
            <a:r>
              <a:rPr lang="en-US" b="1" i="1"/>
              <a:t>while</a:t>
            </a:r>
            <a:r>
              <a:rPr lang="en-US"/>
              <a:t> </a:t>
            </a:r>
            <a:r>
              <a:rPr lang="uk-UA" smtClean="0"/>
              <a:t>. Приклад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9977"/>
            <a:ext cx="7886700" cy="472698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float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int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float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//підготовка параметрів циклу та змінних для обчислення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cout&lt;&lt;”a=”;</a:t>
            </a:r>
            <a:endParaRPr lang="uk-U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cin&gt;&gt;</a:t>
            </a:r>
            <a:r>
              <a:rPr lang="uk-UA"/>
              <a:t>a</a:t>
            </a:r>
            <a:r>
              <a:rPr lang="en-US"/>
              <a:t>;</a:t>
            </a:r>
            <a:endParaRPr lang="uk-U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s = </a:t>
            </a:r>
            <a:r>
              <a:rPr lang="en-US"/>
              <a:t>0</a:t>
            </a:r>
            <a:r>
              <a:rPr lang="uk-UA"/>
              <a:t>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n = </a:t>
            </a:r>
            <a:r>
              <a:rPr lang="ru-RU"/>
              <a:t>0</a:t>
            </a:r>
            <a:r>
              <a:rPr lang="uk-UA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while (s &lt;= a) //заголовок циклу: продовжуємо, поки сума </a:t>
            </a:r>
            <a:r>
              <a:rPr lang="ru-RU"/>
              <a:t>&lt;=</a:t>
            </a:r>
            <a:r>
              <a:rPr lang="uk-UA"/>
              <a:t> значення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/>
              <a:t>    </a:t>
            </a:r>
            <a:r>
              <a:rPr lang="uk-UA"/>
              <a:t>s = s + 1.0/n; //обчислення наступного значення суми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/>
              <a:t>    </a:t>
            </a:r>
            <a:r>
              <a:rPr lang="uk-UA"/>
              <a:t>n++; </a:t>
            </a:r>
            <a:r>
              <a:rPr lang="uk-UA"/>
              <a:t>	</a:t>
            </a:r>
            <a:r>
              <a:rPr lang="uk-UA" smtClean="0"/>
              <a:t>     //</a:t>
            </a:r>
            <a:r>
              <a:rPr lang="uk-UA"/>
              <a:t>перехід до наступного елементу ряду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/>
              <a:t>}</a:t>
            </a:r>
          </a:p>
          <a:p>
            <a:pPr marL="0" indent="0">
              <a:buNone/>
            </a:pP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32231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</a:t>
            </a:r>
            <a:r>
              <a:rPr lang="uk-UA" b="1" i="1"/>
              <a:t> </a:t>
            </a:r>
            <a:r>
              <a:rPr lang="en-US" b="1" i="1" smtClean="0"/>
              <a:t>for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7873" y="1590494"/>
            <a:ext cx="4766310" cy="4351338"/>
          </a:xfrm>
        </p:spPr>
        <p:txBody>
          <a:bodyPr>
            <a:noAutofit/>
          </a:bodyPr>
          <a:lstStyle/>
          <a:p>
            <a:r>
              <a:rPr lang="uk-UA" sz="2400"/>
              <a:t>В</a:t>
            </a:r>
            <a:r>
              <a:rPr lang="uk-UA" sz="2400" smtClean="0"/>
              <a:t>ідноситься </a:t>
            </a:r>
            <a:r>
              <a:rPr lang="uk-UA" sz="2400"/>
              <a:t>до циклів </a:t>
            </a:r>
            <a:r>
              <a:rPr lang="uk-UA" sz="2400"/>
              <a:t>з </a:t>
            </a:r>
            <a:r>
              <a:rPr lang="uk-UA" sz="2400" smtClean="0"/>
              <a:t>передумовою.</a:t>
            </a:r>
          </a:p>
          <a:p>
            <a:r>
              <a:rPr lang="uk-UA" sz="2400" smtClean="0"/>
              <a:t>Особливість </a:t>
            </a:r>
            <a:r>
              <a:rPr lang="uk-UA" sz="2400"/>
              <a:t>полягає в тому, що присвоювання початкового значення параметра циклу (</a:t>
            </a:r>
            <a:r>
              <a:rPr lang="uk-UA" sz="2400" i="1"/>
              <a:t>наприклад, i = i</a:t>
            </a:r>
            <a:r>
              <a:rPr lang="uk-UA" sz="2400" i="1" baseline="-25000"/>
              <a:t>поч</a:t>
            </a:r>
            <a:r>
              <a:rPr lang="uk-UA" sz="2400" i="1"/>
              <a:t>.</a:t>
            </a:r>
            <a:r>
              <a:rPr lang="uk-UA" sz="2400"/>
              <a:t>), що змінюється по рекурентним формулам, перевірка умови продовження циклу (</a:t>
            </a:r>
            <a:r>
              <a:rPr lang="uk-UA" sz="2400" i="1"/>
              <a:t>наприклад, i≤i</a:t>
            </a:r>
            <a:r>
              <a:rPr lang="uk-UA" sz="2400" i="1" baseline="-25000"/>
              <a:t>кін</a:t>
            </a:r>
            <a:r>
              <a:rPr lang="uk-UA" sz="2400" i="1"/>
              <a:t>.</a:t>
            </a:r>
            <a:r>
              <a:rPr lang="uk-UA" sz="2400"/>
              <a:t>) і отримання нового значення параметру циклу (</a:t>
            </a:r>
            <a:r>
              <a:rPr lang="uk-UA" sz="2400" i="1"/>
              <a:t>i = i + крок</a:t>
            </a:r>
            <a:r>
              <a:rPr lang="uk-UA" sz="2400"/>
              <a:t>), виконується в заголовку циклу</a:t>
            </a:r>
            <a:r>
              <a:rPr lang="uk-UA" sz="2400"/>
              <a:t>. </a:t>
            </a:r>
            <a:endParaRPr lang="uk-UA" sz="2400" smtClean="0"/>
          </a:p>
          <a:p>
            <a:endParaRPr lang="uk-UA" sz="240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7" y="1590494"/>
            <a:ext cx="3210213" cy="24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</a:t>
            </a:r>
            <a:r>
              <a:rPr lang="uk-UA" b="1" i="1"/>
              <a:t> </a:t>
            </a:r>
            <a:r>
              <a:rPr lang="en-US" b="1" i="1"/>
              <a:t>for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uk-UA" sz="4200" b="1" smtClean="0"/>
              <a:t>for</a:t>
            </a:r>
            <a:r>
              <a:rPr lang="uk-UA" sz="4200" smtClean="0"/>
              <a:t> </a:t>
            </a:r>
            <a:r>
              <a:rPr lang="uk-UA" sz="4200"/>
              <a:t>(ініціалізація</a:t>
            </a:r>
            <a:r>
              <a:rPr lang="uk-UA" sz="4200" b="1"/>
              <a:t>;</a:t>
            </a:r>
            <a:r>
              <a:rPr lang="uk-UA" sz="4200"/>
              <a:t> </a:t>
            </a:r>
            <a:r>
              <a:rPr lang="uk-UA" sz="4200" smtClean="0"/>
              <a:t>  логічний_вираз</a:t>
            </a:r>
            <a:r>
              <a:rPr lang="uk-UA" sz="4200" b="1"/>
              <a:t>;</a:t>
            </a:r>
            <a:r>
              <a:rPr lang="uk-UA" sz="4200"/>
              <a:t> </a:t>
            </a:r>
            <a:r>
              <a:rPr lang="uk-UA" sz="4200" smtClean="0"/>
              <a:t>  підготовка_наступної_ітерації</a:t>
            </a:r>
            <a:r>
              <a:rPr lang="uk-UA" sz="4200"/>
              <a:t>)</a:t>
            </a:r>
          </a:p>
          <a:p>
            <a:pPr marL="0" indent="0">
              <a:buNone/>
            </a:pPr>
            <a:r>
              <a:rPr lang="uk-UA" sz="4200"/>
              <a:t>{</a:t>
            </a:r>
          </a:p>
          <a:p>
            <a:pPr marL="0" indent="0">
              <a:buNone/>
            </a:pPr>
            <a:r>
              <a:rPr lang="uk-UA" sz="4200"/>
              <a:t>    </a:t>
            </a:r>
            <a:r>
              <a:rPr lang="uk-UA" sz="4200" smtClean="0"/>
              <a:t>оператори_тіла_циклу</a:t>
            </a:r>
            <a:r>
              <a:rPr lang="uk-UA" sz="4200"/>
              <a:t>;</a:t>
            </a:r>
          </a:p>
          <a:p>
            <a:pPr marL="0" indent="0">
              <a:buNone/>
            </a:pPr>
            <a:r>
              <a:rPr lang="uk-UA" sz="4200" smtClean="0"/>
              <a:t>}</a:t>
            </a:r>
          </a:p>
          <a:p>
            <a:pPr marL="0" indent="0">
              <a:buNone/>
            </a:pPr>
            <a:endParaRPr lang="uk-UA" sz="3600" smtClean="0"/>
          </a:p>
          <a:p>
            <a:pPr marL="0" indent="0">
              <a:buNone/>
            </a:pPr>
            <a:endParaRPr lang="uk-UA" sz="360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3300" b="1" i="1"/>
              <a:t>Блок ініціалізації.</a:t>
            </a:r>
            <a:r>
              <a:rPr lang="uk-UA" sz="3300"/>
              <a:t> Містить оператори присвоювання, в яких встановлюються початкові значення змінних циклу та початкові значення змінних, які використовуються в тілі циклу для вирішення задачі.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3300" b="1" i="1"/>
              <a:t>Блок логічного виразу.</a:t>
            </a:r>
            <a:r>
              <a:rPr lang="uk-UA" sz="3300"/>
              <a:t> Визначає можливість подальшого виконання циклу. Послідовність операторів тіла циклу виконується до тих пір, поки логічний вираз повертає значення true. Як тільки вираз стає рівним false, виконання циклу </a:t>
            </a:r>
            <a:r>
              <a:rPr lang="en-US" sz="3300" b="1" i="1"/>
              <a:t>for</a:t>
            </a:r>
            <a:r>
              <a:rPr lang="uk-UA" sz="3300"/>
              <a:t> припиняється і управління передається наступному за циклом </a:t>
            </a:r>
            <a:r>
              <a:rPr lang="en-US" sz="3300" b="1" i="1"/>
              <a:t>for</a:t>
            </a:r>
            <a:r>
              <a:rPr lang="uk-UA" sz="3300"/>
              <a:t> оператору.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uk-UA" sz="3300" b="1" i="1"/>
              <a:t>Блок підготовки наступної ітерації</a:t>
            </a:r>
            <a:r>
              <a:rPr lang="uk-UA" sz="3300"/>
              <a:t>. Зазвичай визначає, як будуть змінюватись значення змінних циклу після кожної ітерації. Оператори цього блоку виконуються </a:t>
            </a:r>
            <a:r>
              <a:rPr lang="uk-UA" sz="3300" b="1" u="sng"/>
              <a:t>після</a:t>
            </a:r>
            <a:r>
              <a:rPr lang="uk-UA" sz="3300"/>
              <a:t> кожного виконання операторів тіла циклу!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371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 </a:t>
            </a:r>
            <a:r>
              <a:rPr lang="en-US" b="1" i="1" smtClean="0"/>
              <a:t>for</a:t>
            </a:r>
            <a:r>
              <a:rPr lang="en-US" smtClean="0"/>
              <a:t> </a:t>
            </a:r>
            <a:r>
              <a:rPr lang="uk-UA"/>
              <a:t>. 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float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int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float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/>
              <a:t>cout&lt;&lt;”a=”;</a:t>
            </a:r>
            <a:endParaRPr lang="uk-UA" sz="3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/>
              <a:t>cin&gt;&gt;</a:t>
            </a:r>
            <a:r>
              <a:rPr lang="uk-UA" sz="3500"/>
              <a:t>a</a:t>
            </a:r>
            <a:r>
              <a:rPr lang="en-US" sz="3500"/>
              <a:t>;</a:t>
            </a:r>
            <a:endParaRPr lang="uk-UA" sz="3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n = </a:t>
            </a:r>
            <a:r>
              <a:rPr lang="en-US" sz="3500"/>
              <a:t>0;</a:t>
            </a:r>
            <a:endParaRPr lang="uk-UA" sz="3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/>
              <a:t> </a:t>
            </a:r>
            <a:endParaRPr lang="uk-UA" sz="3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//підготовка та зміна параметрів циклу виконується безпосередньо в циклі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/>
              <a:t>for</a:t>
            </a:r>
            <a:r>
              <a:rPr lang="uk-UA" sz="3500"/>
              <a:t> (s = </a:t>
            </a:r>
            <a:r>
              <a:rPr lang="en-US" sz="3500"/>
              <a:t>0</a:t>
            </a:r>
            <a:r>
              <a:rPr lang="uk-UA" sz="3500"/>
              <a:t>.0</a:t>
            </a:r>
            <a:r>
              <a:rPr lang="en-US" sz="3500"/>
              <a:t>; </a:t>
            </a:r>
            <a:r>
              <a:rPr lang="uk-UA" sz="3500"/>
              <a:t>s &lt;= a</a:t>
            </a:r>
            <a:r>
              <a:rPr lang="en-US" sz="3500"/>
              <a:t>; </a:t>
            </a:r>
            <a:r>
              <a:rPr lang="uk-UA" sz="3500"/>
              <a:t>s = s + 1.0/n)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/>
              <a:t>    </a:t>
            </a:r>
            <a:r>
              <a:rPr lang="uk-UA" sz="3500"/>
              <a:t>n++; 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3500"/>
              <a:t>}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42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Нюанси використання циклу </a:t>
            </a:r>
            <a:r>
              <a:rPr lang="en-US" b="1" i="1" smtClean="0"/>
              <a:t>for</a:t>
            </a:r>
            <a:endParaRPr lang="uk-UA" b="1" i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1" y="2225765"/>
            <a:ext cx="8608423" cy="4710109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uk-UA" sz="1400" b="1" smtClean="0"/>
              <a:t>//</a:t>
            </a:r>
            <a:r>
              <a:rPr lang="uk-UA" sz="1400" b="1"/>
              <a:t>Фрагмент 1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float a;</a:t>
            </a:r>
          </a:p>
          <a:p>
            <a:pPr marL="0" indent="0">
              <a:buNone/>
            </a:pPr>
            <a:r>
              <a:rPr lang="uk-UA" sz="1400"/>
              <a:t>int n;</a:t>
            </a:r>
          </a:p>
          <a:p>
            <a:pPr marL="0" indent="0">
              <a:buNone/>
            </a:pPr>
            <a:r>
              <a:rPr lang="uk-UA" sz="1400"/>
              <a:t>float s;</a:t>
            </a:r>
          </a:p>
          <a:p>
            <a:pPr marL="0" indent="0">
              <a:buNone/>
            </a:pPr>
            <a:r>
              <a:rPr lang="uk-UA" sz="1400"/>
              <a:t> </a:t>
            </a:r>
          </a:p>
          <a:p>
            <a:pPr marL="0" indent="0">
              <a:buNone/>
            </a:pPr>
            <a:r>
              <a:rPr lang="en-US" sz="1400"/>
              <a:t>cout&lt;&lt;”a=”;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cin&gt;&gt;</a:t>
            </a:r>
            <a:r>
              <a:rPr lang="uk-UA" sz="1400"/>
              <a:t>a</a:t>
            </a:r>
            <a:r>
              <a:rPr lang="en-US" sz="1400"/>
              <a:t>;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 </a:t>
            </a:r>
          </a:p>
          <a:p>
            <a:pPr marL="0" indent="0">
              <a:buNone/>
            </a:pPr>
            <a:r>
              <a:rPr lang="uk-UA" sz="1400"/>
              <a:t>n = </a:t>
            </a:r>
            <a:r>
              <a:rPr lang="en-US" sz="1400"/>
              <a:t>0;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 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for</a:t>
            </a:r>
            <a:r>
              <a:rPr lang="uk-UA" sz="1400"/>
              <a:t> (s = </a:t>
            </a:r>
            <a:r>
              <a:rPr lang="en-US" sz="1400"/>
              <a:t>0</a:t>
            </a:r>
            <a:r>
              <a:rPr lang="uk-UA" sz="1400"/>
              <a:t>.0</a:t>
            </a:r>
            <a:r>
              <a:rPr lang="en-US" sz="1400"/>
              <a:t>; </a:t>
            </a:r>
            <a:r>
              <a:rPr lang="uk-UA" sz="1400"/>
              <a:t>s &lt;= a</a:t>
            </a:r>
            <a:r>
              <a:rPr lang="en-US" sz="1400"/>
              <a:t>; </a:t>
            </a:r>
            <a:r>
              <a:rPr lang="uk-UA" sz="1400"/>
              <a:t>s = s + 1.0/n) </a:t>
            </a:r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uk-UA" sz="1400"/>
              <a:t>n++; 		</a:t>
            </a:r>
          </a:p>
          <a:p>
            <a:pPr marL="0" indent="0">
              <a:buNone/>
            </a:pPr>
            <a:r>
              <a:rPr lang="uk-UA" sz="1400"/>
              <a:t> 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400" smtClean="0"/>
          </a:p>
          <a:p>
            <a:pPr marL="0" indent="0">
              <a:buNone/>
            </a:pPr>
            <a:endParaRPr lang="en-US" sz="1400" b="1" smtClean="0"/>
          </a:p>
          <a:p>
            <a:pPr marL="0" indent="0">
              <a:buNone/>
            </a:pPr>
            <a:r>
              <a:rPr lang="uk-UA" sz="1400" b="1" smtClean="0"/>
              <a:t>//</a:t>
            </a:r>
            <a:r>
              <a:rPr lang="uk-UA" sz="1400" b="1"/>
              <a:t>Фрагмент 2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float a;</a:t>
            </a:r>
          </a:p>
          <a:p>
            <a:pPr marL="0" indent="0">
              <a:buNone/>
            </a:pPr>
            <a:r>
              <a:rPr lang="uk-UA" sz="1400"/>
              <a:t>int n;</a:t>
            </a:r>
          </a:p>
          <a:p>
            <a:pPr marL="0" indent="0">
              <a:buNone/>
            </a:pPr>
            <a:r>
              <a:rPr lang="uk-UA" sz="1400"/>
              <a:t>float s;</a:t>
            </a:r>
          </a:p>
          <a:p>
            <a:pPr marL="0" indent="0">
              <a:buNone/>
            </a:pPr>
            <a:r>
              <a:rPr lang="uk-UA" sz="1400"/>
              <a:t> </a:t>
            </a:r>
          </a:p>
          <a:p>
            <a:pPr marL="0" indent="0">
              <a:buNone/>
            </a:pPr>
            <a:r>
              <a:rPr lang="en-US" sz="1400"/>
              <a:t>cout&lt;&lt;”a=”;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cin&gt;&gt;</a:t>
            </a:r>
            <a:r>
              <a:rPr lang="uk-UA" sz="1400"/>
              <a:t>a</a:t>
            </a:r>
            <a:r>
              <a:rPr lang="en-US" sz="1400"/>
              <a:t>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 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s = </a:t>
            </a:r>
            <a:r>
              <a:rPr lang="en-US" sz="1400"/>
              <a:t>0</a:t>
            </a:r>
            <a:r>
              <a:rPr lang="uk-UA" sz="1400"/>
              <a:t>.0;</a:t>
            </a:r>
          </a:p>
          <a:p>
            <a:pPr marL="0" indent="0">
              <a:buNone/>
            </a:pPr>
            <a:r>
              <a:rPr lang="uk-UA" sz="1400"/>
              <a:t>n = </a:t>
            </a:r>
            <a:r>
              <a:rPr lang="en-US" sz="1400"/>
              <a:t>0</a:t>
            </a:r>
            <a:r>
              <a:rPr lang="uk-UA" sz="1400"/>
              <a:t>;</a:t>
            </a:r>
          </a:p>
          <a:p>
            <a:pPr marL="0" indent="0">
              <a:buNone/>
            </a:pPr>
            <a:r>
              <a:rPr lang="en-US" sz="1400"/>
              <a:t>for</a:t>
            </a:r>
            <a:r>
              <a:rPr lang="uk-UA" sz="1400"/>
              <a:t> (</a:t>
            </a:r>
            <a:r>
              <a:rPr lang="en-US" sz="1400"/>
              <a:t>; </a:t>
            </a:r>
            <a:r>
              <a:rPr lang="uk-UA" sz="1400"/>
              <a:t>s &lt;= a</a:t>
            </a:r>
            <a:r>
              <a:rPr lang="en-US" sz="1400"/>
              <a:t>;</a:t>
            </a:r>
            <a:r>
              <a:rPr lang="uk-UA" sz="1400" smtClean="0"/>
              <a:t>)</a:t>
            </a:r>
            <a:r>
              <a:rPr lang="en-US" sz="1400" smtClean="0"/>
              <a:t>{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	</a:t>
            </a:r>
            <a:r>
              <a:rPr lang="uk-UA" sz="1400"/>
              <a:t>n++</a:t>
            </a:r>
            <a:r>
              <a:rPr lang="en-US" sz="1400"/>
              <a:t>;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s = s + 1.0/n</a:t>
            </a:r>
            <a:r>
              <a:rPr lang="en-US" sz="1400"/>
              <a:t>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}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 </a:t>
            </a:r>
            <a:r>
              <a:rPr lang="uk-UA" sz="1400" b="1" smtClean="0"/>
              <a:t>//</a:t>
            </a:r>
            <a:r>
              <a:rPr lang="uk-UA" sz="1400" b="1"/>
              <a:t>Фрагмент 3</a:t>
            </a:r>
            <a:endParaRPr lang="uk-UA" sz="1400"/>
          </a:p>
          <a:p>
            <a:pPr marL="0" indent="0">
              <a:buNone/>
            </a:pPr>
            <a:r>
              <a:rPr lang="uk-UA" sz="1400"/>
              <a:t>float a;</a:t>
            </a:r>
          </a:p>
          <a:p>
            <a:pPr marL="0" indent="0">
              <a:buNone/>
            </a:pPr>
            <a:r>
              <a:rPr lang="uk-UA" sz="1400"/>
              <a:t>int n;</a:t>
            </a:r>
          </a:p>
          <a:p>
            <a:pPr marL="0" indent="0">
              <a:buNone/>
            </a:pPr>
            <a:r>
              <a:rPr lang="uk-UA" sz="1400"/>
              <a:t>float s;</a:t>
            </a:r>
          </a:p>
          <a:p>
            <a:pPr marL="0" indent="0">
              <a:buNone/>
            </a:pPr>
            <a:r>
              <a:rPr lang="uk-UA" sz="1400"/>
              <a:t> </a:t>
            </a:r>
          </a:p>
          <a:p>
            <a:pPr marL="0" indent="0">
              <a:buNone/>
            </a:pPr>
            <a:r>
              <a:rPr lang="en-US" sz="1400"/>
              <a:t>cout&lt;&lt;”a=”;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cin&gt;&gt;</a:t>
            </a:r>
            <a:r>
              <a:rPr lang="uk-UA" sz="1400"/>
              <a:t>a</a:t>
            </a:r>
            <a:r>
              <a:rPr lang="en-US" sz="1400"/>
              <a:t>;</a:t>
            </a:r>
            <a:endParaRPr lang="uk-UA" sz="1400"/>
          </a:p>
          <a:p>
            <a:pPr marL="0" indent="0">
              <a:buNone/>
            </a:pPr>
            <a:r>
              <a:rPr lang="en-US" sz="1400"/>
              <a:t>for</a:t>
            </a:r>
            <a:r>
              <a:rPr lang="uk-UA" sz="1400"/>
              <a:t> (s = </a:t>
            </a:r>
            <a:r>
              <a:rPr lang="en-US" sz="1400"/>
              <a:t>0</a:t>
            </a:r>
            <a:r>
              <a:rPr lang="uk-UA" sz="1400"/>
              <a:t>.0, n = </a:t>
            </a:r>
            <a:r>
              <a:rPr lang="en-US" sz="1400"/>
              <a:t>0; </a:t>
            </a:r>
            <a:r>
              <a:rPr lang="uk-UA" sz="1400"/>
              <a:t>s &lt;= a</a:t>
            </a:r>
            <a:r>
              <a:rPr lang="en-US" sz="1400"/>
              <a:t>; </a:t>
            </a:r>
            <a:r>
              <a:rPr lang="uk-UA" sz="1400"/>
              <a:t>n++, s = s + 1.0/n); </a:t>
            </a:r>
            <a:endParaRPr lang="uk-UA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26571" y="1367525"/>
            <a:ext cx="846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Одне й те ж рішення може бути записано за допомогою циклу </a:t>
            </a:r>
            <a:r>
              <a:rPr lang="en-US" b="1" i="1"/>
              <a:t>for </a:t>
            </a:r>
            <a:r>
              <a:rPr lang="uk-UA"/>
              <a:t>декількома способами, які працюють абсолютно однаково!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Що є результатом роботи наведених фрагментів?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914" y="2113008"/>
            <a:ext cx="8556171" cy="435133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uk-UA" sz="1600" b="1"/>
              <a:t>//</a:t>
            </a:r>
            <a:r>
              <a:rPr lang="uk-UA" sz="1600" b="1"/>
              <a:t>Фрагмент </a:t>
            </a:r>
            <a:r>
              <a:rPr lang="uk-UA" sz="1600" b="1" smtClean="0"/>
              <a:t>4</a:t>
            </a:r>
            <a:endParaRPr lang="uk-UA" sz="1600"/>
          </a:p>
          <a:p>
            <a:pPr marL="0" indent="0">
              <a:buNone/>
            </a:pPr>
            <a:r>
              <a:rPr lang="uk-UA" sz="1600"/>
              <a:t>float a;</a:t>
            </a:r>
          </a:p>
          <a:p>
            <a:pPr marL="0" indent="0">
              <a:buNone/>
            </a:pPr>
            <a:r>
              <a:rPr lang="uk-UA" sz="1600"/>
              <a:t>int n;</a:t>
            </a:r>
          </a:p>
          <a:p>
            <a:pPr marL="0" indent="0">
              <a:buNone/>
            </a:pPr>
            <a:r>
              <a:rPr lang="uk-UA" sz="1600"/>
              <a:t>float s;</a:t>
            </a:r>
          </a:p>
          <a:p>
            <a:pPr marL="0" indent="0">
              <a:buNone/>
            </a:pPr>
            <a:r>
              <a:rPr lang="uk-UA" sz="1600"/>
              <a:t> </a:t>
            </a:r>
          </a:p>
          <a:p>
            <a:pPr marL="0" indent="0">
              <a:buNone/>
            </a:pPr>
            <a:r>
              <a:rPr lang="en-US" sz="1600"/>
              <a:t>cout&lt;&lt;”a=”;</a:t>
            </a:r>
            <a:endParaRPr lang="uk-UA" sz="1600"/>
          </a:p>
          <a:p>
            <a:pPr marL="0" indent="0">
              <a:buNone/>
            </a:pPr>
            <a:r>
              <a:rPr lang="en-US" sz="1600"/>
              <a:t>cin&gt;&gt;</a:t>
            </a:r>
            <a:r>
              <a:rPr lang="uk-UA" sz="1600"/>
              <a:t>a</a:t>
            </a:r>
            <a:r>
              <a:rPr lang="en-US" sz="1600"/>
              <a:t>;</a:t>
            </a:r>
            <a:endParaRPr lang="uk-UA" sz="1600"/>
          </a:p>
          <a:p>
            <a:pPr marL="0" indent="0">
              <a:buNone/>
            </a:pPr>
            <a:r>
              <a:rPr lang="en-US" sz="1600"/>
              <a:t>for</a:t>
            </a:r>
            <a:r>
              <a:rPr lang="uk-UA" sz="1600"/>
              <a:t> (s = </a:t>
            </a:r>
            <a:r>
              <a:rPr lang="en-US" sz="1600"/>
              <a:t>0</a:t>
            </a:r>
            <a:r>
              <a:rPr lang="uk-UA" sz="1600"/>
              <a:t>.0, n = </a:t>
            </a:r>
            <a:r>
              <a:rPr lang="en-US" sz="1600"/>
              <a:t>0; </a:t>
            </a:r>
            <a:r>
              <a:rPr lang="uk-UA" sz="1600"/>
              <a:t>s &lt;= a</a:t>
            </a:r>
            <a:r>
              <a:rPr lang="en-US" sz="1600"/>
              <a:t>;</a:t>
            </a:r>
            <a:r>
              <a:rPr lang="uk-UA" sz="1600"/>
              <a:t> n++, s = s + 1.0/n);</a:t>
            </a:r>
          </a:p>
          <a:p>
            <a:pPr marL="0" indent="0">
              <a:buNone/>
            </a:pPr>
            <a:r>
              <a:rPr lang="uk-UA" sz="1600" b="1"/>
              <a:t/>
            </a:r>
            <a:br>
              <a:rPr lang="uk-UA" sz="1600" b="1"/>
            </a:br>
            <a:endParaRPr lang="uk-UA" sz="1600" b="1" smtClean="0"/>
          </a:p>
          <a:p>
            <a:pPr marL="0" indent="0">
              <a:buNone/>
            </a:pPr>
            <a:r>
              <a:rPr lang="uk-UA" sz="1600" b="1"/>
              <a:t/>
            </a:r>
            <a:br>
              <a:rPr lang="uk-UA" sz="1600" b="1"/>
            </a:br>
            <a:r>
              <a:rPr lang="uk-UA" sz="1600" b="1" smtClean="0"/>
              <a:t/>
            </a:r>
            <a:br>
              <a:rPr lang="uk-UA" sz="1600" b="1" smtClean="0"/>
            </a:br>
            <a:r>
              <a:rPr lang="uk-UA" sz="1600" b="1" smtClean="0"/>
              <a:t/>
            </a:r>
            <a:br>
              <a:rPr lang="uk-UA" sz="1600" b="1" smtClean="0"/>
            </a:br>
            <a:endParaRPr lang="uk-UA" sz="1600" b="1" smtClean="0"/>
          </a:p>
          <a:p>
            <a:pPr marL="0" indent="0">
              <a:buNone/>
            </a:pPr>
            <a:r>
              <a:rPr lang="uk-UA" sz="1600" b="1" smtClean="0"/>
              <a:t>//</a:t>
            </a:r>
            <a:r>
              <a:rPr lang="uk-UA" sz="1600" b="1"/>
              <a:t>Фрагмент </a:t>
            </a:r>
            <a:r>
              <a:rPr lang="uk-UA" sz="1600" b="1" smtClean="0"/>
              <a:t>5</a:t>
            </a:r>
            <a:endParaRPr lang="uk-UA" sz="1600"/>
          </a:p>
          <a:p>
            <a:pPr marL="0" indent="0">
              <a:buNone/>
            </a:pPr>
            <a:r>
              <a:rPr lang="uk-UA" sz="1600"/>
              <a:t>float a;</a:t>
            </a:r>
          </a:p>
          <a:p>
            <a:pPr marL="0" indent="0">
              <a:buNone/>
            </a:pPr>
            <a:r>
              <a:rPr lang="uk-UA" sz="1600"/>
              <a:t>int n;</a:t>
            </a:r>
          </a:p>
          <a:p>
            <a:pPr marL="0" indent="0">
              <a:buNone/>
            </a:pPr>
            <a:r>
              <a:rPr lang="uk-UA" sz="1600"/>
              <a:t>float s;</a:t>
            </a:r>
          </a:p>
          <a:p>
            <a:pPr marL="0" indent="0">
              <a:buNone/>
            </a:pPr>
            <a:r>
              <a:rPr lang="uk-UA" sz="1600"/>
              <a:t> </a:t>
            </a:r>
          </a:p>
          <a:p>
            <a:pPr marL="0" indent="0">
              <a:buNone/>
            </a:pPr>
            <a:r>
              <a:rPr lang="en-US" sz="1600"/>
              <a:t>cout&lt;&lt;”a=”;</a:t>
            </a:r>
            <a:endParaRPr lang="uk-UA" sz="1600"/>
          </a:p>
          <a:p>
            <a:pPr marL="0" indent="0">
              <a:buNone/>
            </a:pPr>
            <a:r>
              <a:rPr lang="en-US" sz="1600"/>
              <a:t>cin&gt;&gt;</a:t>
            </a:r>
            <a:r>
              <a:rPr lang="uk-UA" sz="1600"/>
              <a:t>a</a:t>
            </a:r>
            <a:r>
              <a:rPr lang="en-US" sz="1600"/>
              <a:t>;</a:t>
            </a:r>
            <a:endParaRPr lang="uk-UA" sz="1600"/>
          </a:p>
          <a:p>
            <a:pPr marL="0" indent="0">
              <a:buNone/>
            </a:pPr>
            <a:r>
              <a:rPr lang="en-US" sz="1600"/>
              <a:t>for</a:t>
            </a:r>
            <a:r>
              <a:rPr lang="uk-UA" sz="1600"/>
              <a:t> (s = </a:t>
            </a:r>
            <a:r>
              <a:rPr lang="en-US" sz="1600"/>
              <a:t>0</a:t>
            </a:r>
            <a:r>
              <a:rPr lang="uk-UA" sz="1600"/>
              <a:t>.0, n = </a:t>
            </a:r>
            <a:r>
              <a:rPr lang="en-US" sz="1600"/>
              <a:t>0; </a:t>
            </a:r>
            <a:r>
              <a:rPr lang="uk-UA" sz="1600"/>
              <a:t>s &lt;= a</a:t>
            </a:r>
            <a:r>
              <a:rPr lang="en-US" sz="1600"/>
              <a:t>;</a:t>
            </a:r>
            <a:r>
              <a:rPr lang="uk-UA" sz="1600"/>
              <a:t> s = s + 1.0/n, n++);</a:t>
            </a:r>
          </a:p>
          <a:p>
            <a:pPr marL="0" indent="0">
              <a:buNone/>
            </a:pPr>
            <a:r>
              <a:rPr lang="uk-UA" sz="1600"/>
              <a:t/>
            </a:r>
            <a:br>
              <a:rPr lang="uk-UA" sz="1600"/>
            </a:br>
            <a:r>
              <a:rPr lang="uk-UA" sz="1600"/>
              <a:t> </a:t>
            </a:r>
          </a:p>
          <a:p>
            <a:pPr marL="0" indent="0">
              <a:buNone/>
            </a:pPr>
            <a:endParaRPr lang="uk-UA" sz="1600"/>
          </a:p>
        </p:txBody>
      </p:sp>
    </p:spTree>
    <p:extLst>
      <p:ext uri="{BB962C8B-B14F-4D97-AF65-F5344CB8AC3E}">
        <p14:creationId xmlns:p14="http://schemas.microsoft.com/office/powerpoint/2010/main" val="196295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ru-RU" b="1" i="1"/>
              <a:t>do … while</a:t>
            </a:r>
            <a:endParaRPr lang="uk-UA" b="1" i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68"/>
          <a:stretch/>
        </p:blipFill>
        <p:spPr>
          <a:xfrm>
            <a:off x="628650" y="1507811"/>
            <a:ext cx="3167699" cy="286824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43350" y="1413249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Всім величинам, що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змінюються </a:t>
            </a:r>
            <a:r>
              <a:rPr lang="ru-RU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 рекурентними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формулами,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присвоюються </a:t>
            </a:r>
            <a:r>
              <a:rPr lang="ru-RU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початкові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значення.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8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80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r>
              <a:rPr lang="ru-RU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необхідних в завданні дій. 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Отримання нових значень величин, які використовуються в 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логічному виразі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8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8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8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Перевірка умови продовження циклу.</a:t>
            </a:r>
            <a:endParaRPr lang="uk-UA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01337" y="4780076"/>
            <a:ext cx="7614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Цикл </a:t>
            </a:r>
            <a:r>
              <a:rPr lang="uk-UA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do … while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 відноситься до категорії циклів з постумовою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uk-UA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Його 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доцільно використовувати у випадках, коли ітерацію потрібно зробити хоча б 1 раз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uk-UA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відміну від циклів for та while, у циклі </a:t>
            </a:r>
            <a:r>
              <a:rPr lang="uk-UA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do…while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 умова перевіряється при виході з циклу (а не при вході в цикл). 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0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278" y="665573"/>
            <a:ext cx="7886700" cy="2992027"/>
          </a:xfrm>
        </p:spPr>
        <p:txBody>
          <a:bodyPr>
            <a:noAutofit/>
          </a:bodyPr>
          <a:lstStyle/>
          <a:p>
            <a:r>
              <a:rPr lang="uk-UA" smtClean="0"/>
              <a:t>Розгалуження</a:t>
            </a:r>
            <a:br>
              <a:rPr lang="uk-UA" smtClean="0"/>
            </a:br>
            <a:r>
              <a:rPr lang="uk-UA" smtClean="0"/>
              <a:t/>
            </a:r>
            <a:br>
              <a:rPr lang="uk-UA" smtClean="0"/>
            </a:br>
            <a:r>
              <a:rPr lang="uk-UA" smtClean="0"/>
              <a:t>Цикли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95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Цикл </a:t>
            </a:r>
            <a:r>
              <a:rPr lang="uk-UA" b="1" i="1"/>
              <a:t>do…while</a:t>
            </a:r>
            <a:r>
              <a:rPr lang="uk-UA"/>
              <a:t> </a:t>
            </a:r>
            <a:r>
              <a:rPr lang="uk-UA"/>
              <a:t>в </a:t>
            </a:r>
            <a:r>
              <a:rPr lang="uk-UA" smtClean="0"/>
              <a:t>С</a:t>
            </a:r>
            <a:r>
              <a:rPr lang="uk-UA"/>
              <a:t>++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/>
              <a:t>do</a:t>
            </a:r>
            <a:endParaRPr lang="uk-UA"/>
          </a:p>
          <a:p>
            <a:pPr marL="0" indent="0">
              <a:buNone/>
            </a:pPr>
            <a:r>
              <a:rPr lang="uk-UA"/>
              <a:t>{</a:t>
            </a:r>
          </a:p>
          <a:p>
            <a:pPr marL="0" indent="0">
              <a:buNone/>
            </a:pPr>
            <a:r>
              <a:rPr lang="uk-UA"/>
              <a:t>    </a:t>
            </a:r>
            <a:r>
              <a:rPr lang="uk-UA" smtClean="0"/>
              <a:t>оператори_тіла_циклу</a:t>
            </a:r>
            <a:r>
              <a:rPr lang="uk-UA"/>
              <a:t>;</a:t>
            </a:r>
          </a:p>
          <a:p>
            <a:pPr marL="0" indent="0">
              <a:buNone/>
            </a:pPr>
            <a:r>
              <a:rPr lang="uk-UA"/>
              <a:t>}</a:t>
            </a:r>
          </a:p>
          <a:p>
            <a:pPr marL="0" indent="0">
              <a:buNone/>
            </a:pPr>
            <a:r>
              <a:rPr lang="uk-UA"/>
              <a:t> </a:t>
            </a:r>
            <a:r>
              <a:rPr lang="uk-UA" b="1"/>
              <a:t>while</a:t>
            </a:r>
            <a:r>
              <a:rPr lang="uk-UA"/>
              <a:t> (логічний_вираз);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09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Цикл </a:t>
            </a:r>
            <a:r>
              <a:rPr lang="uk-UA" b="1" i="1" smtClean="0"/>
              <a:t>do…while. </a:t>
            </a:r>
            <a:r>
              <a:rPr lang="uk-UA" smtClean="0"/>
              <a:t>Приклад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mtClean="0"/>
              <a:t>Задача. Організувати </a:t>
            </a:r>
            <a:r>
              <a:rPr lang="uk-UA"/>
              <a:t>перевірку введення додатного числа </a:t>
            </a:r>
            <a:r>
              <a:rPr lang="en-US"/>
              <a:t>N</a:t>
            </a:r>
            <a:r>
              <a:rPr lang="uk-UA"/>
              <a:t>. </a:t>
            </a:r>
            <a:endParaRPr lang="uk-UA" smtClean="0"/>
          </a:p>
          <a:p>
            <a:pPr marL="0" indent="0">
              <a:buNone/>
            </a:pPr>
            <a:r>
              <a:rPr lang="uk-UA" smtClean="0"/>
              <a:t>Введення </a:t>
            </a:r>
            <a:r>
              <a:rPr lang="uk-UA"/>
              <a:t>виконується до тих пір, поки користувач не введе додатне число.</a:t>
            </a:r>
          </a:p>
          <a:p>
            <a:pPr marL="0" indent="0">
              <a:buNone/>
            </a:pPr>
            <a:endParaRPr lang="uk-UA" smtClean="0"/>
          </a:p>
          <a:p>
            <a:pPr marL="0" indent="0">
              <a:buNone/>
            </a:pPr>
            <a:r>
              <a:rPr lang="uk-UA"/>
              <a:t>int N;</a:t>
            </a:r>
          </a:p>
          <a:p>
            <a:pPr marL="0" indent="0">
              <a:buNone/>
            </a:pPr>
            <a:r>
              <a:rPr lang="uk-UA"/>
              <a:t>do {</a:t>
            </a:r>
          </a:p>
          <a:p>
            <a:pPr marL="0" indent="0">
              <a:buNone/>
            </a:pPr>
            <a:r>
              <a:rPr lang="uk-UA"/>
              <a:t>    cout&lt;&lt;”Enter positive N”;</a:t>
            </a:r>
          </a:p>
          <a:p>
            <a:pPr marL="0" indent="0">
              <a:buNone/>
            </a:pPr>
            <a:r>
              <a:rPr lang="uk-UA"/>
              <a:t>    cin&gt;&gt;N;</a:t>
            </a:r>
          </a:p>
          <a:p>
            <a:pPr marL="0" indent="0">
              <a:buNone/>
            </a:pPr>
            <a:r>
              <a:rPr lang="uk-UA"/>
              <a:t>    if(N &lt;=0) </a:t>
            </a:r>
          </a:p>
          <a:p>
            <a:pPr marL="0" indent="0">
              <a:buNone/>
            </a:pPr>
            <a:r>
              <a:rPr lang="uk-UA"/>
              <a:t>       cout&lt;&lt;”N is not positive!”;</a:t>
            </a:r>
          </a:p>
          <a:p>
            <a:pPr marL="0" indent="0">
              <a:buNone/>
            </a:pPr>
            <a:r>
              <a:rPr lang="uk-UA"/>
              <a:t>  } while (N &lt;=0);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78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Задачі </a:t>
            </a:r>
            <a:r>
              <a:rPr lang="uk-UA" smtClean="0"/>
              <a:t>для самостійної роботи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smtClean="0"/>
              <a:t>Обчислити суму цифр заданого </a:t>
            </a:r>
            <a:r>
              <a:rPr lang="ru-RU" sz="2000"/>
              <a:t>натурального</a:t>
            </a:r>
            <a:r>
              <a:rPr lang="uk-UA" sz="2000" smtClean="0"/>
              <a:t> числа </a:t>
            </a:r>
            <a:r>
              <a:rPr lang="en-US" sz="2000" smtClean="0"/>
              <a:t>N</a:t>
            </a:r>
          </a:p>
          <a:p>
            <a:r>
              <a:rPr lang="uk-UA" sz="2000" smtClean="0"/>
              <a:t>Визначити найбільшу цифру </a:t>
            </a:r>
            <a:r>
              <a:rPr lang="uk-UA" sz="2000"/>
              <a:t>заданого </a:t>
            </a:r>
            <a:r>
              <a:rPr lang="ru-RU" sz="2000"/>
              <a:t>натурального</a:t>
            </a:r>
            <a:r>
              <a:rPr lang="uk-UA" sz="2000" smtClean="0"/>
              <a:t> </a:t>
            </a:r>
            <a:r>
              <a:rPr lang="uk-UA" sz="2000"/>
              <a:t>числа </a:t>
            </a:r>
            <a:r>
              <a:rPr lang="en-US" sz="2000"/>
              <a:t>N</a:t>
            </a:r>
          </a:p>
          <a:p>
            <a:r>
              <a:rPr lang="ru-RU" sz="2000" smtClean="0"/>
              <a:t>Обчислити </a:t>
            </a:r>
            <a:r>
              <a:rPr lang="ru-RU" sz="2000"/>
              <a:t>всі дільники даного </a:t>
            </a:r>
            <a:r>
              <a:rPr lang="ru-RU" sz="2000"/>
              <a:t>натурального </a:t>
            </a:r>
            <a:r>
              <a:rPr lang="ru-RU" sz="2000" smtClean="0"/>
              <a:t>числа </a:t>
            </a:r>
            <a:r>
              <a:rPr lang="en-US" sz="2000" smtClean="0"/>
              <a:t>N</a:t>
            </a:r>
            <a:endParaRPr lang="ru-RU" sz="2000" smtClean="0"/>
          </a:p>
          <a:p>
            <a:r>
              <a:rPr lang="uk-UA" sz="2000" smtClean="0"/>
              <a:t>Вивести </a:t>
            </a:r>
            <a:r>
              <a:rPr lang="en-US" sz="2000" smtClean="0"/>
              <a:t>N</a:t>
            </a:r>
            <a:r>
              <a:rPr lang="uk-UA" sz="2000" smtClean="0"/>
              <a:t> перших чисел Фібоначі.</a:t>
            </a:r>
          </a:p>
          <a:p>
            <a:r>
              <a:rPr lang="uk-UA" sz="2000" smtClean="0"/>
              <a:t>С клавіатури вводиться послідовність з </a:t>
            </a:r>
            <a:r>
              <a:rPr lang="en-US" sz="2000" smtClean="0"/>
              <a:t>N</a:t>
            </a:r>
            <a:r>
              <a:rPr lang="uk-UA" sz="2000" smtClean="0"/>
              <a:t> дійсних чисел. Визначити, чиє вона впорядкованою за зростанням чи зменшенням елементів.</a:t>
            </a:r>
            <a:endParaRPr lang="en-US" sz="2000" smtClean="0"/>
          </a:p>
          <a:p>
            <a:r>
              <a:rPr lang="uk-UA" sz="2000"/>
              <a:t>С клавіатури вводиться </a:t>
            </a:r>
            <a:r>
              <a:rPr lang="uk-UA" sz="2000"/>
              <a:t>послідовність </a:t>
            </a:r>
            <a:r>
              <a:rPr lang="uk-UA" sz="2000" smtClean="0"/>
              <a:t>цілих чисел. Ознакою закунчення введення є число 0. Обчислити добуток послідовності та їх середнє арифметичне.</a:t>
            </a:r>
          </a:p>
          <a:p>
            <a:endParaRPr lang="uk-UA" sz="2000" smtClean="0"/>
          </a:p>
        </p:txBody>
      </p:sp>
    </p:spTree>
    <p:extLst>
      <p:ext uri="{BB962C8B-B14F-4D97-AF65-F5344CB8AC3E}">
        <p14:creationId xmlns:p14="http://schemas.microsoft.com/office/powerpoint/2010/main" val="396381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Розгалуження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«якщо-то-інакше» (повне розгалуження);</a:t>
            </a:r>
          </a:p>
          <a:p>
            <a:pPr lvl="0"/>
            <a:r>
              <a:rPr lang="uk-UA"/>
              <a:t>«якщо-то» (неповне розгалуження);</a:t>
            </a:r>
          </a:p>
          <a:p>
            <a:pPr lvl="0"/>
            <a:r>
              <a:rPr lang="uk-UA"/>
              <a:t>«вибір-інакше» (повний багатоваріантний вибір);</a:t>
            </a:r>
          </a:p>
          <a:p>
            <a:pPr lvl="0"/>
            <a:r>
              <a:rPr lang="uk-UA"/>
              <a:t>«вибір» (неповний багатоваріантний вибір).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87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Повне розгалуження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840480"/>
            <a:ext cx="4583430" cy="22319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If(</a:t>
            </a:r>
            <a:r>
              <a:rPr lang="uk-UA" smtClean="0"/>
              <a:t>логічний вираз)</a:t>
            </a:r>
            <a:r>
              <a:rPr lang="en-US" smtClean="0"/>
              <a:t>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uk-UA" smtClean="0"/>
              <a:t>оператор1;</a:t>
            </a:r>
          </a:p>
          <a:p>
            <a:pPr marL="0" indent="0">
              <a:buNone/>
            </a:pPr>
            <a:r>
              <a:rPr lang="en-US" smtClean="0"/>
              <a:t>} else </a:t>
            </a:r>
            <a:endParaRPr lang="uk-UA" smtClean="0"/>
          </a:p>
          <a:p>
            <a:pPr marL="0" indent="0">
              <a:buNone/>
            </a:pPr>
            <a:r>
              <a:rPr lang="en-US" smtClean="0"/>
              <a:t>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uk-UA" smtClean="0"/>
              <a:t>оператор2;</a:t>
            </a:r>
            <a:endParaRPr lang="en-US" smtClean="0"/>
          </a:p>
          <a:p>
            <a:pPr marL="0" indent="0">
              <a:buNone/>
            </a:pPr>
            <a:r>
              <a:rPr lang="en-US"/>
              <a:t>}</a:t>
            </a:r>
            <a:endParaRPr lang="en-US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1399"/>
            <a:ext cx="4019550" cy="2200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1259885"/>
            <a:ext cx="34385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Неповне </a:t>
            </a:r>
            <a:r>
              <a:rPr lang="uk-UA"/>
              <a:t>розгалуження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556930"/>
            <a:ext cx="3248025" cy="2228850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718706" y="4258492"/>
            <a:ext cx="4583430" cy="11625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If(</a:t>
            </a:r>
            <a:r>
              <a:rPr lang="uk-UA" smtClean="0"/>
              <a:t>логічний вираз)</a:t>
            </a:r>
            <a:r>
              <a:rPr lang="en-US" smtClean="0"/>
              <a:t>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uk-UA" smtClean="0"/>
              <a:t>оператор1;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4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Повний </a:t>
            </a:r>
            <a:r>
              <a:rPr lang="uk-UA"/>
              <a:t>багатоваріантний вибір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91"/>
            <a:ext cx="7886700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Оператор вибору </a:t>
            </a:r>
            <a:r>
              <a:rPr lang="ru-RU" b="1" i="1"/>
              <a:t>switch</a:t>
            </a:r>
            <a:r>
              <a:rPr lang="ru-RU"/>
              <a:t> дозволяє вибрати один варіант ходу рішення задачі з декількох в залежності від значення </a:t>
            </a:r>
            <a:r>
              <a:rPr lang="ru-RU"/>
              <a:t>виразу</a:t>
            </a:r>
            <a:r>
              <a:rPr lang="ru-RU" smtClean="0"/>
              <a:t>.</a:t>
            </a:r>
          </a:p>
          <a:p>
            <a:pPr marL="0" indent="0">
              <a:buNone/>
            </a:pPr>
            <a:r>
              <a:rPr lang="ru-RU"/>
              <a:t>Оператор switch може бути замінений оператором </a:t>
            </a:r>
            <a:r>
              <a:rPr lang="ru-RU"/>
              <a:t>if</a:t>
            </a:r>
            <a:r>
              <a:rPr lang="ru-R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4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Оператор </a:t>
            </a:r>
            <a:r>
              <a:rPr lang="ru-RU"/>
              <a:t>switch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7726"/>
            <a:ext cx="7886700" cy="4898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/>
              <a:t>switch</a:t>
            </a:r>
            <a:r>
              <a:rPr lang="ru-RU"/>
              <a:t> </a:t>
            </a:r>
            <a:r>
              <a:rPr lang="ru-RU" smtClean="0"/>
              <a:t>(вираз)</a:t>
            </a:r>
            <a:endParaRPr lang="ru-RU"/>
          </a:p>
          <a:p>
            <a:pPr marL="0" indent="0">
              <a:buNone/>
            </a:pPr>
            <a:r>
              <a:rPr lang="ru-RU"/>
              <a:t>{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case</a:t>
            </a:r>
            <a:r>
              <a:rPr lang="ru-RU"/>
              <a:t> константа1:</a:t>
            </a:r>
          </a:p>
          <a:p>
            <a:pPr marL="0" indent="0">
              <a:buNone/>
            </a:pPr>
            <a:r>
              <a:rPr lang="ru-RU" smtClean="0"/>
              <a:t>        послідовність_операторів1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break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case</a:t>
            </a:r>
            <a:r>
              <a:rPr lang="ru-RU"/>
              <a:t> константа2:</a:t>
            </a:r>
          </a:p>
          <a:p>
            <a:pPr marL="0" indent="0">
              <a:buNone/>
            </a:pPr>
            <a:r>
              <a:rPr lang="ru-RU"/>
              <a:t>        </a:t>
            </a:r>
            <a:r>
              <a:rPr lang="ru-RU" smtClean="0"/>
              <a:t>послідовність_операторів2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break</a:t>
            </a:r>
            <a:r>
              <a:rPr lang="ru-RU"/>
              <a:t>;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...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case</a:t>
            </a:r>
            <a:r>
              <a:rPr lang="ru-RU"/>
              <a:t> константаN:</a:t>
            </a:r>
          </a:p>
          <a:p>
            <a:pPr marL="0" indent="0">
              <a:buNone/>
            </a:pPr>
            <a:r>
              <a:rPr lang="ru-RU"/>
              <a:t>        </a:t>
            </a:r>
            <a:r>
              <a:rPr lang="ru-RU" smtClean="0"/>
              <a:t>послідовність_операторівN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break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default</a:t>
            </a:r>
          </a:p>
          <a:p>
            <a:pPr marL="0" indent="0">
              <a:buNone/>
            </a:pPr>
            <a:r>
              <a:rPr lang="ru-RU"/>
              <a:t>        </a:t>
            </a:r>
            <a:r>
              <a:rPr lang="ru-RU" smtClean="0"/>
              <a:t>послідовність_операторів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}</a:t>
            </a:r>
            <a:endParaRPr lang="uk-UA"/>
          </a:p>
          <a:p>
            <a:pPr marL="0" indent="0">
              <a:buNone/>
            </a:pP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5029200" y="1397726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/>
              <a:t>Вираз</a:t>
            </a:r>
            <a:r>
              <a:rPr lang="ru-RU"/>
              <a:t> має цілочисельний або символьний тип</a:t>
            </a:r>
          </a:p>
          <a:p>
            <a:endParaRPr lang="ru-RU">
              <a:solidFill>
                <a:srgbClr val="2B2B2B"/>
              </a:solidFill>
              <a:latin typeface="Lato"/>
            </a:endParaRPr>
          </a:p>
          <a:p>
            <a:r>
              <a:rPr lang="ru-RU" b="1" i="1" smtClean="0"/>
              <a:t>Константа1, 2, 3 </a:t>
            </a:r>
            <a:r>
              <a:rPr lang="ru-RU" smtClean="0"/>
              <a:t>… - константні </a:t>
            </a:r>
            <a:r>
              <a:rPr lang="ru-RU"/>
              <a:t>значення, з якими порівнюється </a:t>
            </a:r>
            <a:r>
              <a:rPr lang="ru-RU"/>
              <a:t>значення </a:t>
            </a:r>
            <a:r>
              <a:rPr lang="ru-RU" smtClean="0"/>
              <a:t>виразу</a:t>
            </a:r>
          </a:p>
          <a:p>
            <a:endParaRPr lang="uk-UA" smtClean="0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603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Оператор </a:t>
            </a:r>
            <a:r>
              <a:rPr lang="ru-RU" smtClean="0"/>
              <a:t>switch. Приклади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36914"/>
            <a:ext cx="7886700" cy="424542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1800" b="1"/>
              <a:t>switch</a:t>
            </a:r>
            <a:r>
              <a:rPr lang="ru-RU" sz="1800"/>
              <a:t> </a:t>
            </a:r>
            <a:r>
              <a:rPr lang="ru-RU" sz="1800" smtClean="0"/>
              <a:t>(</a:t>
            </a:r>
            <a:r>
              <a:rPr lang="en-US" sz="1800" smtClean="0"/>
              <a:t>day</a:t>
            </a:r>
            <a:r>
              <a:rPr lang="ru-RU" sz="1800" smtClean="0"/>
              <a:t>)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{</a:t>
            </a:r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1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 smtClean="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/>
              <a:t>;</a:t>
            </a:r>
          </a:p>
          <a:p>
            <a:pPr marL="0" indent="0">
              <a:buNone/>
            </a:pPr>
            <a:r>
              <a:rPr lang="ru-RU" sz="180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2</a:t>
            </a:r>
            <a:r>
              <a:rPr lang="ru-RU" sz="1800"/>
              <a:t>:</a:t>
            </a:r>
          </a:p>
          <a:p>
            <a:pPr marL="0" indent="0">
              <a:buNone/>
            </a:pPr>
            <a:r>
              <a:rPr lang="ru-RU" sz="1800"/>
              <a:t> </a:t>
            </a:r>
            <a:r>
              <a:rPr lang="ru-RU" sz="1800" smtClean="0"/>
              <a:t>       </a:t>
            </a:r>
            <a:r>
              <a:rPr lang="en-US" sz="1800" smtClean="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/>
              <a:t>;</a:t>
            </a:r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3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/>
              <a:t>;</a:t>
            </a:r>
            <a:endParaRPr lang="ru-RU" sz="1800" smtClean="0"/>
          </a:p>
          <a:p>
            <a:pPr marL="0" indent="0">
              <a:buNone/>
            </a:pPr>
            <a:r>
              <a:rPr lang="ru-RU" sz="1800"/>
              <a:t> </a:t>
            </a:r>
            <a:r>
              <a:rPr lang="ru-RU" sz="1800" b="1"/>
              <a:t>case</a:t>
            </a:r>
            <a:r>
              <a:rPr lang="ru-RU" sz="1800"/>
              <a:t> </a:t>
            </a:r>
            <a:r>
              <a:rPr lang="en-US" sz="1800" smtClean="0"/>
              <a:t>4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 smtClean="0"/>
              <a:t>;</a:t>
            </a:r>
            <a:endParaRPr lang="en-US" sz="1800" smtClean="0"/>
          </a:p>
          <a:p>
            <a:pPr marL="0" indent="0">
              <a:buNone/>
            </a:pP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5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/>
              <a:t>;</a:t>
            </a:r>
            <a:endParaRPr lang="ru-RU" sz="1800" smtClean="0"/>
          </a:p>
          <a:p>
            <a:pPr marL="0" indent="0">
              <a:buNone/>
            </a:pPr>
            <a:r>
              <a:rPr lang="ru-RU" sz="1800" smtClean="0"/>
              <a:t> </a:t>
            </a:r>
            <a:r>
              <a:rPr lang="ru-RU" sz="1800" b="1">
                <a:solidFill>
                  <a:srgbClr val="FF0000"/>
                </a:solidFill>
              </a:rPr>
              <a:t>default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</a:rPr>
              <a:t>       </a:t>
            </a:r>
            <a:r>
              <a:rPr lang="ru-RU" sz="1800" smtClean="0">
                <a:solidFill>
                  <a:srgbClr val="FF0000"/>
                </a:solidFill>
              </a:rPr>
              <a:t> </a:t>
            </a:r>
            <a:r>
              <a:rPr lang="en-US" sz="1800" smtClean="0">
                <a:solidFill>
                  <a:srgbClr val="FF0000"/>
                </a:solidFill>
              </a:rPr>
              <a:t>weekend=true;</a:t>
            </a:r>
            <a:endParaRPr lang="ru-RU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800"/>
              <a:t>}</a:t>
            </a:r>
            <a:endParaRPr lang="uk-UA" sz="1800"/>
          </a:p>
          <a:p>
            <a:pPr marL="0" indent="0">
              <a:buNone/>
            </a:pPr>
            <a:endParaRPr lang="uk-UA" sz="1800"/>
          </a:p>
        </p:txBody>
      </p:sp>
    </p:spTree>
    <p:extLst>
      <p:ext uri="{BB962C8B-B14F-4D97-AF65-F5344CB8AC3E}">
        <p14:creationId xmlns:p14="http://schemas.microsoft.com/office/powerpoint/2010/main" val="25187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Оператор </a:t>
            </a:r>
            <a:r>
              <a:rPr lang="ru-RU" smtClean="0"/>
              <a:t>switch. Приклади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36914"/>
            <a:ext cx="7886700" cy="487244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1800" b="1"/>
              <a:t>switch</a:t>
            </a:r>
            <a:r>
              <a:rPr lang="ru-RU" sz="1800"/>
              <a:t> </a:t>
            </a:r>
            <a:r>
              <a:rPr lang="ru-RU" sz="1800" smtClean="0"/>
              <a:t>(</a:t>
            </a:r>
            <a:r>
              <a:rPr lang="en-US" sz="1800" smtClean="0"/>
              <a:t>day</a:t>
            </a:r>
            <a:r>
              <a:rPr lang="ru-RU" sz="1800" smtClean="0"/>
              <a:t>)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{</a:t>
            </a:r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1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2</a:t>
            </a:r>
            <a:r>
              <a:rPr lang="ru-RU" sz="1800"/>
              <a:t>:</a:t>
            </a:r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3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4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 smtClean="0"/>
              <a:t>case</a:t>
            </a:r>
            <a:r>
              <a:rPr lang="ru-RU" sz="1800" smtClean="0"/>
              <a:t> </a:t>
            </a:r>
            <a:r>
              <a:rPr lang="en-US" sz="1800" smtClean="0"/>
              <a:t>5</a:t>
            </a:r>
            <a:r>
              <a:rPr lang="ru-RU" sz="1800" smtClean="0"/>
              <a:t>: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/>
              <a:t>weekend=false;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</a:t>
            </a:r>
            <a:r>
              <a:rPr lang="en-US" sz="1800" smtClean="0"/>
              <a:t>    </a:t>
            </a:r>
            <a:r>
              <a:rPr lang="ru-RU" sz="1800" b="1" smtClean="0"/>
              <a:t>break</a:t>
            </a:r>
            <a:r>
              <a:rPr lang="ru-RU" sz="1800"/>
              <a:t>;</a:t>
            </a:r>
            <a:endParaRPr lang="ru-RU" sz="1800" smtClean="0"/>
          </a:p>
          <a:p>
            <a:pPr marL="0" indent="0">
              <a:buNone/>
            </a:pPr>
            <a:r>
              <a:rPr lang="en-US" sz="1800" b="1" smtClean="0"/>
              <a:t>  </a:t>
            </a:r>
            <a:r>
              <a:rPr lang="ru-RU" sz="1800" b="1"/>
              <a:t>case</a:t>
            </a:r>
            <a:r>
              <a:rPr lang="ru-RU" sz="1800"/>
              <a:t> </a:t>
            </a:r>
            <a:r>
              <a:rPr lang="en-US" sz="1800"/>
              <a:t>4</a:t>
            </a:r>
            <a:r>
              <a:rPr lang="ru-RU" sz="1800"/>
              <a:t>:</a:t>
            </a:r>
          </a:p>
          <a:p>
            <a:pPr marL="0" indent="0">
              <a:buNone/>
            </a:pPr>
            <a:r>
              <a:rPr lang="en-US" sz="1800" b="1"/>
              <a:t>  </a:t>
            </a:r>
            <a:r>
              <a:rPr lang="ru-RU" sz="1800" b="1"/>
              <a:t>case</a:t>
            </a:r>
            <a:r>
              <a:rPr lang="ru-RU" sz="1800"/>
              <a:t> </a:t>
            </a:r>
            <a:r>
              <a:rPr lang="en-US" sz="1800"/>
              <a:t>5</a:t>
            </a:r>
            <a:r>
              <a:rPr lang="ru-RU" sz="1800" smtClean="0"/>
              <a:t>:</a:t>
            </a:r>
            <a:endParaRPr lang="en-US" sz="1800" smtClean="0"/>
          </a:p>
          <a:p>
            <a:pPr marL="0" indent="0">
              <a:buNone/>
            </a:pPr>
            <a:r>
              <a:rPr lang="en-US" sz="1800" smtClean="0"/>
              <a:t>         weekend=true;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}</a:t>
            </a:r>
            <a:endParaRPr lang="uk-UA" sz="1800"/>
          </a:p>
          <a:p>
            <a:pPr marL="0" indent="0">
              <a:buNone/>
            </a:pPr>
            <a:endParaRPr lang="uk-UA" sz="1800"/>
          </a:p>
        </p:txBody>
      </p:sp>
    </p:spTree>
    <p:extLst>
      <p:ext uri="{BB962C8B-B14F-4D97-AF65-F5344CB8AC3E}">
        <p14:creationId xmlns:p14="http://schemas.microsoft.com/office/powerpoint/2010/main" val="1222243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801</Words>
  <Application>Microsoft Office PowerPoint</Application>
  <PresentationFormat>Экран (4:3)</PresentationFormat>
  <Paragraphs>247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Symbol</vt:lpstr>
      <vt:lpstr>Times New Roman</vt:lpstr>
      <vt:lpstr>Тема Office</vt:lpstr>
      <vt:lpstr>Програмування С++</vt:lpstr>
      <vt:lpstr>Розгалуження  Цикли</vt:lpstr>
      <vt:lpstr>Розгалуження</vt:lpstr>
      <vt:lpstr>Повне розгалуження</vt:lpstr>
      <vt:lpstr>Неповне розгалуження</vt:lpstr>
      <vt:lpstr>Повний багатоваріантний вибір</vt:lpstr>
      <vt:lpstr>Оператор switch</vt:lpstr>
      <vt:lpstr>Оператор switch. Приклади</vt:lpstr>
      <vt:lpstr>Оператор switch. Приклади</vt:lpstr>
      <vt:lpstr>Цикл while </vt:lpstr>
      <vt:lpstr>Структура циклу while в С++</vt:lpstr>
      <vt:lpstr>Цикл while . Приклад</vt:lpstr>
      <vt:lpstr>Цикл while . Приклад</vt:lpstr>
      <vt:lpstr>Цикл for</vt:lpstr>
      <vt:lpstr>Цикл for</vt:lpstr>
      <vt:lpstr>Цикл for . Приклад</vt:lpstr>
      <vt:lpstr>Нюанси використання циклу for</vt:lpstr>
      <vt:lpstr>Що є результатом роботи наведених фрагментів?</vt:lpstr>
      <vt:lpstr>Цикл do … while</vt:lpstr>
      <vt:lpstr>Цикл do…while в С++</vt:lpstr>
      <vt:lpstr>Цикл do…while. Приклад</vt:lpstr>
      <vt:lpstr>Задачі для самостійної роботи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використання мов програмування в Україні  (за версією dou.ua)</dc:title>
  <dc:creator>Я</dc:creator>
  <cp:lastModifiedBy>Я</cp:lastModifiedBy>
  <cp:revision>59</cp:revision>
  <dcterms:created xsi:type="dcterms:W3CDTF">2018-09-06T14:53:01Z</dcterms:created>
  <dcterms:modified xsi:type="dcterms:W3CDTF">2019-10-02T21:17:38Z</dcterms:modified>
</cp:coreProperties>
</file>