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5" r:id="rId2"/>
    <p:sldId id="281" r:id="rId3"/>
    <p:sldId id="300" r:id="rId4"/>
    <p:sldId id="301" r:id="rId5"/>
    <p:sldId id="304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1" r:id="rId14"/>
    <p:sldId id="310" r:id="rId15"/>
    <p:sldId id="312" r:id="rId16"/>
    <p:sldId id="313" r:id="rId17"/>
    <p:sldId id="314" r:id="rId18"/>
    <p:sldId id="317" r:id="rId19"/>
    <p:sldId id="315" r:id="rId20"/>
    <p:sldId id="318" r:id="rId21"/>
    <p:sldId id="316" r:id="rId22"/>
    <p:sldId id="319" r:id="rId23"/>
    <p:sldId id="320" r:id="rId24"/>
    <p:sldId id="321" r:id="rId25"/>
    <p:sldId id="322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150A4-0D47-49B8-98AF-F9392280BDF0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6C0F-100E-4839-A48B-DB4511844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351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94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04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54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327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78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161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7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372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2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68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2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7BD2-8A97-409C-B913-91C289E70057}" type="datetimeFigureOut">
              <a:rPr lang="uk-UA" smtClean="0"/>
              <a:t>17.10.2019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0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>
            <a:normAutofit/>
          </a:bodyPr>
          <a:lstStyle/>
          <a:p>
            <a:r>
              <a:rPr lang="uk-UA" b="1" smtClean="0"/>
              <a:t>Програмування С++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20880" cy="7696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sz="2400" b="1" dirty="0" smtClean="0">
                <a:solidFill>
                  <a:schemeClr val="tx1"/>
                </a:solidFill>
              </a:rPr>
              <a:t>Спеціальність</a:t>
            </a:r>
            <a:r>
              <a:rPr lang="uk-UA" sz="2400" b="1" smtClean="0">
                <a:solidFill>
                  <a:schemeClr val="tx1"/>
                </a:solidFill>
              </a:rPr>
              <a:t>: </a:t>
            </a:r>
            <a:r>
              <a:rPr lang="ru-RU" sz="2400" smtClean="0">
                <a:solidFill>
                  <a:schemeClr val="tx1"/>
                </a:solidFill>
              </a:rPr>
              <a:t>121 «Програмна інженерія"</a:t>
            </a:r>
            <a:endParaRPr lang="uk-UA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Лектор</a:t>
            </a:r>
            <a:r>
              <a:rPr lang="ru-RU" sz="2400" b="1" smtClean="0">
                <a:solidFill>
                  <a:schemeClr val="tx1"/>
                </a:solidFill>
              </a:rPr>
              <a:t>: </a:t>
            </a:r>
            <a:r>
              <a:rPr lang="ru-RU" sz="2400" smtClean="0">
                <a:solidFill>
                  <a:schemeClr val="tx1"/>
                </a:solidFill>
              </a:rPr>
              <a:t>доцент </a:t>
            </a:r>
            <a:r>
              <a:rPr lang="ru-RU" sz="2400" dirty="0" err="1">
                <a:solidFill>
                  <a:schemeClr val="tx1"/>
                </a:solidFill>
              </a:rPr>
              <a:t>Золотухіна</a:t>
            </a:r>
            <a:r>
              <a:rPr lang="ru-RU" sz="2400" dirty="0">
                <a:solidFill>
                  <a:schemeClr val="tx1"/>
                </a:solidFill>
              </a:rPr>
              <a:t> О.А.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0472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</a:t>
            </a:r>
            <a:r>
              <a:rPr lang="ru-RU" sz="2400" b="1" dirty="0" smtClean="0"/>
              <a:t>ТЕЛЕКОМУНІКАЦІЙ</a:t>
            </a:r>
            <a:endParaRPr lang="en-US" sz="2400" b="1" dirty="0" smtClean="0"/>
          </a:p>
          <a:p>
            <a:pPr algn="ctr"/>
            <a:r>
              <a:rPr lang="ru-RU" sz="2400" b="1" smtClean="0"/>
              <a:t>Кафедра </a:t>
            </a:r>
            <a:r>
              <a:rPr lang="uk-UA" sz="2400" b="1" smtClean="0"/>
              <a:t>інженерії програмного забезпечення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74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325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0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37478"/>
            <a:ext cx="7886700" cy="907551"/>
          </a:xfrm>
        </p:spPr>
        <p:txBody>
          <a:bodyPr/>
          <a:lstStyle/>
          <a:p>
            <a:r>
              <a:rPr lang="uk-UA"/>
              <a:t>В</a:t>
            </a:r>
            <a:r>
              <a:rPr lang="uk-UA" smtClean="0"/>
              <a:t>икористання </a:t>
            </a:r>
            <a:r>
              <a:rPr lang="en-US" smtClean="0"/>
              <a:t>enum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151440"/>
            <a:ext cx="8397784" cy="3213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400" b="1" i="1" smtClean="0"/>
              <a:t>Зауваження</a:t>
            </a:r>
            <a:r>
              <a:rPr lang="uk-UA" sz="1400" b="1" smtClean="0"/>
              <a:t>:</a:t>
            </a:r>
          </a:p>
          <a:p>
            <a:r>
              <a:rPr lang="uk-UA" sz="1400"/>
              <a:t>Назва типу та декларатор є необов’язковими елементами об’явлення</a:t>
            </a:r>
          </a:p>
          <a:p>
            <a:r>
              <a:rPr lang="uk-UA" sz="1400"/>
              <a:t>Імена всіх констант повинні бути унікальними</a:t>
            </a:r>
          </a:p>
          <a:p>
            <a:r>
              <a:rPr lang="uk-UA" sz="1400"/>
              <a:t>Значення константам можна присвоїти тільки при об’явленні, змінити їх в коді неможливо</a:t>
            </a:r>
          </a:p>
          <a:p>
            <a:r>
              <a:rPr lang="uk-UA" sz="1400" smtClean="0"/>
              <a:t>За умовчанням значення першого елементу переліку становить 0.</a:t>
            </a:r>
          </a:p>
          <a:p>
            <a:r>
              <a:rPr lang="uk-UA" sz="1400" smtClean="0"/>
              <a:t>Якщо немає явних визначень констант, то кожен з елементів переліку отримує значення, на 1 більше, ніж попередня константа</a:t>
            </a:r>
          </a:p>
          <a:p>
            <a:r>
              <a:rPr lang="uk-UA" sz="1400" smtClean="0"/>
              <a:t>Значення констант можуть співпадати</a:t>
            </a:r>
          </a:p>
          <a:p>
            <a:r>
              <a:rPr lang="uk-UA" sz="1400" smtClean="0"/>
              <a:t>Об’явлену константу з переліку можна використовувати для визначення наступних за нею констант</a:t>
            </a:r>
            <a:endParaRPr lang="en-US" sz="1400" smtClean="0"/>
          </a:p>
          <a:p>
            <a:r>
              <a:rPr lang="uk-UA" sz="1400" smtClean="0"/>
              <a:t>К</a:t>
            </a:r>
            <a:r>
              <a:rPr lang="ru-RU" sz="1400" smtClean="0"/>
              <a:t>онстанти </a:t>
            </a:r>
            <a:r>
              <a:rPr lang="ru-RU" sz="1400"/>
              <a:t>можуть бути неявно перетворені в int, але int ніколи не неявно перетворюється на значення enum</a:t>
            </a:r>
            <a:endParaRPr lang="uk-UA" sz="1400" smtClean="0"/>
          </a:p>
          <a:p>
            <a:r>
              <a:rPr lang="uk-UA" sz="1400" smtClean="0"/>
              <a:t>Стандарт С++11 дозволяє працювати зі структурою </a:t>
            </a:r>
            <a:r>
              <a:rPr lang="en-US" sz="1400" smtClean="0"/>
              <a:t>enum</a:t>
            </a:r>
            <a:r>
              <a:rPr lang="uk-UA" sz="1400" smtClean="0"/>
              <a:t> </a:t>
            </a:r>
            <a:r>
              <a:rPr lang="en-US" sz="1400" smtClean="0"/>
              <a:t>class</a:t>
            </a:r>
            <a:endParaRPr lang="uk-UA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843116"/>
            <a:ext cx="8084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/>
              <a:t>enum notes{ DO = 1, RE, MI, FA, SOL, LA, SI };</a:t>
            </a:r>
            <a:endParaRPr lang="uk-UA"/>
          </a:p>
          <a:p>
            <a:r>
              <a:rPr lang="en-US"/>
              <a:t>cout &lt;&lt; DO &lt;&lt; ' ' &lt;&lt; </a:t>
            </a:r>
            <a:r>
              <a:rPr lang="it-IT"/>
              <a:t>FA</a:t>
            </a:r>
            <a:r>
              <a:rPr lang="en-US"/>
              <a:t> &lt;&lt; ' ' &lt;&lt; SOL &lt;&lt; endl;</a:t>
            </a:r>
            <a:endParaRPr lang="uk-UA"/>
          </a:p>
          <a:p>
            <a:endParaRPr lang="uk-UA"/>
          </a:p>
          <a:p>
            <a:r>
              <a:rPr lang="en-US"/>
              <a:t>enum Suit { Diamonds = 5, Hearts, Clubs = 4</a:t>
            </a:r>
            <a:r>
              <a:rPr lang="en-US"/>
              <a:t>, </a:t>
            </a:r>
            <a:r>
              <a:rPr lang="en-US" smtClean="0"/>
              <a:t>Spades</a:t>
            </a:r>
            <a:r>
              <a:rPr lang="uk-UA" smtClean="0"/>
              <a:t> =</a:t>
            </a:r>
            <a:r>
              <a:rPr lang="en-US" smtClean="0"/>
              <a:t> Hearts</a:t>
            </a:r>
            <a:r>
              <a:rPr lang="uk-UA" smtClean="0"/>
              <a:t> + 3</a:t>
            </a:r>
            <a:r>
              <a:rPr lang="en-US" smtClean="0"/>
              <a:t>};</a:t>
            </a:r>
            <a:endParaRPr lang="uk-UA"/>
          </a:p>
          <a:p>
            <a:r>
              <a:rPr lang="en-US"/>
              <a:t>int account_num</a:t>
            </a:r>
            <a:r>
              <a:rPr lang="uk-UA"/>
              <a:t>1</a:t>
            </a:r>
            <a:r>
              <a:rPr lang="en-US"/>
              <a:t> </a:t>
            </a:r>
            <a:r>
              <a:rPr lang="en-US"/>
              <a:t>= </a:t>
            </a:r>
            <a:r>
              <a:rPr lang="en-US" smtClean="0"/>
              <a:t>135; </a:t>
            </a:r>
            <a:endParaRPr lang="uk-UA"/>
          </a:p>
          <a:p>
            <a:r>
              <a:rPr lang="en-US"/>
              <a:t>Suit hand; </a:t>
            </a:r>
            <a:endParaRPr lang="uk-UA"/>
          </a:p>
          <a:p>
            <a:r>
              <a:rPr lang="en-US">
                <a:solidFill>
                  <a:srgbClr val="FF0000"/>
                </a:solidFill>
              </a:rPr>
              <a:t>hand </a:t>
            </a:r>
            <a:r>
              <a:rPr lang="en-US">
                <a:solidFill>
                  <a:srgbClr val="FF0000"/>
                </a:solidFill>
              </a:rPr>
              <a:t>= </a:t>
            </a:r>
            <a:r>
              <a:rPr lang="en-US" smtClean="0">
                <a:solidFill>
                  <a:srgbClr val="FF0000"/>
                </a:solidFill>
              </a:rPr>
              <a:t>account_num</a:t>
            </a:r>
            <a:r>
              <a:rPr lang="uk-UA" smtClean="0">
                <a:solidFill>
                  <a:srgbClr val="FF0000"/>
                </a:solidFill>
              </a:rPr>
              <a:t>1</a:t>
            </a:r>
            <a:r>
              <a:rPr lang="en-US" smtClean="0">
                <a:solidFill>
                  <a:srgbClr val="FF0000"/>
                </a:solidFill>
              </a:rPr>
              <a:t>;//?</a:t>
            </a:r>
            <a:endParaRPr lang="uk-UA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B050"/>
                </a:solidFill>
              </a:rPr>
              <a:t>int account_num</a:t>
            </a:r>
            <a:r>
              <a:rPr lang="uk-UA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rgbClr val="00B050"/>
                </a:solidFill>
              </a:rPr>
              <a:t> = Hearts</a:t>
            </a:r>
            <a:r>
              <a:rPr lang="en-US">
                <a:solidFill>
                  <a:srgbClr val="00B050"/>
                </a:solidFill>
              </a:rPr>
              <a:t>; </a:t>
            </a:r>
            <a:r>
              <a:rPr lang="en-US" smtClean="0">
                <a:solidFill>
                  <a:srgbClr val="00B050"/>
                </a:solidFill>
              </a:rPr>
              <a:t>//?</a:t>
            </a:r>
            <a:endParaRPr lang="uk-UA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6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Одновимірний масив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2229"/>
            <a:ext cx="7886700" cy="46747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/>
              <a:t>Масив</a:t>
            </a:r>
            <a:r>
              <a:rPr lang="uk-UA"/>
              <a:t> – це впорядкований іменований набір із фіксованої кількості </a:t>
            </a:r>
            <a:r>
              <a:rPr lang="uk-UA"/>
              <a:t>однотипних </a:t>
            </a:r>
            <a:r>
              <a:rPr lang="uk-UA" smtClean="0"/>
              <a:t>даних</a:t>
            </a:r>
          </a:p>
          <a:p>
            <a:pPr marL="0" indent="0">
              <a:buNone/>
            </a:pPr>
            <a:r>
              <a:rPr lang="uk-UA" b="1" smtClean="0"/>
              <a:t>Властивості стурктури даних «одновимірний масив»: </a:t>
            </a:r>
            <a:r>
              <a:rPr lang="uk-UA"/>
              <a:t>складна, регулярна, лінійна</a:t>
            </a:r>
            <a:r>
              <a:rPr lang="uk-UA"/>
              <a:t>, </a:t>
            </a:r>
            <a:r>
              <a:rPr lang="uk-UA" smtClean="0"/>
              <a:t>індексована</a:t>
            </a:r>
            <a:r>
              <a:rPr lang="uk-UA"/>
              <a:t>, впорядкована</a:t>
            </a:r>
            <a:r>
              <a:rPr lang="uk-UA"/>
              <a:t>, </a:t>
            </a:r>
            <a:r>
              <a:rPr lang="uk-UA" smtClean="0"/>
              <a:t>статична, внутрішня</a:t>
            </a:r>
          </a:p>
          <a:p>
            <a:pPr marL="0" indent="0">
              <a:buNone/>
            </a:pPr>
            <a:r>
              <a:rPr lang="uk-UA" b="1" smtClean="0"/>
              <a:t>Синтаксис оголошення</a:t>
            </a:r>
            <a:r>
              <a:rPr lang="uk-UA" b="1" i="1" smtClean="0"/>
              <a:t>:</a:t>
            </a:r>
          </a:p>
          <a:p>
            <a:pPr marL="0" indent="0">
              <a:buNone/>
            </a:pPr>
            <a:endParaRPr lang="uk-UA" b="1" i="1"/>
          </a:p>
          <a:p>
            <a:pPr marL="0" indent="0" algn="ctr">
              <a:buNone/>
            </a:pPr>
            <a:r>
              <a:rPr lang="uk-UA" sz="2900" i="1" smtClean="0"/>
              <a:t>назва_типу  ідентифікатор [цілочисельна_константа];</a:t>
            </a:r>
          </a:p>
          <a:p>
            <a:pPr marL="0" indent="0" algn="just">
              <a:buNone/>
            </a:pPr>
            <a:endParaRPr lang="uk-UA" smtClean="0"/>
          </a:p>
          <a:p>
            <a:pPr marL="0" indent="0" algn="just">
              <a:buNone/>
            </a:pPr>
            <a:r>
              <a:rPr lang="uk-UA" i="1" smtClean="0"/>
              <a:t>назва_типу </a:t>
            </a:r>
            <a:r>
              <a:rPr lang="uk-UA" smtClean="0"/>
              <a:t>– тип елементу масиву</a:t>
            </a:r>
          </a:p>
          <a:p>
            <a:pPr marL="0" indent="0" algn="just">
              <a:buNone/>
            </a:pPr>
            <a:r>
              <a:rPr lang="uk-UA" i="1" smtClean="0"/>
              <a:t>Ідентифікатор </a:t>
            </a:r>
            <a:r>
              <a:rPr lang="uk-UA" smtClean="0"/>
              <a:t>– ім’я масиву</a:t>
            </a:r>
          </a:p>
          <a:p>
            <a:pPr marL="0" indent="0" algn="just">
              <a:buNone/>
            </a:pPr>
            <a:r>
              <a:rPr lang="uk-UA" i="1" smtClean="0"/>
              <a:t>цілочисельна_константа </a:t>
            </a:r>
            <a:r>
              <a:rPr lang="uk-UA" smtClean="0"/>
              <a:t>– кількість елементів масиву</a:t>
            </a:r>
          </a:p>
          <a:p>
            <a:pPr marL="0" indent="0" algn="just">
              <a:buNone/>
            </a:pPr>
            <a:endParaRPr lang="uk-UA" b="1" i="1" smtClean="0"/>
          </a:p>
          <a:p>
            <a:pPr marL="0" indent="0" algn="just">
              <a:buNone/>
            </a:pPr>
            <a:r>
              <a:rPr lang="uk-UA" b="1" i="1" smtClean="0"/>
              <a:t>Зауваження: </a:t>
            </a:r>
            <a:r>
              <a:rPr lang="uk-UA" smtClean="0"/>
              <a:t>вказаним способом оголошуються масиви фіксованої довжини</a:t>
            </a:r>
          </a:p>
          <a:p>
            <a:pPr marL="0" indent="0" algn="just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735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Приклади оголошень одновимірного масиву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1800" i="1" smtClean="0"/>
              <a:t>Просте оголошення:</a:t>
            </a:r>
          </a:p>
          <a:p>
            <a:pPr marL="0" indent="0">
              <a:buNone/>
            </a:pPr>
            <a:r>
              <a:rPr lang="uk-UA" sz="1800" smtClean="0"/>
              <a:t>int </a:t>
            </a:r>
            <a:r>
              <a:rPr lang="uk-UA" sz="1800"/>
              <a:t>x [10</a:t>
            </a:r>
            <a:r>
              <a:rPr lang="uk-UA" sz="1800"/>
              <a:t>]; </a:t>
            </a:r>
            <a:r>
              <a:rPr lang="uk-UA" sz="1800" smtClean="0"/>
              <a:t>// </a:t>
            </a:r>
            <a:r>
              <a:rPr lang="uk-UA" sz="1800"/>
              <a:t>Одновимірний масив з 10 </a:t>
            </a:r>
            <a:r>
              <a:rPr lang="uk-UA" sz="1800"/>
              <a:t>цілих </a:t>
            </a:r>
            <a:r>
              <a:rPr lang="uk-UA" sz="1800" smtClean="0"/>
              <a:t>чисел</a:t>
            </a:r>
          </a:p>
          <a:p>
            <a:pPr marL="0" indent="0">
              <a:buNone/>
            </a:pPr>
            <a:r>
              <a:rPr lang="en-US" sz="1800" smtClean="0"/>
              <a:t>int N=10;</a:t>
            </a:r>
            <a:endParaRPr lang="uk-UA" sz="1800" smtClean="0"/>
          </a:p>
          <a:p>
            <a:pPr marL="0" indent="0">
              <a:buNone/>
            </a:pPr>
            <a:r>
              <a:rPr lang="uk-UA" sz="1800" smtClean="0">
                <a:solidFill>
                  <a:srgbClr val="FF0000"/>
                </a:solidFill>
              </a:rPr>
              <a:t>int </a:t>
            </a:r>
            <a:r>
              <a:rPr lang="en-US" sz="1800" smtClean="0">
                <a:solidFill>
                  <a:srgbClr val="FF0000"/>
                </a:solidFill>
              </a:rPr>
              <a:t>y</a:t>
            </a:r>
            <a:r>
              <a:rPr lang="uk-UA" sz="1800" smtClean="0">
                <a:solidFill>
                  <a:srgbClr val="FF0000"/>
                </a:solidFill>
              </a:rPr>
              <a:t> [</a:t>
            </a:r>
            <a:r>
              <a:rPr lang="en-US" sz="1800">
                <a:solidFill>
                  <a:srgbClr val="FF0000"/>
                </a:solidFill>
              </a:rPr>
              <a:t>N</a:t>
            </a:r>
            <a:r>
              <a:rPr lang="uk-UA" sz="1800" smtClean="0">
                <a:solidFill>
                  <a:srgbClr val="FF0000"/>
                </a:solidFill>
              </a:rPr>
              <a:t>];</a:t>
            </a:r>
            <a:r>
              <a:rPr lang="en-US" sz="1800" smtClean="0">
                <a:solidFill>
                  <a:srgbClr val="FF0000"/>
                </a:solidFill>
              </a:rPr>
              <a:t>	//</a:t>
            </a:r>
            <a:r>
              <a:rPr lang="uk-UA" sz="1800" smtClean="0">
                <a:solidFill>
                  <a:srgbClr val="FF0000"/>
                </a:solidFill>
              </a:rPr>
              <a:t>Помилка – розмір масиву не може бути визначений через змінну</a:t>
            </a:r>
          </a:p>
          <a:p>
            <a:pPr marL="0" indent="0">
              <a:buNone/>
            </a:pPr>
            <a:endParaRPr lang="uk-UA" sz="1800" i="1" smtClean="0"/>
          </a:p>
          <a:p>
            <a:pPr marL="0" indent="0">
              <a:buNone/>
            </a:pPr>
            <a:r>
              <a:rPr lang="uk-UA" sz="1800" i="1" smtClean="0"/>
              <a:t>Оголошення з ініціалізацією:</a:t>
            </a:r>
          </a:p>
          <a:p>
            <a:pPr marL="0" indent="0">
              <a:buNone/>
            </a:pPr>
            <a:r>
              <a:rPr lang="uk-UA" sz="1800"/>
              <a:t>int a[3] = {0, 1, 2</a:t>
            </a:r>
            <a:r>
              <a:rPr lang="uk-UA" sz="1800"/>
              <a:t>}; </a:t>
            </a:r>
            <a:r>
              <a:rPr lang="uk-UA" sz="1800" smtClean="0"/>
              <a:t>// кількість ініціалізаторів </a:t>
            </a:r>
            <a:r>
              <a:rPr lang="uk-UA" sz="1800"/>
              <a:t>дорівнює </a:t>
            </a:r>
            <a:r>
              <a:rPr lang="uk-UA" sz="1800" smtClean="0"/>
              <a:t>кількості </a:t>
            </a:r>
            <a:r>
              <a:rPr lang="uk-UA" sz="1800"/>
              <a:t>елементів</a:t>
            </a:r>
          </a:p>
          <a:p>
            <a:pPr marL="0" indent="0">
              <a:buNone/>
            </a:pPr>
            <a:r>
              <a:rPr lang="uk-UA" sz="1800"/>
              <a:t>double b[5] = {0.1, 0.2, 0.3</a:t>
            </a:r>
            <a:r>
              <a:rPr lang="uk-UA" sz="1800"/>
              <a:t>}; </a:t>
            </a:r>
            <a:r>
              <a:rPr lang="uk-UA" sz="1800" smtClean="0"/>
              <a:t>// кількість ініціалізаторів </a:t>
            </a:r>
            <a:r>
              <a:rPr lang="uk-UA" sz="1800"/>
              <a:t>менше </a:t>
            </a:r>
            <a:r>
              <a:rPr lang="uk-UA" sz="1800" smtClean="0"/>
              <a:t>кількості </a:t>
            </a:r>
            <a:r>
              <a:rPr lang="uk-UA" sz="1800"/>
              <a:t>елементів</a:t>
            </a:r>
          </a:p>
          <a:p>
            <a:pPr marL="0" indent="0">
              <a:buNone/>
            </a:pPr>
            <a:r>
              <a:rPr lang="uk-UA" sz="1800"/>
              <a:t>int c [] = {1, 2, 4, 8, </a:t>
            </a:r>
            <a:r>
              <a:rPr lang="uk-UA" sz="1800"/>
              <a:t>16</a:t>
            </a:r>
            <a:r>
              <a:rPr lang="uk-UA" sz="1800" smtClean="0"/>
              <a:t>};// кількість </a:t>
            </a:r>
            <a:r>
              <a:rPr lang="uk-UA" sz="1800"/>
              <a:t>елементів масиву визначається за </a:t>
            </a:r>
            <a:r>
              <a:rPr lang="uk-UA" sz="1800"/>
              <a:t>кількістю </a:t>
            </a:r>
            <a:r>
              <a:rPr lang="uk-UA" sz="1800" smtClean="0"/>
              <a:t>ініціалізаторів</a:t>
            </a:r>
          </a:p>
          <a:p>
            <a:pPr marL="0" indent="0">
              <a:buNone/>
            </a:pPr>
            <a:r>
              <a:rPr lang="uk-UA" sz="1800">
                <a:solidFill>
                  <a:srgbClr val="FF0000"/>
                </a:solidFill>
              </a:rPr>
              <a:t>int e[3] = {0, 1, 2, 3</a:t>
            </a:r>
            <a:r>
              <a:rPr lang="uk-UA" sz="1800">
                <a:solidFill>
                  <a:srgbClr val="FF0000"/>
                </a:solidFill>
              </a:rPr>
              <a:t>}; </a:t>
            </a:r>
            <a:r>
              <a:rPr lang="uk-UA" sz="1800" smtClean="0">
                <a:solidFill>
                  <a:srgbClr val="FF0000"/>
                </a:solidFill>
              </a:rPr>
              <a:t>// </a:t>
            </a:r>
            <a:r>
              <a:rPr lang="uk-UA" sz="1800">
                <a:solidFill>
                  <a:srgbClr val="FF0000"/>
                </a:solidFill>
              </a:rPr>
              <a:t>Помилка </a:t>
            </a:r>
            <a:r>
              <a:rPr lang="uk-UA" sz="1800">
                <a:solidFill>
                  <a:srgbClr val="FF0000"/>
                </a:solidFill>
              </a:rPr>
              <a:t>- </a:t>
            </a:r>
            <a:r>
              <a:rPr lang="uk-UA" sz="1800" smtClean="0">
                <a:solidFill>
                  <a:srgbClr val="FF0000"/>
                </a:solidFill>
              </a:rPr>
              <a:t>кількість ініціалізаторів </a:t>
            </a:r>
            <a:r>
              <a:rPr lang="uk-UA" sz="1800">
                <a:solidFill>
                  <a:srgbClr val="FF0000"/>
                </a:solidFill>
              </a:rPr>
              <a:t>більше </a:t>
            </a:r>
            <a:r>
              <a:rPr lang="uk-UA" sz="1800" smtClean="0">
                <a:solidFill>
                  <a:srgbClr val="FF0000"/>
                </a:solidFill>
              </a:rPr>
              <a:t>кількості </a:t>
            </a:r>
            <a:r>
              <a:rPr lang="uk-UA" sz="1800">
                <a:solidFill>
                  <a:srgbClr val="FF0000"/>
                </a:solidFill>
              </a:rPr>
              <a:t>елементів</a:t>
            </a:r>
          </a:p>
          <a:p>
            <a:pPr marL="0" indent="0">
              <a:buNone/>
            </a:pPr>
            <a:endParaRPr lang="uk-UA" sz="1800"/>
          </a:p>
          <a:p>
            <a:pPr marL="0" indent="0">
              <a:buNone/>
            </a:pPr>
            <a:endParaRPr lang="uk-UA" sz="1800" i="1"/>
          </a:p>
        </p:txBody>
      </p:sp>
    </p:spTree>
    <p:extLst>
      <p:ext uri="{BB962C8B-B14F-4D97-AF65-F5344CB8AC3E}">
        <p14:creationId xmlns:p14="http://schemas.microsoft.com/office/powerpoint/2010/main" val="52171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Звернення до елементу одновимірного масиву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3312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smtClean="0"/>
              <a:t>Оскільки масив є індексованою структурою, то звернення до елементу відбувається із використанням його номеру</a:t>
            </a:r>
            <a:endParaRPr lang="en-US" smtClean="0"/>
          </a:p>
          <a:p>
            <a:pPr marL="0" indent="0">
              <a:buNone/>
            </a:pPr>
            <a:r>
              <a:rPr lang="ru-RU" smtClean="0"/>
              <a:t>Синтаксис звернення до елементу одновим</a:t>
            </a:r>
            <a:r>
              <a:rPr lang="uk-UA" smtClean="0"/>
              <a:t>і</a:t>
            </a:r>
            <a:r>
              <a:rPr lang="ru-RU" smtClean="0"/>
              <a:t>рного масиву:</a:t>
            </a:r>
          </a:p>
          <a:p>
            <a:pPr marL="0" indent="0" algn="ctr">
              <a:buNone/>
            </a:pPr>
            <a:r>
              <a:rPr lang="uk-UA" i="1" smtClean="0"/>
              <a:t>ім'я_масиву [цілочисельний_вираз]</a:t>
            </a:r>
            <a:endParaRPr lang="uk-UA" smtClean="0"/>
          </a:p>
          <a:p>
            <a:pPr marL="0" indent="0">
              <a:buNone/>
            </a:pPr>
            <a:endParaRPr lang="uk-UA" smtClean="0"/>
          </a:p>
          <a:p>
            <a:pPr marL="0" indent="0">
              <a:buNone/>
            </a:pPr>
            <a:r>
              <a:rPr lang="uk-UA"/>
              <a:t>int </a:t>
            </a:r>
            <a:r>
              <a:rPr lang="uk-UA"/>
              <a:t>x </a:t>
            </a:r>
            <a:r>
              <a:rPr lang="uk-UA" smtClean="0"/>
              <a:t>[</a:t>
            </a:r>
            <a:r>
              <a:rPr lang="en-US" smtClean="0"/>
              <a:t>5</a:t>
            </a:r>
            <a:r>
              <a:rPr lang="uk-UA" smtClean="0"/>
              <a:t>];</a:t>
            </a:r>
          </a:p>
          <a:p>
            <a:pPr marL="0" indent="0">
              <a:buNone/>
            </a:pPr>
            <a:r>
              <a:rPr lang="en-US" smtClean="0"/>
              <a:t>for (int i=0; i&lt;5; i++)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x[i]</a:t>
            </a:r>
            <a:r>
              <a:rPr lang="uk-UA" smtClean="0"/>
              <a:t>=</a:t>
            </a:r>
            <a:r>
              <a:rPr lang="en-US" smtClean="0"/>
              <a:t>i+1;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x – </a:t>
            </a:r>
            <a:r>
              <a:rPr lang="uk-UA" smtClean="0"/>
              <a:t>ім’я масиву</a:t>
            </a:r>
          </a:p>
          <a:p>
            <a:pPr marL="0" indent="0">
              <a:buNone/>
            </a:pPr>
            <a:r>
              <a:rPr lang="en-US" smtClean="0"/>
              <a:t>i</a:t>
            </a:r>
            <a:r>
              <a:rPr lang="uk-UA" smtClean="0"/>
              <a:t> – номер елементу в масиві </a:t>
            </a:r>
            <a:r>
              <a:rPr lang="en-US"/>
              <a:t>x </a:t>
            </a:r>
            <a:endParaRPr lang="uk-UA" smtClean="0"/>
          </a:p>
          <a:p>
            <a:pPr marL="0" indent="0">
              <a:buNone/>
            </a:pPr>
            <a:r>
              <a:rPr lang="en-US"/>
              <a:t>x[i</a:t>
            </a:r>
            <a:r>
              <a:rPr lang="en-US" smtClean="0"/>
              <a:t>]</a:t>
            </a:r>
            <a:r>
              <a:rPr lang="uk-UA" smtClean="0"/>
              <a:t> – значення, яке зберігається в масиві </a:t>
            </a:r>
            <a:r>
              <a:rPr lang="en-US"/>
              <a:t>x </a:t>
            </a:r>
            <a:r>
              <a:rPr lang="uk-UA" smtClean="0"/>
              <a:t>під номером </a:t>
            </a:r>
            <a:r>
              <a:rPr lang="en-US"/>
              <a:t>i</a:t>
            </a:r>
            <a:r>
              <a:rPr lang="uk-UA"/>
              <a:t> </a:t>
            </a:r>
          </a:p>
          <a:p>
            <a:pPr marL="0" indent="0">
              <a:buNone/>
            </a:pPr>
            <a:endParaRPr lang="uk-UA" smtClean="0"/>
          </a:p>
          <a:p>
            <a:pPr marL="0" indent="0">
              <a:buNone/>
            </a:pPr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82" y="3270658"/>
            <a:ext cx="4352802" cy="11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3500"/>
            <a:ext cx="8224998" cy="32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9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Зауваження щодо одновимірних масивів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/>
              <a:t>Оскільки індексація елементів масиву в мовах сімейства С починається з нуля, останній елемент масиву має індекс на одиницю менше, ніж число елементів масиву</a:t>
            </a:r>
            <a:endParaRPr lang="uk-UA" smtClean="0"/>
          </a:p>
          <a:p>
            <a:r>
              <a:rPr lang="uk-UA" smtClean="0"/>
              <a:t>У </a:t>
            </a:r>
            <a:r>
              <a:rPr lang="uk-UA"/>
              <a:t>мові C++ немає можливості вводити і виводити весь масив одним оператором вводу/виводу (</a:t>
            </a:r>
            <a:r>
              <a:rPr lang="uk-UA"/>
              <a:t>крім </a:t>
            </a:r>
            <a:r>
              <a:rPr lang="uk-UA" smtClean="0"/>
              <a:t>рядків). Можна </a:t>
            </a:r>
            <a:r>
              <a:rPr lang="uk-UA"/>
              <a:t>вводити і виводити тільки один елемент масиву. Отже, для того щоб ввести весь масив, треба використовувати </a:t>
            </a:r>
            <a:r>
              <a:rPr lang="uk-UA"/>
              <a:t>цикл</a:t>
            </a:r>
            <a:r>
              <a:rPr lang="uk-UA" smtClean="0"/>
              <a:t>.</a:t>
            </a:r>
          </a:p>
          <a:p>
            <a:r>
              <a:rPr lang="uk-UA" smtClean="0"/>
              <a:t>Не </a:t>
            </a:r>
            <a:r>
              <a:rPr lang="uk-UA"/>
              <a:t>існує </a:t>
            </a:r>
            <a:r>
              <a:rPr lang="uk-UA" smtClean="0"/>
              <a:t>операції присвоювання </a:t>
            </a:r>
            <a:r>
              <a:rPr lang="uk-UA"/>
              <a:t>масиву, відповідного </a:t>
            </a:r>
            <a:r>
              <a:rPr lang="uk-UA"/>
              <a:t>описаному </a:t>
            </a:r>
            <a:r>
              <a:rPr lang="uk-UA" smtClean="0"/>
              <a:t>раніше </a:t>
            </a:r>
            <a:r>
              <a:rPr lang="uk-UA"/>
              <a:t>способу </a:t>
            </a:r>
            <a:r>
              <a:rPr lang="uk-UA" smtClean="0"/>
              <a:t>ініціалізації:</a:t>
            </a:r>
          </a:p>
          <a:p>
            <a:pPr marL="914400" lvl="2" indent="0">
              <a:buNone/>
            </a:pPr>
            <a:r>
              <a:rPr lang="uk-UA"/>
              <a:t>int a[3] = {0, 1, 2}; </a:t>
            </a:r>
            <a:r>
              <a:rPr lang="uk-UA"/>
              <a:t>	</a:t>
            </a:r>
            <a:r>
              <a:rPr lang="uk-UA" smtClean="0"/>
              <a:t>// </a:t>
            </a:r>
            <a:r>
              <a:rPr lang="uk-UA"/>
              <a:t>Оголошення </a:t>
            </a:r>
            <a:r>
              <a:rPr lang="uk-UA"/>
              <a:t>і </a:t>
            </a:r>
            <a:r>
              <a:rPr lang="uk-UA" smtClean="0"/>
              <a:t>ініціалізація</a:t>
            </a:r>
          </a:p>
          <a:p>
            <a:pPr marL="914400" lvl="2" indent="0">
              <a:buNone/>
            </a:pPr>
            <a:r>
              <a:rPr lang="en-US" smtClean="0"/>
              <a:t>int b[3];</a:t>
            </a:r>
            <a:endParaRPr lang="uk-UA"/>
          </a:p>
          <a:p>
            <a:pPr marL="914400" lvl="2" indent="0">
              <a:buNone/>
            </a:pPr>
            <a:r>
              <a:rPr lang="en-US">
                <a:solidFill>
                  <a:srgbClr val="FF0000"/>
                </a:solidFill>
              </a:rPr>
              <a:t>b</a:t>
            </a:r>
            <a:r>
              <a:rPr lang="uk-UA" smtClean="0">
                <a:solidFill>
                  <a:srgbClr val="FF0000"/>
                </a:solidFill>
              </a:rPr>
              <a:t> </a:t>
            </a:r>
            <a:r>
              <a:rPr lang="uk-UA">
                <a:solidFill>
                  <a:srgbClr val="FF0000"/>
                </a:solidFill>
              </a:rPr>
              <a:t>= {0, 1, 2}; 	</a:t>
            </a:r>
            <a:r>
              <a:rPr lang="uk-UA">
                <a:solidFill>
                  <a:srgbClr val="FF0000"/>
                </a:solidFill>
              </a:rPr>
              <a:t>	</a:t>
            </a:r>
            <a:r>
              <a:rPr lang="uk-UA" smtClean="0">
                <a:solidFill>
                  <a:srgbClr val="FF0000"/>
                </a:solidFill>
              </a:rPr>
              <a:t>// </a:t>
            </a:r>
            <a:r>
              <a:rPr lang="uk-UA">
                <a:solidFill>
                  <a:srgbClr val="FF0000"/>
                </a:solidFill>
              </a:rPr>
              <a:t>Помилка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680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Особливості обробки одновимірних масивів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smtClean="0"/>
              <a:t>Можна </a:t>
            </a:r>
            <a:r>
              <a:rPr lang="uk-UA"/>
              <a:t>розділити введення даних та </a:t>
            </a:r>
            <a:r>
              <a:rPr lang="uk-UA"/>
              <a:t>їх </a:t>
            </a:r>
            <a:r>
              <a:rPr lang="uk-UA" smtClean="0"/>
              <a:t>обробку</a:t>
            </a:r>
          </a:p>
          <a:p>
            <a:r>
              <a:rPr lang="uk-UA"/>
              <a:t>М</a:t>
            </a:r>
            <a:r>
              <a:rPr lang="uk-UA" smtClean="0"/>
              <a:t>ожна </a:t>
            </a:r>
            <a:r>
              <a:rPr lang="uk-UA"/>
              <a:t>змінювати та обробляти дані, застосовуючи нелінійні </a:t>
            </a:r>
            <a:r>
              <a:rPr lang="uk-UA"/>
              <a:t>схеми </a:t>
            </a:r>
            <a:r>
              <a:rPr lang="uk-UA" smtClean="0"/>
              <a:t>обробки</a:t>
            </a:r>
          </a:p>
          <a:p>
            <a:r>
              <a:rPr lang="uk-UA"/>
              <a:t>Лінійна схема обробки масиву практично така сама, як і </a:t>
            </a:r>
            <a:r>
              <a:rPr lang="uk-UA"/>
              <a:t>у </a:t>
            </a:r>
            <a:r>
              <a:rPr lang="uk-UA" smtClean="0"/>
              <a:t>випадках </a:t>
            </a:r>
            <a:r>
              <a:rPr lang="uk-UA"/>
              <a:t>обробки </a:t>
            </a:r>
            <a:r>
              <a:rPr lang="uk-UA" smtClean="0"/>
              <a:t>послідовності</a:t>
            </a:r>
            <a:endParaRPr lang="uk-UA"/>
          </a:p>
          <a:p>
            <a:r>
              <a:rPr lang="uk-UA"/>
              <a:t>Нелінійні </a:t>
            </a:r>
            <a:r>
              <a:rPr lang="uk-UA"/>
              <a:t>схеми </a:t>
            </a:r>
            <a:r>
              <a:rPr lang="uk-UA" smtClean="0"/>
              <a:t>обробки залежать </a:t>
            </a:r>
            <a:r>
              <a:rPr lang="uk-UA"/>
              <a:t>від методу вирішення задачі і в кожному окремому </a:t>
            </a:r>
            <a:r>
              <a:rPr lang="uk-UA"/>
              <a:t>випадку </a:t>
            </a:r>
            <a:r>
              <a:rPr lang="uk-UA" smtClean="0"/>
              <a:t>різні</a:t>
            </a:r>
          </a:p>
          <a:p>
            <a:pPr marL="0" indent="0">
              <a:buNone/>
            </a:pPr>
            <a:endParaRPr lang="uk-UA" smtClean="0"/>
          </a:p>
          <a:p>
            <a:pPr marL="0" indent="0">
              <a:buNone/>
            </a:pPr>
            <a:r>
              <a:rPr lang="uk-UA" b="1" smtClean="0">
                <a:solidFill>
                  <a:srgbClr val="FF0000"/>
                </a:solidFill>
              </a:rPr>
              <a:t>Важливо!</a:t>
            </a:r>
          </a:p>
          <a:p>
            <a:r>
              <a:rPr lang="uk-UA" b="1" smtClean="0">
                <a:solidFill>
                  <a:srgbClr val="FF0000"/>
                </a:solidFill>
              </a:rPr>
              <a:t>Якщо схема обробки послідовності елементів є лінійною, то замість  масиву з метою економії пам’яті можна використовувати одну буферну змінну для збереження тільки поточного значення послідовності</a:t>
            </a:r>
            <a:endParaRPr lang="uk-UA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9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Лінійна схема обробки одновимірного масиву </a:t>
            </a:r>
            <a:endParaRPr lang="uk-UA"/>
          </a:p>
        </p:txBody>
      </p:sp>
      <p:pic>
        <p:nvPicPr>
          <p:cNvPr id="4" name="Рисунок 3" descr="C:\ДУТ\Программирование ИПЗ\Програмування 2018\линейн схема обраб одном массива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54" y="1795643"/>
            <a:ext cx="4417605" cy="4383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86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33152" y="2455185"/>
            <a:ext cx="7886700" cy="1325563"/>
          </a:xfrm>
        </p:spPr>
        <p:txBody>
          <a:bodyPr/>
          <a:lstStyle/>
          <a:p>
            <a:pPr algn="ctr"/>
            <a:r>
              <a:rPr lang="uk-UA" smtClean="0"/>
              <a:t>Приклади задач обробки одновимірних масивів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500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8188779" cy="1325563"/>
          </a:xfrm>
        </p:spPr>
        <p:txBody>
          <a:bodyPr>
            <a:normAutofit fontScale="90000"/>
          </a:bodyPr>
          <a:lstStyle/>
          <a:p>
            <a:r>
              <a:rPr lang="uk-UA" smtClean="0"/>
              <a:t>Введення </a:t>
            </a:r>
            <a:r>
              <a:rPr lang="uk-UA"/>
              <a:t>елементів одновимірного масиву з </a:t>
            </a:r>
            <a:r>
              <a:rPr lang="en-US"/>
              <a:t>N</a:t>
            </a:r>
            <a:r>
              <a:rPr lang="uk-UA"/>
              <a:t> елементів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uk-UA" sz="160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160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uk-UA" sz="16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блок підготовки даних для отримання результату відсутній</a:t>
            </a:r>
            <a:endParaRPr lang="uk-UA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1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1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N; i++) </a:t>
            </a:r>
            <a:r>
              <a:rPr lang="uk-UA" sz="16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//цикл обробки елементів одновимірного масиву</a:t>
            </a:r>
            <a:endParaRPr lang="uk-UA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16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sz="16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6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6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+ 1 </a:t>
            </a:r>
            <a:r>
              <a:rPr lang="uk-UA" sz="16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6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= "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16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//обробка </a:t>
            </a:r>
            <a:r>
              <a:rPr lang="uk-UA" sz="16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поточного </a:t>
            </a:r>
            <a:r>
              <a:rPr lang="uk-UA" sz="160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елементу</a:t>
            </a:r>
            <a:endParaRPr lang="uk-UA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cin </a:t>
            </a:r>
            <a:r>
              <a:rPr lang="uk-UA" sz="16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a[i];</a:t>
            </a: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16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16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6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60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масиву полягає </a:t>
            </a:r>
            <a:r>
              <a:rPr lang="uk-UA" sz="16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 його введенні</a:t>
            </a:r>
            <a:endParaRPr lang="uk-UA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uk-UA" sz="16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16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//блок опрацювання результату відсутній</a:t>
            </a:r>
            <a:endParaRPr lang="uk-UA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600"/>
          </a:p>
        </p:txBody>
      </p:sp>
    </p:spTree>
    <p:extLst>
      <p:ext uri="{BB962C8B-B14F-4D97-AF65-F5344CB8AC3E}">
        <p14:creationId xmlns:p14="http://schemas.microsoft.com/office/powerpoint/2010/main" val="16503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60" y="757646"/>
            <a:ext cx="7886700" cy="4532811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sz="3200" smtClean="0"/>
              <a:t>Типи та структури даних</a:t>
            </a:r>
            <a:br>
              <a:rPr lang="uk-UA" sz="3200" smtClean="0"/>
            </a:br>
            <a:r>
              <a:rPr lang="uk-UA" sz="3200" smtClean="0"/>
              <a:t/>
            </a:r>
            <a:br>
              <a:rPr lang="uk-UA" sz="3200" smtClean="0"/>
            </a:br>
            <a:r>
              <a:rPr lang="uk-UA" sz="3200" smtClean="0"/>
              <a:t>Перелік</a:t>
            </a:r>
            <a:br>
              <a:rPr lang="uk-UA" sz="3200" smtClean="0"/>
            </a:br>
            <a:r>
              <a:rPr lang="uk-UA" sz="3200" smtClean="0"/>
              <a:t/>
            </a:r>
            <a:br>
              <a:rPr lang="uk-UA" sz="3200" smtClean="0"/>
            </a:br>
            <a:r>
              <a:rPr lang="uk-UA" sz="3200" smtClean="0"/>
              <a:t>Одновимірний масив</a:t>
            </a:r>
            <a:br>
              <a:rPr lang="uk-UA" sz="3200" smtClean="0"/>
            </a:br>
            <a:r>
              <a:rPr lang="uk-UA" sz="3200" smtClean="0"/>
              <a:t/>
            </a:r>
            <a:br>
              <a:rPr lang="uk-UA" sz="3200" smtClean="0"/>
            </a:br>
            <a:r>
              <a:rPr lang="uk-UA" sz="3200" smtClean="0"/>
              <a:t>З</a:t>
            </a:r>
            <a:r>
              <a:rPr lang="uk-UA" sz="3200" smtClean="0"/>
              <a:t>адачі на лінійну обробку одновимірних масивів</a:t>
            </a:r>
            <a:r>
              <a:rPr lang="uk-UA" sz="3200" smtClean="0"/>
              <a:t/>
            </a:r>
            <a:br>
              <a:rPr lang="uk-UA" sz="3200" smtClean="0"/>
            </a:br>
            <a:r>
              <a:rPr lang="uk-UA" sz="3200" smtClean="0"/>
              <a:t/>
            </a:r>
            <a:br>
              <a:rPr lang="uk-UA" sz="3200" smtClean="0"/>
            </a:br>
            <a:r>
              <a:rPr lang="uk-UA" sz="3200" smtClean="0"/>
              <a:t/>
            </a:r>
            <a:br>
              <a:rPr lang="uk-UA" sz="3200" smtClean="0"/>
            </a:br>
            <a:r>
              <a:rPr lang="uk-UA" sz="3200" smtClean="0"/>
              <a:t/>
            </a:r>
            <a:br>
              <a:rPr lang="uk-UA" sz="3200" smtClean="0"/>
            </a:br>
            <a:endParaRPr lang="uk-UA" sz="3200"/>
          </a:p>
        </p:txBody>
      </p:sp>
    </p:spTree>
    <p:extLst>
      <p:ext uri="{BB962C8B-B14F-4D97-AF65-F5344CB8AC3E}">
        <p14:creationId xmlns:p14="http://schemas.microsoft.com/office/powerpoint/2010/main" val="421795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8110401" cy="1325563"/>
          </a:xfrm>
        </p:spPr>
        <p:txBody>
          <a:bodyPr>
            <a:normAutofit fontScale="90000"/>
          </a:bodyPr>
          <a:lstStyle/>
          <a:p>
            <a:r>
              <a:rPr lang="ru-RU" smtClean="0"/>
              <a:t>Виведення </a:t>
            </a:r>
            <a:r>
              <a:rPr lang="ru-RU"/>
              <a:t>в стовпчик елементів одновимірного масиву довжиною N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20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//блок підготовки полягає у попередньому формуванні елементів масиву будь яким способом – введення, генерація, розрахунок, тощо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N; i++) </a:t>
            </a:r>
            <a:r>
              <a:rPr lang="uk-UA" sz="20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//цикл обробки елементів одновимірного масиву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sz="20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"a["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+ 1 </a:t>
            </a:r>
            <a:r>
              <a:rPr lang="uk-UA" sz="20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"] = "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a[i] </a:t>
            </a:r>
            <a:r>
              <a:rPr lang="uk-UA" sz="200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r>
              <a:rPr lang="uk-UA" sz="20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//обробка поточного елементу масиву – виведення підказки та самого значення елементу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z="20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//блок опрацювання результату відсутній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331318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Заповнити </a:t>
            </a:r>
            <a:r>
              <a:rPr lang="ru-RU"/>
              <a:t>одновимірний масив довжиною N числами починаючи з числа К з кроком h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блок підготовки полягає у попередньому формуванні значень чисел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та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вони можуть буди генеровані, введені або розраховані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N; i++)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//цикл обробки елементів одновимірного масиву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=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//обробка поточного елементу масиву </a:t>
            </a:r>
            <a:r>
              <a:rPr lang="ru-RU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–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формування значення за формулою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//блок опрацювання результату може полягати у виведенні масиву чи в подальшому його використанні для інших задач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004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Сума </a:t>
            </a:r>
            <a:r>
              <a:rPr lang="ru-RU"/>
              <a:t>елементів одновимірного масиву з N елементів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 smtClean="0"/>
              <a:t>Використовується метод накопичення</a:t>
            </a:r>
          </a:p>
          <a:p>
            <a:pPr marL="0" indent="0">
              <a:buNone/>
            </a:pPr>
            <a:endParaRPr lang="uk-UA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= 0;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підготовка початкового значення для розрахунку суми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 &lt; N; i++)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//цикл для обробки елементів одновимірного масиву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 += a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обробка поточного елементу – додавання його до суми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um </a:t>
            </a:r>
            <a:r>
              <a:rPr lang="uk-UA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"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endl;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//опрацювання результату – виведення значення суми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517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214904" cy="1325563"/>
          </a:xfrm>
        </p:spPr>
        <p:txBody>
          <a:bodyPr>
            <a:normAutofit fontScale="90000"/>
          </a:bodyPr>
          <a:lstStyle/>
          <a:p>
            <a:r>
              <a:rPr lang="ru-RU" smtClean="0"/>
              <a:t>Кількість </a:t>
            </a:r>
            <a:r>
              <a:rPr lang="ru-RU"/>
              <a:t>позитивних елементів одновимірного масиву з N елементів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b="1" smtClean="0"/>
              <a:t>Використовується метод накопичення</a:t>
            </a:r>
          </a:p>
          <a:p>
            <a:pPr marL="0" indent="0">
              <a:buNone/>
            </a:pPr>
            <a:endParaRPr lang="uk-UA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підготовка початкового значення для розрахунку кількості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 &lt; N; i++)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//цикл для обробки елементів одновимірного масиву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&gt;</a:t>
            </a:r>
            <a:r>
              <a:rPr lang="uk-UA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0) 	</a:t>
            </a:r>
            <a:r>
              <a:rPr lang="uk-UA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//обробка поточного елементу – перевірка елементу та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9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зміна значення кількості </a:t>
            </a:r>
            <a:r>
              <a:rPr lang="en-US" sz="29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endParaRPr lang="uk-UA" sz="290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uk-UA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++;</a:t>
            </a:r>
            <a:endParaRPr lang="uk-UA" sz="3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Positive numbers </a:t>
            </a:r>
            <a:r>
              <a:rPr lang="uk-UA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"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endl;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//опрацювання результату – виведення кількості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968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Мінімум </a:t>
            </a:r>
            <a:r>
              <a:rPr lang="ru-RU"/>
              <a:t>одновимірного масиву з N елементів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7067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Використовується метод пошуку мінімуму/максимуму 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uk-UA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</a:t>
            </a:r>
            <a:r>
              <a:rPr lang="uk-UA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підготовка початкового значення для розрахунку мінімуму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 &lt; N; i++)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//цикл для обробки елементів одновимірного масиву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елемент з номером 0 не обробляється повторно, починаємо з наступного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 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	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//обробка поточного елементу – перевірка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елементу </a:t>
            </a:r>
            <a:r>
              <a:rPr lang="uk-UA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 </a:t>
            </a:r>
            <a:r>
              <a:rPr lang="uk-UA" sz="29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зміна </a:t>
            </a:r>
            <a:r>
              <a:rPr lang="uk-UA" sz="290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значення мінімуму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uk-UA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 </a:t>
            </a:r>
            <a:r>
              <a:rPr lang="uk-UA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 </a:t>
            </a:r>
            <a:r>
              <a:rPr lang="uk-UA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endl;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//опрацювання результату –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виведення </a:t>
            </a:r>
            <a:r>
              <a:rPr lang="uk-UA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мінімуму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86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Замінити в одновимірному масиві з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елементів нулі на одиниці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//блок підготовки результату полягає у формуванні елементів масиву: введення, генерація тощо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N; i++)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//цикл для обробки елементів одновимірного масиву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== 0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	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//обробка поточного елементу – перевірка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елементу 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uk-UA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//та зміна </a:t>
            </a: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його значення 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uk-UA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//блок опрацювання результату може полягати у виведенні масиву чи в подальшому його використанні для інших задач</a:t>
            </a:r>
            <a:endParaRPr lang="uk-UA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971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Тип даних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mtClean="0"/>
              <a:t>Тип даних визначає:</a:t>
            </a:r>
          </a:p>
          <a:p>
            <a:r>
              <a:rPr lang="uk-UA"/>
              <a:t>с</a:t>
            </a:r>
            <a:r>
              <a:rPr lang="uk-UA" smtClean="0"/>
              <a:t>труктуру комірки пам’яті, яку займає змінна</a:t>
            </a:r>
          </a:p>
          <a:p>
            <a:r>
              <a:rPr lang="uk-UA"/>
              <a:t>р</a:t>
            </a:r>
            <a:r>
              <a:rPr lang="uk-UA" smtClean="0"/>
              <a:t>озмір комірки пам’яті</a:t>
            </a:r>
          </a:p>
          <a:p>
            <a:r>
              <a:rPr lang="uk-UA" smtClean="0"/>
              <a:t>діапазон значень, які може приймати змінна</a:t>
            </a:r>
          </a:p>
          <a:p>
            <a:r>
              <a:rPr lang="uk-UA"/>
              <a:t>н</a:t>
            </a:r>
            <a:r>
              <a:rPr lang="uk-UA" smtClean="0"/>
              <a:t>абір операцій, допустимих зі змінною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19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Представлення чисел</a:t>
            </a:r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8" y="1536391"/>
            <a:ext cx="5014504" cy="1811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2563"/>
            <a:ext cx="6991437" cy="2278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1" y="1701853"/>
            <a:ext cx="2821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smtClean="0">
                <a:solidFill>
                  <a:schemeClr val="accent5">
                    <a:lumMod val="75000"/>
                  </a:schemeClr>
                </a:solidFill>
              </a:rPr>
              <a:t>Розмір комірки – 1 байт</a:t>
            </a:r>
          </a:p>
          <a:p>
            <a:endParaRPr lang="uk-UA" b="1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uk-UA" b="1" smtClean="0">
                <a:solidFill>
                  <a:schemeClr val="accent5">
                    <a:lumMod val="75000"/>
                  </a:schemeClr>
                </a:solidFill>
              </a:rPr>
              <a:t>Які діапазони цілих значень можна представити цією коміркою?</a:t>
            </a:r>
            <a:endParaRPr lang="uk-UA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Стандартні </a:t>
            </a:r>
            <a:r>
              <a:rPr lang="ru-RU"/>
              <a:t>формати </a:t>
            </a:r>
            <a:r>
              <a:rPr lang="ru-RU" smtClean="0"/>
              <a:t>представлення </a:t>
            </a:r>
            <a:r>
              <a:rPr lang="ru-RU"/>
              <a:t>дійсних </a:t>
            </a:r>
            <a:r>
              <a:rPr lang="ru-RU" smtClean="0"/>
              <a:t>чисел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uk-UA" sz="1600"/>
              <a:t>1) </a:t>
            </a:r>
            <a:r>
              <a:rPr lang="uk-UA" sz="1600" b="1"/>
              <a:t>одинарний</a:t>
            </a:r>
            <a:r>
              <a:rPr lang="uk-UA" sz="1600"/>
              <a:t> </a:t>
            </a:r>
            <a:r>
              <a:rPr lang="uk-UA" sz="1600"/>
              <a:t>- </a:t>
            </a:r>
            <a:r>
              <a:rPr lang="uk-UA" sz="1600" smtClean="0"/>
              <a:t>32-розрядне </a:t>
            </a:r>
            <a:r>
              <a:rPr lang="uk-UA" sz="1600"/>
              <a:t>нормалізоване число зі знаком</a:t>
            </a:r>
            <a:r>
              <a:rPr lang="uk-UA" sz="1600"/>
              <a:t>, </a:t>
            </a:r>
            <a:r>
              <a:rPr lang="uk-UA" sz="1600" smtClean="0"/>
              <a:t>8-розрядний зміщений порядок </a:t>
            </a:r>
            <a:r>
              <a:rPr lang="uk-UA" sz="1600"/>
              <a:t>і </a:t>
            </a:r>
            <a:r>
              <a:rPr lang="uk-UA" sz="1600" smtClean="0"/>
              <a:t>24-розрядна мантиса </a:t>
            </a:r>
            <a:r>
              <a:rPr lang="uk-UA" sz="1600"/>
              <a:t>(старший біт мантиси, завжди рівний 1, не зберігається в пам'яті, і розмір поля, виділеного для зберігання мантиси, складає лише </a:t>
            </a:r>
            <a:r>
              <a:rPr lang="uk-UA" sz="1600"/>
              <a:t>23 </a:t>
            </a:r>
            <a:r>
              <a:rPr lang="uk-UA" sz="1600" smtClean="0"/>
              <a:t>розряди) </a:t>
            </a:r>
            <a:r>
              <a:rPr lang="uk-UA" sz="160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1600" smtClean="0"/>
              <a:t>2</a:t>
            </a:r>
            <a:r>
              <a:rPr lang="uk-UA" sz="1600"/>
              <a:t>) </a:t>
            </a:r>
            <a:r>
              <a:rPr lang="uk-UA" sz="1600" b="1"/>
              <a:t>подвійний</a:t>
            </a:r>
            <a:r>
              <a:rPr lang="uk-UA" sz="1600"/>
              <a:t> </a:t>
            </a:r>
            <a:r>
              <a:rPr lang="uk-UA" sz="1600"/>
              <a:t>- </a:t>
            </a:r>
            <a:r>
              <a:rPr lang="uk-UA" sz="1600" smtClean="0"/>
              <a:t>64-розрядне </a:t>
            </a:r>
            <a:r>
              <a:rPr lang="uk-UA" sz="1600"/>
              <a:t>нормалізоване число зі знаком</a:t>
            </a:r>
            <a:r>
              <a:rPr lang="uk-UA" sz="1600"/>
              <a:t>, </a:t>
            </a:r>
            <a:r>
              <a:rPr lang="uk-UA" sz="1600" smtClean="0"/>
              <a:t>11-розрядний зміщений порядок </a:t>
            </a:r>
            <a:r>
              <a:rPr lang="uk-UA" sz="1600"/>
              <a:t>і </a:t>
            </a:r>
            <a:r>
              <a:rPr lang="uk-UA" sz="1600" smtClean="0"/>
              <a:t>53-розрядна мантиса </a:t>
            </a:r>
            <a:r>
              <a:rPr lang="uk-UA" sz="1600"/>
              <a:t>(старший біт мантиси не зберігається, розмір поля, виділеного для зберігання мантиси, складає </a:t>
            </a:r>
            <a:r>
              <a:rPr lang="uk-UA" sz="1600"/>
              <a:t>52 </a:t>
            </a:r>
            <a:r>
              <a:rPr lang="uk-UA" sz="1600" smtClean="0"/>
              <a:t>розряди).</a:t>
            </a:r>
            <a:endParaRPr lang="uk-UA" sz="1600"/>
          </a:p>
          <a:p>
            <a:pPr marL="0" indent="0">
              <a:lnSpc>
                <a:spcPct val="120000"/>
              </a:lnSpc>
              <a:buNone/>
            </a:pPr>
            <a:r>
              <a:rPr lang="uk-UA" sz="1600" smtClean="0"/>
              <a:t>3</a:t>
            </a:r>
            <a:r>
              <a:rPr lang="uk-UA" sz="1600"/>
              <a:t>) </a:t>
            </a:r>
            <a:r>
              <a:rPr lang="uk-UA" sz="1600" b="1"/>
              <a:t>розширений</a:t>
            </a:r>
            <a:r>
              <a:rPr lang="uk-UA" sz="1600"/>
              <a:t> - 80-розрядне число зі знаком</a:t>
            </a:r>
            <a:r>
              <a:rPr lang="uk-UA" sz="1600"/>
              <a:t>, </a:t>
            </a:r>
            <a:r>
              <a:rPr lang="uk-UA" sz="1600" smtClean="0"/>
              <a:t>15-розрядний зміщений порядок </a:t>
            </a:r>
            <a:r>
              <a:rPr lang="uk-UA" sz="1600"/>
              <a:t>і </a:t>
            </a:r>
            <a:r>
              <a:rPr lang="uk-UA" sz="1600" smtClean="0"/>
              <a:t>64-розрядна мантиса. </a:t>
            </a:r>
            <a:r>
              <a:rPr lang="uk-UA" sz="1600"/>
              <a:t>Дозволяє </a:t>
            </a:r>
            <a:r>
              <a:rPr lang="uk-UA" sz="1600"/>
              <a:t>зберігати </a:t>
            </a:r>
            <a:r>
              <a:rPr lang="uk-UA" sz="1600" smtClean="0"/>
              <a:t>ненормалізовані </a:t>
            </a:r>
            <a:r>
              <a:rPr lang="uk-UA" sz="1600"/>
              <a:t>числа</a:t>
            </a:r>
            <a:r>
              <a:rPr lang="uk-UA" sz="160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uk-UA" sz="160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1600" b="1" i="1" smtClean="0"/>
              <a:t>Зміщена форма: </a:t>
            </a:r>
            <a:r>
              <a:rPr lang="ru-RU" sz="1600"/>
              <a:t>якщо для завдання порядку виділено k розрядів, то до істинного значення порядку, представленого в додатковому коді, додають зсув, рівний (2k-1 - 1). Наприклад, порядок, який приймає значення в діапазоні від -128 до +127, представляється зміщеним порядком, значення якого змінюються від 0 до 255.</a:t>
            </a:r>
            <a:endParaRPr lang="uk-UA" sz="1600"/>
          </a:p>
        </p:txBody>
      </p:sp>
    </p:spTree>
    <p:extLst>
      <p:ext uri="{BB962C8B-B14F-4D97-AF65-F5344CB8AC3E}">
        <p14:creationId xmlns:p14="http://schemas.microsoft.com/office/powerpoint/2010/main" val="78677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8097339" cy="784403"/>
          </a:xfrm>
        </p:spPr>
        <p:txBody>
          <a:bodyPr/>
          <a:lstStyle/>
          <a:p>
            <a:r>
              <a:rPr lang="uk-UA" smtClean="0"/>
              <a:t>Деякі базові (вбудовані) </a:t>
            </a:r>
            <a:r>
              <a:rPr lang="uk-UA" smtClean="0"/>
              <a:t>типи С++</a:t>
            </a:r>
            <a:endParaRPr lang="uk-UA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60927"/>
              </p:ext>
            </p:extLst>
          </p:nvPr>
        </p:nvGraphicFramePr>
        <p:xfrm>
          <a:off x="628650" y="1149529"/>
          <a:ext cx="8097339" cy="55499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1853">
                  <a:extLst>
                    <a:ext uri="{9D8B030D-6E8A-4147-A177-3AD203B41FA5}">
                      <a16:colId xmlns:a16="http://schemas.microsoft.com/office/drawing/2014/main" val="1900279314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2767078975"/>
                    </a:ext>
                  </a:extLst>
                </a:gridCol>
                <a:gridCol w="5577840">
                  <a:extLst>
                    <a:ext uri="{9D8B030D-6E8A-4147-A177-3AD203B41FA5}">
                      <a16:colId xmlns:a16="http://schemas.microsoft.com/office/drawing/2014/main" val="3831590112"/>
                    </a:ext>
                  </a:extLst>
                </a:gridCol>
              </a:tblGrid>
              <a:tr h="521451"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b="1">
                          <a:effectLst/>
                        </a:rPr>
                        <a:t>Тип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b="1" smtClean="0">
                          <a:effectLst/>
                        </a:rPr>
                        <a:t>Розмір (байт)</a:t>
                      </a:r>
                      <a:endParaRPr lang="uk-UA" sz="1400" b="1">
                        <a:effectLst/>
                      </a:endParaRP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b="1" smtClean="0">
                          <a:effectLst/>
                        </a:rPr>
                        <a:t>Діапазон значень</a:t>
                      </a:r>
                      <a:endParaRPr lang="uk-UA" sz="1400" b="1">
                        <a:effectLst/>
                      </a:endParaRP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1361850003"/>
                  </a:ext>
                </a:extLst>
              </a:tr>
              <a:tr h="2990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uk-UA" sz="1400" b="1" smtClean="0">
                          <a:effectLst/>
                        </a:rPr>
                        <a:t>цілий (логічний) тип</a:t>
                      </a:r>
                      <a:endParaRPr lang="uk-UA" sz="1400" b="1">
                        <a:effectLst/>
                      </a:endParaRPr>
                    </a:p>
                  </a:txBody>
                  <a:tcPr marL="36751" marR="36751" marT="36751" marB="36751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76491"/>
                  </a:ext>
                </a:extLst>
              </a:tr>
              <a:tr h="2990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bool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1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0   /   255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695762525"/>
                  </a:ext>
                </a:extLst>
              </a:tr>
              <a:tr h="2990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uk-UA" sz="1400" b="1" smtClean="0">
                          <a:effectLst/>
                        </a:rPr>
                        <a:t>цілий </a:t>
                      </a:r>
                      <a:r>
                        <a:rPr lang="uk-UA" sz="1400" b="1">
                          <a:effectLst/>
                        </a:rPr>
                        <a:t>(</a:t>
                      </a:r>
                      <a:r>
                        <a:rPr lang="uk-UA" sz="1400" b="1" smtClean="0">
                          <a:effectLst/>
                        </a:rPr>
                        <a:t>символьний</a:t>
                      </a:r>
                      <a:r>
                        <a:rPr lang="uk-UA" sz="1400" b="1">
                          <a:effectLst/>
                        </a:rPr>
                        <a:t>) </a:t>
                      </a:r>
                      <a:r>
                        <a:rPr lang="uk-UA" sz="1400" b="1" smtClean="0">
                          <a:effectLst/>
                        </a:rPr>
                        <a:t>тип</a:t>
                      </a:r>
                      <a:endParaRPr lang="uk-UA" sz="1400" b="1">
                        <a:effectLst/>
                      </a:endParaRPr>
                    </a:p>
                  </a:txBody>
                  <a:tcPr marL="36751" marR="36751" marT="36751" marB="36751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34276"/>
                  </a:ext>
                </a:extLst>
              </a:tr>
              <a:tr h="2990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char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1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0   /   255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2384875184"/>
                  </a:ext>
                </a:extLst>
              </a:tr>
              <a:tr h="2990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uk-UA" sz="1400" b="1" smtClean="0">
                          <a:effectLst/>
                        </a:rPr>
                        <a:t>цілі типи</a:t>
                      </a:r>
                      <a:endParaRPr lang="uk-UA" sz="1400" b="1">
                        <a:effectLst/>
                      </a:endParaRPr>
                    </a:p>
                  </a:txBody>
                  <a:tcPr marL="36751" marR="36751" marT="36751" marB="36751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66007"/>
                  </a:ext>
                </a:extLst>
              </a:tr>
              <a:tr h="2990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short int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2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-32 768    /    32 767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3218072735"/>
                  </a:ext>
                </a:extLst>
              </a:tr>
              <a:tr h="2990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unsigned short int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2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0  /  65 535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2821975714"/>
                  </a:ext>
                </a:extLst>
              </a:tr>
              <a:tr h="352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4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-2 147 483 648   /   2 147 483 647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3377666472"/>
                  </a:ext>
                </a:extLst>
              </a:tr>
              <a:tr h="2990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unsigned int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4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0     /     4 294 967 295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477357504"/>
                  </a:ext>
                </a:extLst>
              </a:tr>
              <a:tr h="352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long int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4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-2 147 483 648    /    2 147 483 647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3524169491"/>
                  </a:ext>
                </a:extLst>
              </a:tr>
              <a:tr h="2990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unsigned long int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4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0     /     4 294 967 295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3880998528"/>
                  </a:ext>
                </a:extLst>
              </a:tr>
              <a:tr h="2990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400" b="1" smtClean="0">
                          <a:effectLst/>
                        </a:rPr>
                        <a:t>дійсні типи </a:t>
                      </a:r>
                      <a:endParaRPr lang="ru-RU" sz="1400" b="1">
                        <a:effectLst/>
                      </a:endParaRPr>
                    </a:p>
                  </a:txBody>
                  <a:tcPr marL="36751" marR="36751" marT="36751" marB="36751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20314"/>
                  </a:ext>
                </a:extLst>
              </a:tr>
              <a:tr h="352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float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4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-2 147 483 648.0  / 2 147 483 647.0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1640070159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long float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8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-9 223 372 036 854 775 808 .0   /   9 223 372 036 854 775 807.0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2729617202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double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effectLst/>
                        </a:rPr>
                        <a:t>8</a:t>
                      </a:r>
                    </a:p>
                  </a:txBody>
                  <a:tcPr marL="36751" marR="36751" marT="36751" marB="3675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uk-UA" sz="1400">
                          <a:effectLst/>
                        </a:rPr>
                        <a:t>-9 223 372 036 854 775 808 .0   /   9 223 372 036 854 775 807.0</a:t>
                      </a:r>
                    </a:p>
                  </a:txBody>
                  <a:tcPr marL="36751" marR="36751" marT="36751" marB="36751"/>
                </a:tc>
                <a:extLst>
                  <a:ext uri="{0D108BD9-81ED-4DB2-BD59-A6C34878D82A}">
                    <a16:rowId xmlns:a16="http://schemas.microsoft.com/office/drawing/2014/main" val="89284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38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Структура даних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mtClean="0"/>
              <a:t>Визначає:</a:t>
            </a:r>
          </a:p>
          <a:p>
            <a:r>
              <a:rPr lang="uk-UA" smtClean="0"/>
              <a:t>внутрішню організацію елементів</a:t>
            </a:r>
          </a:p>
          <a:p>
            <a:r>
              <a:rPr lang="uk-UA" smtClean="0"/>
              <a:t>логічні зв’язки між елементами</a:t>
            </a:r>
          </a:p>
          <a:p>
            <a:r>
              <a:rPr lang="uk-UA" smtClean="0"/>
              <a:t>спосіб доступу до елементу</a:t>
            </a:r>
          </a:p>
          <a:p>
            <a:r>
              <a:rPr lang="uk-UA"/>
              <a:t>о</a:t>
            </a:r>
            <a:r>
              <a:rPr lang="uk-UA" smtClean="0"/>
              <a:t>перації, допустимі над структурою в цілому</a:t>
            </a:r>
          </a:p>
          <a:p>
            <a:r>
              <a:rPr lang="uk-UA"/>
              <a:t>і</a:t>
            </a:r>
            <a:r>
              <a:rPr lang="uk-UA" smtClean="0"/>
              <a:t>нші характеристики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78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Класифікація структур даних</a:t>
            </a:r>
            <a:endParaRPr lang="uk-UA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225143"/>
          </a:xfrm>
        </p:spPr>
        <p:txBody>
          <a:bodyPr>
            <a:normAutofit fontScale="55000" lnSpcReduction="20000"/>
          </a:bodyPr>
          <a:lstStyle/>
          <a:p>
            <a:r>
              <a:rPr lang="ru-RU"/>
              <a:t>За кількістю елементів, які може </a:t>
            </a:r>
            <a:r>
              <a:rPr lang="ru-RU"/>
              <a:t>вміщувати </a:t>
            </a:r>
            <a:r>
              <a:rPr lang="ru-RU" smtClean="0"/>
              <a:t>структура:</a:t>
            </a:r>
          </a:p>
          <a:p>
            <a:pPr lvl="1"/>
            <a:r>
              <a:rPr lang="ru-RU" b="1" smtClean="0"/>
              <a:t>Прості</a:t>
            </a:r>
            <a:r>
              <a:rPr lang="ru-RU" smtClean="0"/>
              <a:t> (елементарні) – містять тільки один елемент </a:t>
            </a:r>
            <a:r>
              <a:rPr lang="uk-UA" smtClean="0"/>
              <a:t>і не можуть бути поділені на окремі складові </a:t>
            </a:r>
            <a:r>
              <a:rPr lang="ru-RU" smtClean="0"/>
              <a:t>(базові </a:t>
            </a:r>
            <a:r>
              <a:rPr lang="ru-RU"/>
              <a:t>типи </a:t>
            </a:r>
            <a:r>
              <a:rPr lang="ru-RU"/>
              <a:t>даних</a:t>
            </a:r>
            <a:r>
              <a:rPr lang="ru-RU" smtClean="0"/>
              <a:t>)</a:t>
            </a:r>
          </a:p>
          <a:p>
            <a:pPr lvl="1"/>
            <a:r>
              <a:rPr lang="ru-RU" b="1" smtClean="0"/>
              <a:t>Складні</a:t>
            </a:r>
            <a:r>
              <a:rPr lang="ru-RU" smtClean="0"/>
              <a:t> – можуть містити більше одного елмента, їх складовими є інші структури даних</a:t>
            </a:r>
            <a:endParaRPr lang="uk-UA" smtClean="0"/>
          </a:p>
          <a:p>
            <a:r>
              <a:rPr lang="ru-RU" smtClean="0"/>
              <a:t>За однорідністю даних в структурі:</a:t>
            </a:r>
          </a:p>
          <a:p>
            <a:pPr lvl="1"/>
            <a:r>
              <a:rPr lang="ru-RU" b="1" smtClean="0"/>
              <a:t>Регулярні</a:t>
            </a:r>
            <a:r>
              <a:rPr lang="ru-RU" smtClean="0"/>
              <a:t> – всі елементи мають однаковий тип та структуру</a:t>
            </a:r>
          </a:p>
          <a:p>
            <a:pPr lvl="1"/>
            <a:r>
              <a:rPr lang="ru-RU" b="1" smtClean="0"/>
              <a:t>Нерегулярні</a:t>
            </a:r>
            <a:r>
              <a:rPr lang="ru-RU" smtClean="0"/>
              <a:t> - елементи можуть відрізнятися за типом та структурою</a:t>
            </a:r>
          </a:p>
          <a:p>
            <a:r>
              <a:rPr lang="ru-RU" smtClean="0"/>
              <a:t>За способом зв’язку між елементами:</a:t>
            </a:r>
          </a:p>
          <a:p>
            <a:pPr lvl="1"/>
            <a:r>
              <a:rPr lang="ru-RU" b="1" smtClean="0"/>
              <a:t>Лінійні</a:t>
            </a:r>
            <a:r>
              <a:rPr lang="ru-RU" smtClean="0"/>
              <a:t> – характер зв’язків лінійний (послідовний)</a:t>
            </a:r>
          </a:p>
          <a:p>
            <a:pPr lvl="1"/>
            <a:r>
              <a:rPr lang="ru-RU" b="1" smtClean="0"/>
              <a:t>Нелінійні</a:t>
            </a:r>
            <a:r>
              <a:rPr lang="ru-RU" smtClean="0"/>
              <a:t> – характер зв’язків нелінійний</a:t>
            </a:r>
          </a:p>
          <a:p>
            <a:r>
              <a:rPr lang="ru-RU" smtClean="0"/>
              <a:t>За способом доступу до елементів:</a:t>
            </a:r>
          </a:p>
          <a:p>
            <a:pPr lvl="1"/>
            <a:r>
              <a:rPr lang="uk-UA" b="1" smtClean="0"/>
              <a:t>Індексовані</a:t>
            </a:r>
            <a:r>
              <a:rPr lang="uk-UA" smtClean="0"/>
              <a:t> – доступ до елементів за одним чи декількома індексами (номерами)</a:t>
            </a:r>
          </a:p>
          <a:p>
            <a:pPr lvl="1"/>
            <a:r>
              <a:rPr lang="uk-UA" b="1" smtClean="0"/>
              <a:t>Неіндексовані</a:t>
            </a:r>
            <a:r>
              <a:rPr lang="uk-UA" smtClean="0"/>
              <a:t> – доступ </a:t>
            </a:r>
            <a:r>
              <a:rPr lang="uk-UA"/>
              <a:t>до елементів </a:t>
            </a:r>
            <a:r>
              <a:rPr lang="uk-UA" smtClean="0"/>
              <a:t>за іменем</a:t>
            </a:r>
          </a:p>
          <a:p>
            <a:r>
              <a:rPr lang="uk-UA" smtClean="0"/>
              <a:t>За порядком розташування елементів:</a:t>
            </a:r>
          </a:p>
          <a:p>
            <a:pPr lvl="1"/>
            <a:r>
              <a:rPr lang="uk-UA" b="1" smtClean="0"/>
              <a:t>Впорядковані</a:t>
            </a:r>
            <a:r>
              <a:rPr lang="uk-UA" smtClean="0"/>
              <a:t> – порядок розташування всередині структури даних має значення</a:t>
            </a:r>
          </a:p>
          <a:p>
            <a:pPr lvl="1"/>
            <a:r>
              <a:rPr lang="uk-UA" b="1" smtClean="0"/>
              <a:t>Невпорядковані</a:t>
            </a:r>
            <a:r>
              <a:rPr lang="uk-UA" smtClean="0"/>
              <a:t> – порядок елементів не має значення</a:t>
            </a:r>
          </a:p>
          <a:p>
            <a:r>
              <a:rPr lang="uk-UA" smtClean="0"/>
              <a:t>За мінливістю:</a:t>
            </a:r>
          </a:p>
          <a:p>
            <a:pPr lvl="1"/>
            <a:r>
              <a:rPr lang="uk-UA" b="1" smtClean="0"/>
              <a:t>Статичні</a:t>
            </a:r>
            <a:r>
              <a:rPr lang="uk-UA" smtClean="0"/>
              <a:t> – кількість елементів та зв’язки між ними не змінюються </a:t>
            </a:r>
          </a:p>
          <a:p>
            <a:pPr lvl="1"/>
            <a:r>
              <a:rPr lang="uk-UA" b="1" smtClean="0"/>
              <a:t>Напівстатичні</a:t>
            </a:r>
            <a:r>
              <a:rPr lang="uk-UA" smtClean="0"/>
              <a:t> – кількість елементів може змінюватися</a:t>
            </a:r>
          </a:p>
          <a:p>
            <a:pPr lvl="1"/>
            <a:r>
              <a:rPr lang="uk-UA" b="1" smtClean="0"/>
              <a:t>Динамічні</a:t>
            </a:r>
            <a:r>
              <a:rPr lang="uk-UA" smtClean="0"/>
              <a:t> – може змінюватися і кількість елементів, і зв’язки між ними</a:t>
            </a:r>
          </a:p>
          <a:p>
            <a:r>
              <a:rPr lang="uk-UA" smtClean="0"/>
              <a:t>За типом пам’яті, яка використовується для збереження даних:</a:t>
            </a:r>
          </a:p>
          <a:p>
            <a:pPr lvl="1"/>
            <a:r>
              <a:rPr lang="uk-UA" b="1" smtClean="0"/>
              <a:t>Внутрішні</a:t>
            </a:r>
            <a:r>
              <a:rPr lang="uk-UA" smtClean="0"/>
              <a:t> - структури для оперативної пам’яті</a:t>
            </a:r>
          </a:p>
          <a:p>
            <a:pPr lvl="1"/>
            <a:r>
              <a:rPr lang="uk-UA" b="1" smtClean="0"/>
              <a:t>Зовнішні</a:t>
            </a:r>
            <a:r>
              <a:rPr lang="uk-UA" smtClean="0"/>
              <a:t> - структури для зовнішньої пам’яті</a:t>
            </a:r>
          </a:p>
          <a:p>
            <a:endParaRPr lang="ru-RU" smtClean="0"/>
          </a:p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486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</a:t>
            </a:r>
            <a:r>
              <a:rPr lang="uk-UA" smtClean="0"/>
              <a:t> (перелік)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49977"/>
            <a:ext cx="7886700" cy="47269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b="1"/>
              <a:t>Перелік</a:t>
            </a:r>
            <a:r>
              <a:rPr lang="uk-UA"/>
              <a:t> – це згрупований набір </a:t>
            </a:r>
            <a:r>
              <a:rPr lang="uk-UA"/>
              <a:t>цілочисельних </a:t>
            </a:r>
            <a:r>
              <a:rPr lang="uk-UA" smtClean="0"/>
              <a:t>констант</a:t>
            </a:r>
          </a:p>
          <a:p>
            <a:pPr marL="0" indent="0">
              <a:buNone/>
            </a:pPr>
            <a:r>
              <a:rPr lang="uk-UA" b="1" smtClean="0"/>
              <a:t>Властивості структури даних </a:t>
            </a:r>
            <a:r>
              <a:rPr lang="en-US" b="1"/>
              <a:t>enum</a:t>
            </a:r>
            <a:r>
              <a:rPr lang="uk-UA" b="1" i="1" smtClean="0"/>
              <a:t>:</a:t>
            </a:r>
            <a:r>
              <a:rPr lang="uk-UA" smtClean="0"/>
              <a:t> складна, регулярна, лінійна, неіндексована, впорядкована, статична, внутрішня</a:t>
            </a:r>
          </a:p>
          <a:p>
            <a:pPr marL="0" indent="0">
              <a:buNone/>
            </a:pPr>
            <a:r>
              <a:rPr lang="uk-UA" b="1" smtClean="0"/>
              <a:t>Синтаксис</a:t>
            </a:r>
            <a:r>
              <a:rPr lang="uk-UA" b="1" i="1" smtClean="0"/>
              <a:t>:</a:t>
            </a:r>
          </a:p>
          <a:p>
            <a:pPr marL="0" indent="0">
              <a:buNone/>
            </a:pPr>
            <a:endParaRPr lang="uk-UA" b="1" i="1" smtClean="0"/>
          </a:p>
          <a:p>
            <a:pPr marL="0" indent="0" algn="ctr">
              <a:buNone/>
            </a:pPr>
            <a:r>
              <a:rPr lang="en-US" sz="2400" smtClean="0"/>
              <a:t>enum</a:t>
            </a:r>
            <a:r>
              <a:rPr lang="uk-UA" sz="2400" smtClean="0"/>
              <a:t> </a:t>
            </a:r>
            <a:r>
              <a:rPr lang="uk-UA" sz="2400" i="1" smtClean="0"/>
              <a:t>назва_типу </a:t>
            </a:r>
            <a:r>
              <a:rPr lang="en-US" sz="2400" i="1" smtClean="0"/>
              <a:t>{</a:t>
            </a:r>
            <a:r>
              <a:rPr lang="uk-UA" sz="2400" i="1" smtClean="0"/>
              <a:t>елементи_переліку</a:t>
            </a:r>
            <a:r>
              <a:rPr lang="en-US" sz="2400" i="1" smtClean="0"/>
              <a:t>}</a:t>
            </a:r>
            <a:r>
              <a:rPr lang="uk-UA" sz="2400" i="1" smtClean="0"/>
              <a:t> декларатор;</a:t>
            </a:r>
          </a:p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r>
              <a:rPr lang="uk-UA" i="1" smtClean="0"/>
              <a:t>назва_типу </a:t>
            </a:r>
            <a:r>
              <a:rPr lang="uk-UA" smtClean="0"/>
              <a:t>– ідентифікатор нового користувацького типу</a:t>
            </a:r>
          </a:p>
          <a:p>
            <a:pPr marL="0" indent="0">
              <a:buNone/>
            </a:pPr>
            <a:r>
              <a:rPr lang="uk-UA" i="1" smtClean="0"/>
              <a:t>елементи_переліку – </a:t>
            </a:r>
            <a:r>
              <a:rPr lang="uk-UA" smtClean="0"/>
              <a:t>іменовані цілочисельні константи</a:t>
            </a:r>
          </a:p>
          <a:p>
            <a:pPr marL="0" indent="0">
              <a:buNone/>
            </a:pPr>
            <a:r>
              <a:rPr lang="uk-UA" i="1" smtClean="0"/>
              <a:t>декларатор</a:t>
            </a:r>
            <a:r>
              <a:rPr lang="uk-UA" smtClean="0"/>
              <a:t> – ідентифікатор змінної, яка має об’явлений користувацький тип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5325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1314</Words>
  <Application>Microsoft Office PowerPoint</Application>
  <PresentationFormat>Экран (4:3)</PresentationFormat>
  <Paragraphs>233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Тема Office</vt:lpstr>
      <vt:lpstr>Програмування С++</vt:lpstr>
      <vt:lpstr>Типи та структури даних  Перелік  Одновимірний масив  Задачі на лінійну обробку одновимірних масивів    </vt:lpstr>
      <vt:lpstr>Тип даних</vt:lpstr>
      <vt:lpstr>Представлення чисел</vt:lpstr>
      <vt:lpstr>Стандартні формати представлення дійсних чисел</vt:lpstr>
      <vt:lpstr>Деякі базові (вбудовані) типи С++</vt:lpstr>
      <vt:lpstr>Структура даних</vt:lpstr>
      <vt:lpstr>Класифікація структур даних</vt:lpstr>
      <vt:lpstr>enum (перелік)</vt:lpstr>
      <vt:lpstr>Використання enum</vt:lpstr>
      <vt:lpstr>Одновимірний масив</vt:lpstr>
      <vt:lpstr>Приклади оголошень одновимірного масиву</vt:lpstr>
      <vt:lpstr>Звернення до елементу одновимірного масиву</vt:lpstr>
      <vt:lpstr>Презентация PowerPoint</vt:lpstr>
      <vt:lpstr>Зауваження щодо одновимірних масивів</vt:lpstr>
      <vt:lpstr>Особливості обробки одновимірних масивів</vt:lpstr>
      <vt:lpstr>Лінійна схема обробки одновимірного масиву </vt:lpstr>
      <vt:lpstr>Приклади задач обробки одновимірних масивів</vt:lpstr>
      <vt:lpstr>Введення елементів одновимірного масиву з N елементів</vt:lpstr>
      <vt:lpstr>Виведення в стовпчик елементів одновимірного масиву довжиною N</vt:lpstr>
      <vt:lpstr>Заповнити одновимірний масив довжиною N числами починаючи з числа К з кроком h</vt:lpstr>
      <vt:lpstr>Сума елементів одновимірного масиву з N елементів</vt:lpstr>
      <vt:lpstr>Кількість позитивних елементів одновимірного масиву з N елементів</vt:lpstr>
      <vt:lpstr>Мінімум одновимірного масиву з N елементів</vt:lpstr>
      <vt:lpstr>Замінити в одновимірному масиві з N елементів нулі на одиниці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використання мов програмування в Україні  (за версією dou.ua)</dc:title>
  <dc:creator>Я</dc:creator>
  <cp:lastModifiedBy>Я</cp:lastModifiedBy>
  <cp:revision>71</cp:revision>
  <dcterms:created xsi:type="dcterms:W3CDTF">2018-09-06T14:53:01Z</dcterms:created>
  <dcterms:modified xsi:type="dcterms:W3CDTF">2019-10-17T21:08:01Z</dcterms:modified>
</cp:coreProperties>
</file>