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80" r:id="rId20"/>
    <p:sldId id="281" r:id="rId21"/>
    <p:sldId id="283" r:id="rId22"/>
    <p:sldId id="282" r:id="rId23"/>
    <p:sldId id="276" r:id="rId24"/>
    <p:sldId id="278" r:id="rId25"/>
    <p:sldId id="284" r:id="rId26"/>
    <p:sldId id="277" r:id="rId27"/>
    <p:sldId id="27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D3E5E4-A7D9-4C25-A722-988874098C50}"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CBEE25EC-B23D-4C86-952C-0E021E5777C0}">
      <dgm:prSet/>
      <dgm:spPr/>
      <dgm:t>
        <a:bodyPr/>
        <a:lstStyle/>
        <a:p>
          <a:pPr>
            <a:lnSpc>
              <a:spcPct val="150000"/>
            </a:lnSpc>
          </a:pPr>
          <a:r>
            <a:rPr lang="en-US" b="0" i="0" baseline="0" dirty="0"/>
            <a:t>Diversification of Risks through portfolio investments</a:t>
          </a:r>
          <a:endParaRPr lang="en-US" dirty="0"/>
        </a:p>
      </dgm:t>
    </dgm:pt>
    <dgm:pt modelId="{8B001FE3-BDC9-49E9-9CDF-2F0A455B9B45}" type="parTrans" cxnId="{D1290B91-0C60-4AED-A9FB-8C627B029EA3}">
      <dgm:prSet/>
      <dgm:spPr/>
      <dgm:t>
        <a:bodyPr/>
        <a:lstStyle/>
        <a:p>
          <a:endParaRPr lang="en-US"/>
        </a:p>
      </dgm:t>
    </dgm:pt>
    <dgm:pt modelId="{3D954C18-74A2-4D51-8021-BB0745389701}" type="sibTrans" cxnId="{D1290B91-0C60-4AED-A9FB-8C627B029EA3}">
      <dgm:prSet/>
      <dgm:spPr/>
      <dgm:t>
        <a:bodyPr/>
        <a:lstStyle/>
        <a:p>
          <a:endParaRPr lang="en-US"/>
        </a:p>
      </dgm:t>
    </dgm:pt>
    <dgm:pt modelId="{D83D749D-740A-4F57-B240-40394F687276}">
      <dgm:prSet/>
      <dgm:spPr/>
      <dgm:t>
        <a:bodyPr/>
        <a:lstStyle/>
        <a:p>
          <a:pPr>
            <a:lnSpc>
              <a:spcPct val="150000"/>
            </a:lnSpc>
          </a:pPr>
          <a:r>
            <a:rPr lang="en-US" b="0" i="0" baseline="0" dirty="0"/>
            <a:t>Markowitz Model ( Mean-Variance Model ).</a:t>
          </a:r>
          <a:endParaRPr lang="en-US" dirty="0"/>
        </a:p>
      </dgm:t>
    </dgm:pt>
    <dgm:pt modelId="{5F898E4C-7AE2-414D-A36A-F62CBFCAB097}" type="parTrans" cxnId="{5769330F-7CC8-4D56-87AD-86D804292B81}">
      <dgm:prSet/>
      <dgm:spPr/>
      <dgm:t>
        <a:bodyPr/>
        <a:lstStyle/>
        <a:p>
          <a:endParaRPr lang="en-US"/>
        </a:p>
      </dgm:t>
    </dgm:pt>
    <dgm:pt modelId="{F8ED4833-05A5-4C26-B9D6-9239EB83C030}" type="sibTrans" cxnId="{5769330F-7CC8-4D56-87AD-86D804292B81}">
      <dgm:prSet/>
      <dgm:spPr/>
      <dgm:t>
        <a:bodyPr/>
        <a:lstStyle/>
        <a:p>
          <a:endParaRPr lang="en-US"/>
        </a:p>
      </dgm:t>
    </dgm:pt>
    <dgm:pt modelId="{86E6EFFA-220B-4939-9047-5124D1409D8A}">
      <dgm:prSet/>
      <dgm:spPr/>
      <dgm:t>
        <a:bodyPr/>
        <a:lstStyle/>
        <a:p>
          <a:pPr>
            <a:lnSpc>
              <a:spcPct val="150000"/>
            </a:lnSpc>
          </a:pPr>
          <a:r>
            <a:rPr lang="en-US" b="0" i="0" baseline="0" dirty="0"/>
            <a:t>Comparing Value at Risk (</a:t>
          </a:r>
          <a:r>
            <a:rPr lang="en-US" b="0" i="0" baseline="0" dirty="0" err="1"/>
            <a:t>VaR</a:t>
          </a:r>
          <a:r>
            <a:rPr lang="en-US" b="0" i="0" baseline="0" dirty="0"/>
            <a:t>) and Conditional Value at Risk(</a:t>
          </a:r>
          <a:r>
            <a:rPr lang="en-US" b="0" i="0" baseline="0" dirty="0" err="1"/>
            <a:t>CVaR</a:t>
          </a:r>
          <a:r>
            <a:rPr lang="en-US" b="0" i="0" baseline="0" dirty="0"/>
            <a:t>)</a:t>
          </a:r>
          <a:endParaRPr lang="en-US" dirty="0"/>
        </a:p>
      </dgm:t>
    </dgm:pt>
    <dgm:pt modelId="{B8C00010-25D1-41E0-BA72-2B729F1B5E28}" type="parTrans" cxnId="{3AF35EB0-E0FF-4F56-B301-FB8B0FA7B0B4}">
      <dgm:prSet/>
      <dgm:spPr/>
      <dgm:t>
        <a:bodyPr/>
        <a:lstStyle/>
        <a:p>
          <a:endParaRPr lang="en-US"/>
        </a:p>
      </dgm:t>
    </dgm:pt>
    <dgm:pt modelId="{D286F46C-3349-49A1-B939-FDF661642894}" type="sibTrans" cxnId="{3AF35EB0-E0FF-4F56-B301-FB8B0FA7B0B4}">
      <dgm:prSet/>
      <dgm:spPr/>
      <dgm:t>
        <a:bodyPr/>
        <a:lstStyle/>
        <a:p>
          <a:endParaRPr lang="en-US"/>
        </a:p>
      </dgm:t>
    </dgm:pt>
    <dgm:pt modelId="{A91B8ADC-1C06-4F64-BE1D-DB5C270D5686}">
      <dgm:prSet/>
      <dgm:spPr/>
      <dgm:t>
        <a:bodyPr/>
        <a:lstStyle/>
        <a:p>
          <a:r>
            <a:rPr lang="en-US" b="0" i="0" baseline="0" dirty="0"/>
            <a:t>Monte Carlo Method</a:t>
          </a:r>
          <a:r>
            <a:rPr lang="en-IN" dirty="0"/>
            <a:t> </a:t>
          </a:r>
          <a:endParaRPr lang="en-US" dirty="0"/>
        </a:p>
      </dgm:t>
    </dgm:pt>
    <dgm:pt modelId="{D0D8A11E-5244-4212-B6C6-11154FF80EEB}" type="parTrans" cxnId="{D29F9446-071C-4D11-98C9-B78E949137C1}">
      <dgm:prSet/>
      <dgm:spPr/>
      <dgm:t>
        <a:bodyPr/>
        <a:lstStyle/>
        <a:p>
          <a:endParaRPr lang="en-US"/>
        </a:p>
      </dgm:t>
    </dgm:pt>
    <dgm:pt modelId="{942C56F0-F8DA-424E-9C29-2864541BB2BC}" type="sibTrans" cxnId="{D29F9446-071C-4D11-98C9-B78E949137C1}">
      <dgm:prSet/>
      <dgm:spPr/>
      <dgm:t>
        <a:bodyPr/>
        <a:lstStyle/>
        <a:p>
          <a:endParaRPr lang="en-US"/>
        </a:p>
      </dgm:t>
    </dgm:pt>
    <dgm:pt modelId="{EF361FFE-6B17-4196-8637-B311AA92107B}" type="pres">
      <dgm:prSet presAssocID="{42D3E5E4-A7D9-4C25-A722-988874098C50}" presName="vert0" presStyleCnt="0">
        <dgm:presLayoutVars>
          <dgm:dir/>
          <dgm:animOne val="branch"/>
          <dgm:animLvl val="lvl"/>
        </dgm:presLayoutVars>
      </dgm:prSet>
      <dgm:spPr/>
    </dgm:pt>
    <dgm:pt modelId="{768786F4-714F-49EA-AFE5-95478695FCDD}" type="pres">
      <dgm:prSet presAssocID="{CBEE25EC-B23D-4C86-952C-0E021E5777C0}" presName="thickLine" presStyleLbl="alignNode1" presStyleIdx="0" presStyleCnt="4"/>
      <dgm:spPr/>
    </dgm:pt>
    <dgm:pt modelId="{56F472B2-89EB-4F59-84F0-5DD5332EF8CF}" type="pres">
      <dgm:prSet presAssocID="{CBEE25EC-B23D-4C86-952C-0E021E5777C0}" presName="horz1" presStyleCnt="0"/>
      <dgm:spPr/>
    </dgm:pt>
    <dgm:pt modelId="{7F36CEF0-B0A5-4A25-90BD-9EC32C047406}" type="pres">
      <dgm:prSet presAssocID="{CBEE25EC-B23D-4C86-952C-0E021E5777C0}" presName="tx1" presStyleLbl="revTx" presStyleIdx="0" presStyleCnt="4"/>
      <dgm:spPr/>
    </dgm:pt>
    <dgm:pt modelId="{49CB87F4-2DBC-47CD-B395-96ECA3B57D39}" type="pres">
      <dgm:prSet presAssocID="{CBEE25EC-B23D-4C86-952C-0E021E5777C0}" presName="vert1" presStyleCnt="0"/>
      <dgm:spPr/>
    </dgm:pt>
    <dgm:pt modelId="{45508C6E-BF9A-4CCA-BC23-35EF6C1BDF02}" type="pres">
      <dgm:prSet presAssocID="{D83D749D-740A-4F57-B240-40394F687276}" presName="thickLine" presStyleLbl="alignNode1" presStyleIdx="1" presStyleCnt="4"/>
      <dgm:spPr/>
    </dgm:pt>
    <dgm:pt modelId="{315EF68B-925F-43C8-A309-657799A39A58}" type="pres">
      <dgm:prSet presAssocID="{D83D749D-740A-4F57-B240-40394F687276}" presName="horz1" presStyleCnt="0"/>
      <dgm:spPr/>
    </dgm:pt>
    <dgm:pt modelId="{B8CF38FE-2811-4B8E-BE60-518EBB7A5E62}" type="pres">
      <dgm:prSet presAssocID="{D83D749D-740A-4F57-B240-40394F687276}" presName="tx1" presStyleLbl="revTx" presStyleIdx="1" presStyleCnt="4"/>
      <dgm:spPr/>
    </dgm:pt>
    <dgm:pt modelId="{C52C2E57-C470-4D67-9D97-A062CE8F11B5}" type="pres">
      <dgm:prSet presAssocID="{D83D749D-740A-4F57-B240-40394F687276}" presName="vert1" presStyleCnt="0"/>
      <dgm:spPr/>
    </dgm:pt>
    <dgm:pt modelId="{823EAF60-2504-4A15-9DE5-D55F31971D66}" type="pres">
      <dgm:prSet presAssocID="{86E6EFFA-220B-4939-9047-5124D1409D8A}" presName="thickLine" presStyleLbl="alignNode1" presStyleIdx="2" presStyleCnt="4"/>
      <dgm:spPr/>
    </dgm:pt>
    <dgm:pt modelId="{B1D6702B-4F67-4217-A5A3-6E84A7484610}" type="pres">
      <dgm:prSet presAssocID="{86E6EFFA-220B-4939-9047-5124D1409D8A}" presName="horz1" presStyleCnt="0"/>
      <dgm:spPr/>
    </dgm:pt>
    <dgm:pt modelId="{F63B1049-1200-4839-87CB-E7D3EA7AD351}" type="pres">
      <dgm:prSet presAssocID="{86E6EFFA-220B-4939-9047-5124D1409D8A}" presName="tx1" presStyleLbl="revTx" presStyleIdx="2" presStyleCnt="4"/>
      <dgm:spPr/>
    </dgm:pt>
    <dgm:pt modelId="{DDEAA9E3-E03F-42BB-8174-48F65AE0C334}" type="pres">
      <dgm:prSet presAssocID="{86E6EFFA-220B-4939-9047-5124D1409D8A}" presName="vert1" presStyleCnt="0"/>
      <dgm:spPr/>
    </dgm:pt>
    <dgm:pt modelId="{06BA8AA9-5482-4E26-9934-35FB08C4D02A}" type="pres">
      <dgm:prSet presAssocID="{A91B8ADC-1C06-4F64-BE1D-DB5C270D5686}" presName="thickLine" presStyleLbl="alignNode1" presStyleIdx="3" presStyleCnt="4"/>
      <dgm:spPr/>
    </dgm:pt>
    <dgm:pt modelId="{94E57290-0600-4A84-97FE-5871B5CB4593}" type="pres">
      <dgm:prSet presAssocID="{A91B8ADC-1C06-4F64-BE1D-DB5C270D5686}" presName="horz1" presStyleCnt="0"/>
      <dgm:spPr/>
    </dgm:pt>
    <dgm:pt modelId="{6DE7C3B9-1E8B-4A13-A82D-DB404278ED74}" type="pres">
      <dgm:prSet presAssocID="{A91B8ADC-1C06-4F64-BE1D-DB5C270D5686}" presName="tx1" presStyleLbl="revTx" presStyleIdx="3" presStyleCnt="4"/>
      <dgm:spPr/>
    </dgm:pt>
    <dgm:pt modelId="{34B4FD9B-4C63-4DCA-8395-DF1E0C913503}" type="pres">
      <dgm:prSet presAssocID="{A91B8ADC-1C06-4F64-BE1D-DB5C270D5686}" presName="vert1" presStyleCnt="0"/>
      <dgm:spPr/>
    </dgm:pt>
  </dgm:ptLst>
  <dgm:cxnLst>
    <dgm:cxn modelId="{5769330F-7CC8-4D56-87AD-86D804292B81}" srcId="{42D3E5E4-A7D9-4C25-A722-988874098C50}" destId="{D83D749D-740A-4F57-B240-40394F687276}" srcOrd="1" destOrd="0" parTransId="{5F898E4C-7AE2-414D-A36A-F62CBFCAB097}" sibTransId="{F8ED4833-05A5-4C26-B9D6-9239EB83C030}"/>
    <dgm:cxn modelId="{A0878515-0789-42C8-A930-F199E7DA8AAF}" type="presOf" srcId="{A91B8ADC-1C06-4F64-BE1D-DB5C270D5686}" destId="{6DE7C3B9-1E8B-4A13-A82D-DB404278ED74}" srcOrd="0" destOrd="0" presId="urn:microsoft.com/office/officeart/2008/layout/LinedList"/>
    <dgm:cxn modelId="{D29F9446-071C-4D11-98C9-B78E949137C1}" srcId="{42D3E5E4-A7D9-4C25-A722-988874098C50}" destId="{A91B8ADC-1C06-4F64-BE1D-DB5C270D5686}" srcOrd="3" destOrd="0" parTransId="{D0D8A11E-5244-4212-B6C6-11154FF80EEB}" sibTransId="{942C56F0-F8DA-424E-9C29-2864541BB2BC}"/>
    <dgm:cxn modelId="{B565B659-42A0-4A94-9372-18F6DFB48197}" type="presOf" srcId="{D83D749D-740A-4F57-B240-40394F687276}" destId="{B8CF38FE-2811-4B8E-BE60-518EBB7A5E62}" srcOrd="0" destOrd="0" presId="urn:microsoft.com/office/officeart/2008/layout/LinedList"/>
    <dgm:cxn modelId="{E83E587F-ABE4-4704-A244-1B2C37378C5E}" type="presOf" srcId="{CBEE25EC-B23D-4C86-952C-0E021E5777C0}" destId="{7F36CEF0-B0A5-4A25-90BD-9EC32C047406}" srcOrd="0" destOrd="0" presId="urn:microsoft.com/office/officeart/2008/layout/LinedList"/>
    <dgm:cxn modelId="{D1290B91-0C60-4AED-A9FB-8C627B029EA3}" srcId="{42D3E5E4-A7D9-4C25-A722-988874098C50}" destId="{CBEE25EC-B23D-4C86-952C-0E021E5777C0}" srcOrd="0" destOrd="0" parTransId="{8B001FE3-BDC9-49E9-9CDF-2F0A455B9B45}" sibTransId="{3D954C18-74A2-4D51-8021-BB0745389701}"/>
    <dgm:cxn modelId="{3AF35EB0-E0FF-4F56-B301-FB8B0FA7B0B4}" srcId="{42D3E5E4-A7D9-4C25-A722-988874098C50}" destId="{86E6EFFA-220B-4939-9047-5124D1409D8A}" srcOrd="2" destOrd="0" parTransId="{B8C00010-25D1-41E0-BA72-2B729F1B5E28}" sibTransId="{D286F46C-3349-49A1-B939-FDF661642894}"/>
    <dgm:cxn modelId="{4E5630B8-A45D-444E-BAE4-2B2AD0A024AD}" type="presOf" srcId="{42D3E5E4-A7D9-4C25-A722-988874098C50}" destId="{EF361FFE-6B17-4196-8637-B311AA92107B}" srcOrd="0" destOrd="0" presId="urn:microsoft.com/office/officeart/2008/layout/LinedList"/>
    <dgm:cxn modelId="{F23003F6-4B7B-4F46-8C9B-084561E7FDE5}" type="presOf" srcId="{86E6EFFA-220B-4939-9047-5124D1409D8A}" destId="{F63B1049-1200-4839-87CB-E7D3EA7AD351}" srcOrd="0" destOrd="0" presId="urn:microsoft.com/office/officeart/2008/layout/LinedList"/>
    <dgm:cxn modelId="{245E36ED-1C3F-40A0-8D8A-EDCA1FAA0E25}" type="presParOf" srcId="{EF361FFE-6B17-4196-8637-B311AA92107B}" destId="{768786F4-714F-49EA-AFE5-95478695FCDD}" srcOrd="0" destOrd="0" presId="urn:microsoft.com/office/officeart/2008/layout/LinedList"/>
    <dgm:cxn modelId="{62A020E4-E032-49B8-9C09-EAF26B653821}" type="presParOf" srcId="{EF361FFE-6B17-4196-8637-B311AA92107B}" destId="{56F472B2-89EB-4F59-84F0-5DD5332EF8CF}" srcOrd="1" destOrd="0" presId="urn:microsoft.com/office/officeart/2008/layout/LinedList"/>
    <dgm:cxn modelId="{DDF5DED0-2F4C-4C8B-A166-8565087AF5FA}" type="presParOf" srcId="{56F472B2-89EB-4F59-84F0-5DD5332EF8CF}" destId="{7F36CEF0-B0A5-4A25-90BD-9EC32C047406}" srcOrd="0" destOrd="0" presId="urn:microsoft.com/office/officeart/2008/layout/LinedList"/>
    <dgm:cxn modelId="{F00B608C-4697-4210-805B-E46D039F3839}" type="presParOf" srcId="{56F472B2-89EB-4F59-84F0-5DD5332EF8CF}" destId="{49CB87F4-2DBC-47CD-B395-96ECA3B57D39}" srcOrd="1" destOrd="0" presId="urn:microsoft.com/office/officeart/2008/layout/LinedList"/>
    <dgm:cxn modelId="{D0FDA528-2717-4822-922B-FFD6852E9D99}" type="presParOf" srcId="{EF361FFE-6B17-4196-8637-B311AA92107B}" destId="{45508C6E-BF9A-4CCA-BC23-35EF6C1BDF02}" srcOrd="2" destOrd="0" presId="urn:microsoft.com/office/officeart/2008/layout/LinedList"/>
    <dgm:cxn modelId="{1CF962A1-856E-4E74-830C-1A2720ECEF5B}" type="presParOf" srcId="{EF361FFE-6B17-4196-8637-B311AA92107B}" destId="{315EF68B-925F-43C8-A309-657799A39A58}" srcOrd="3" destOrd="0" presId="urn:microsoft.com/office/officeart/2008/layout/LinedList"/>
    <dgm:cxn modelId="{CABD6440-64EC-44BD-A44F-BF55B883FDE5}" type="presParOf" srcId="{315EF68B-925F-43C8-A309-657799A39A58}" destId="{B8CF38FE-2811-4B8E-BE60-518EBB7A5E62}" srcOrd="0" destOrd="0" presId="urn:microsoft.com/office/officeart/2008/layout/LinedList"/>
    <dgm:cxn modelId="{48656ED8-F5A8-46E8-803E-4247109CD1EB}" type="presParOf" srcId="{315EF68B-925F-43C8-A309-657799A39A58}" destId="{C52C2E57-C470-4D67-9D97-A062CE8F11B5}" srcOrd="1" destOrd="0" presId="urn:microsoft.com/office/officeart/2008/layout/LinedList"/>
    <dgm:cxn modelId="{545D6A0E-F535-4E66-8C21-9DAD97FEC1BD}" type="presParOf" srcId="{EF361FFE-6B17-4196-8637-B311AA92107B}" destId="{823EAF60-2504-4A15-9DE5-D55F31971D66}" srcOrd="4" destOrd="0" presId="urn:microsoft.com/office/officeart/2008/layout/LinedList"/>
    <dgm:cxn modelId="{2A4D0C66-361A-44CE-B341-4F688AEAEE96}" type="presParOf" srcId="{EF361FFE-6B17-4196-8637-B311AA92107B}" destId="{B1D6702B-4F67-4217-A5A3-6E84A7484610}" srcOrd="5" destOrd="0" presId="urn:microsoft.com/office/officeart/2008/layout/LinedList"/>
    <dgm:cxn modelId="{A4226822-6158-4D97-A7A1-2EB63C7CC61A}" type="presParOf" srcId="{B1D6702B-4F67-4217-A5A3-6E84A7484610}" destId="{F63B1049-1200-4839-87CB-E7D3EA7AD351}" srcOrd="0" destOrd="0" presId="urn:microsoft.com/office/officeart/2008/layout/LinedList"/>
    <dgm:cxn modelId="{28FFD409-F2F0-4761-900B-B0FF35C246AD}" type="presParOf" srcId="{B1D6702B-4F67-4217-A5A3-6E84A7484610}" destId="{DDEAA9E3-E03F-42BB-8174-48F65AE0C334}" srcOrd="1" destOrd="0" presId="urn:microsoft.com/office/officeart/2008/layout/LinedList"/>
    <dgm:cxn modelId="{EE752078-B760-4A79-B645-6E84057FF6D2}" type="presParOf" srcId="{EF361FFE-6B17-4196-8637-B311AA92107B}" destId="{06BA8AA9-5482-4E26-9934-35FB08C4D02A}" srcOrd="6" destOrd="0" presId="urn:microsoft.com/office/officeart/2008/layout/LinedList"/>
    <dgm:cxn modelId="{D41B9E59-DA11-4D18-A61F-9D627623CCB4}" type="presParOf" srcId="{EF361FFE-6B17-4196-8637-B311AA92107B}" destId="{94E57290-0600-4A84-97FE-5871B5CB4593}" srcOrd="7" destOrd="0" presId="urn:microsoft.com/office/officeart/2008/layout/LinedList"/>
    <dgm:cxn modelId="{71D607B1-4E61-4C38-96ED-46B39B87FE12}" type="presParOf" srcId="{94E57290-0600-4A84-97FE-5871B5CB4593}" destId="{6DE7C3B9-1E8B-4A13-A82D-DB404278ED74}" srcOrd="0" destOrd="0" presId="urn:microsoft.com/office/officeart/2008/layout/LinedList"/>
    <dgm:cxn modelId="{032801FE-A4D4-46A6-8A63-6B0F6E74AE44}" type="presParOf" srcId="{94E57290-0600-4A84-97FE-5871B5CB4593}" destId="{34B4FD9B-4C63-4DCA-8395-DF1E0C91350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FD401A-DFC2-491C-85B8-112DED92441A}" type="doc">
      <dgm:prSet loTypeId="urn:microsoft.com/office/officeart/2016/7/layout/BasicLinearProcessNumbered" loCatId="process" qsTypeId="urn:microsoft.com/office/officeart/2005/8/quickstyle/simple4" qsCatId="simple" csTypeId="urn:microsoft.com/office/officeart/2005/8/colors/colorful1" csCatId="colorful"/>
      <dgm:spPr/>
      <dgm:t>
        <a:bodyPr/>
        <a:lstStyle/>
        <a:p>
          <a:endParaRPr lang="en-US"/>
        </a:p>
      </dgm:t>
    </dgm:pt>
    <dgm:pt modelId="{7CD785E0-3DC8-4722-800D-4B0875830DAB}">
      <dgm:prSet/>
      <dgm:spPr/>
      <dgm:t>
        <a:bodyPr/>
        <a:lstStyle/>
        <a:p>
          <a:r>
            <a:rPr lang="en-US"/>
            <a:t>Investors are rational (they seek to maximize returns while minimizing risk). </a:t>
          </a:r>
        </a:p>
      </dgm:t>
    </dgm:pt>
    <dgm:pt modelId="{F09C85D9-825A-4C51-ADF6-55A28B75FC20}" type="parTrans" cxnId="{5FD9080B-23F5-499C-A2F3-041DDC6DA07A}">
      <dgm:prSet/>
      <dgm:spPr/>
      <dgm:t>
        <a:bodyPr/>
        <a:lstStyle/>
        <a:p>
          <a:endParaRPr lang="en-US"/>
        </a:p>
      </dgm:t>
    </dgm:pt>
    <dgm:pt modelId="{4D718B09-EB42-4B92-B62D-894F1E2D91A7}" type="sibTrans" cxnId="{5FD9080B-23F5-499C-A2F3-041DDC6DA07A}">
      <dgm:prSet phldrT="1" phldr="0"/>
      <dgm:spPr/>
      <dgm:t>
        <a:bodyPr/>
        <a:lstStyle/>
        <a:p>
          <a:r>
            <a:rPr lang="en-US"/>
            <a:t>1</a:t>
          </a:r>
        </a:p>
      </dgm:t>
    </dgm:pt>
    <dgm:pt modelId="{D66B7AC1-72E8-4402-AB6E-CD039A287EAC}">
      <dgm:prSet/>
      <dgm:spPr/>
      <dgm:t>
        <a:bodyPr/>
        <a:lstStyle/>
        <a:p>
          <a:r>
            <a:rPr lang="en-US"/>
            <a:t>Investors will accept increased risk only if compensated with higher expected returns.</a:t>
          </a:r>
        </a:p>
      </dgm:t>
    </dgm:pt>
    <dgm:pt modelId="{E3D665C5-03A4-41D9-A23F-983AFEBA7282}" type="parTrans" cxnId="{FEB8BCBF-5FE2-4E02-BABF-DC65FF7D4455}">
      <dgm:prSet/>
      <dgm:spPr/>
      <dgm:t>
        <a:bodyPr/>
        <a:lstStyle/>
        <a:p>
          <a:endParaRPr lang="en-US"/>
        </a:p>
      </dgm:t>
    </dgm:pt>
    <dgm:pt modelId="{83BEA945-C420-4F4B-AAD5-10F8D160AFD4}" type="sibTrans" cxnId="{FEB8BCBF-5FE2-4E02-BABF-DC65FF7D4455}">
      <dgm:prSet phldrT="2" phldr="0"/>
      <dgm:spPr/>
      <dgm:t>
        <a:bodyPr/>
        <a:lstStyle/>
        <a:p>
          <a:r>
            <a:rPr lang="en-US"/>
            <a:t>2</a:t>
          </a:r>
        </a:p>
      </dgm:t>
    </dgm:pt>
    <dgm:pt modelId="{7F147817-D683-462B-80A4-01083AC099AA}">
      <dgm:prSet/>
      <dgm:spPr/>
      <dgm:t>
        <a:bodyPr/>
        <a:lstStyle/>
        <a:p>
          <a:r>
            <a:rPr lang="en-US"/>
            <a:t>Investors receive all pertinent information regarding their investment decision in a timely manner.</a:t>
          </a:r>
        </a:p>
      </dgm:t>
    </dgm:pt>
    <dgm:pt modelId="{4B65EC3C-89EB-483B-B33A-82A6C338DFB6}" type="parTrans" cxnId="{C16E6162-57B1-4AF8-AF4F-9316C39481A1}">
      <dgm:prSet/>
      <dgm:spPr/>
      <dgm:t>
        <a:bodyPr/>
        <a:lstStyle/>
        <a:p>
          <a:endParaRPr lang="en-US"/>
        </a:p>
      </dgm:t>
    </dgm:pt>
    <dgm:pt modelId="{07F1FCF2-B64A-4D30-8B1F-6E5AC16339D3}" type="sibTrans" cxnId="{C16E6162-57B1-4AF8-AF4F-9316C39481A1}">
      <dgm:prSet phldrT="3" phldr="0"/>
      <dgm:spPr/>
      <dgm:t>
        <a:bodyPr/>
        <a:lstStyle/>
        <a:p>
          <a:r>
            <a:rPr lang="en-US"/>
            <a:t>3</a:t>
          </a:r>
        </a:p>
      </dgm:t>
    </dgm:pt>
    <dgm:pt modelId="{F4B2E212-DFA4-4480-906A-DA425FCC149E}" type="pres">
      <dgm:prSet presAssocID="{E9FD401A-DFC2-491C-85B8-112DED92441A}" presName="Name0" presStyleCnt="0">
        <dgm:presLayoutVars>
          <dgm:animLvl val="lvl"/>
          <dgm:resizeHandles val="exact"/>
        </dgm:presLayoutVars>
      </dgm:prSet>
      <dgm:spPr/>
    </dgm:pt>
    <dgm:pt modelId="{3895D3F4-4786-45FB-956F-2F4AAB8A969C}" type="pres">
      <dgm:prSet presAssocID="{7CD785E0-3DC8-4722-800D-4B0875830DAB}" presName="compositeNode" presStyleCnt="0">
        <dgm:presLayoutVars>
          <dgm:bulletEnabled val="1"/>
        </dgm:presLayoutVars>
      </dgm:prSet>
      <dgm:spPr/>
    </dgm:pt>
    <dgm:pt modelId="{49AF67C0-8D2C-4ABF-A979-9F5361D740C6}" type="pres">
      <dgm:prSet presAssocID="{7CD785E0-3DC8-4722-800D-4B0875830DAB}" presName="bgRect" presStyleLbl="bgAccFollowNode1" presStyleIdx="0" presStyleCnt="3"/>
      <dgm:spPr/>
    </dgm:pt>
    <dgm:pt modelId="{4B3271A2-7FD2-4420-8882-F23553C8EFD8}" type="pres">
      <dgm:prSet presAssocID="{4D718B09-EB42-4B92-B62D-894F1E2D91A7}" presName="sibTransNodeCircle" presStyleLbl="alignNode1" presStyleIdx="0" presStyleCnt="6">
        <dgm:presLayoutVars>
          <dgm:chMax val="0"/>
          <dgm:bulletEnabled/>
        </dgm:presLayoutVars>
      </dgm:prSet>
      <dgm:spPr/>
    </dgm:pt>
    <dgm:pt modelId="{DA317A24-D237-4AC8-B543-F13C42E30457}" type="pres">
      <dgm:prSet presAssocID="{7CD785E0-3DC8-4722-800D-4B0875830DAB}" presName="bottomLine" presStyleLbl="alignNode1" presStyleIdx="1" presStyleCnt="6">
        <dgm:presLayoutVars/>
      </dgm:prSet>
      <dgm:spPr/>
    </dgm:pt>
    <dgm:pt modelId="{E0FD42AB-E7D1-490C-BC53-276488DB6061}" type="pres">
      <dgm:prSet presAssocID="{7CD785E0-3DC8-4722-800D-4B0875830DAB}" presName="nodeText" presStyleLbl="bgAccFollowNode1" presStyleIdx="0" presStyleCnt="3">
        <dgm:presLayoutVars>
          <dgm:bulletEnabled val="1"/>
        </dgm:presLayoutVars>
      </dgm:prSet>
      <dgm:spPr/>
    </dgm:pt>
    <dgm:pt modelId="{D054D7AC-4AA9-4967-BBDC-E479EE8D4DFA}" type="pres">
      <dgm:prSet presAssocID="{4D718B09-EB42-4B92-B62D-894F1E2D91A7}" presName="sibTrans" presStyleCnt="0"/>
      <dgm:spPr/>
    </dgm:pt>
    <dgm:pt modelId="{9480197E-0B8C-47DA-BF60-8E48054A9617}" type="pres">
      <dgm:prSet presAssocID="{D66B7AC1-72E8-4402-AB6E-CD039A287EAC}" presName="compositeNode" presStyleCnt="0">
        <dgm:presLayoutVars>
          <dgm:bulletEnabled val="1"/>
        </dgm:presLayoutVars>
      </dgm:prSet>
      <dgm:spPr/>
    </dgm:pt>
    <dgm:pt modelId="{5F5FA107-05D6-4A09-9F14-DC902616D58D}" type="pres">
      <dgm:prSet presAssocID="{D66B7AC1-72E8-4402-AB6E-CD039A287EAC}" presName="bgRect" presStyleLbl="bgAccFollowNode1" presStyleIdx="1" presStyleCnt="3"/>
      <dgm:spPr/>
    </dgm:pt>
    <dgm:pt modelId="{AB4A2F17-E390-4FD1-94C0-CE0E3F20394F}" type="pres">
      <dgm:prSet presAssocID="{83BEA945-C420-4F4B-AAD5-10F8D160AFD4}" presName="sibTransNodeCircle" presStyleLbl="alignNode1" presStyleIdx="2" presStyleCnt="6">
        <dgm:presLayoutVars>
          <dgm:chMax val="0"/>
          <dgm:bulletEnabled/>
        </dgm:presLayoutVars>
      </dgm:prSet>
      <dgm:spPr/>
    </dgm:pt>
    <dgm:pt modelId="{00C58E6E-9948-48A1-BAC3-663545074B2A}" type="pres">
      <dgm:prSet presAssocID="{D66B7AC1-72E8-4402-AB6E-CD039A287EAC}" presName="bottomLine" presStyleLbl="alignNode1" presStyleIdx="3" presStyleCnt="6">
        <dgm:presLayoutVars/>
      </dgm:prSet>
      <dgm:spPr/>
    </dgm:pt>
    <dgm:pt modelId="{3B48EB88-432A-4DC5-9776-DD379AE0F08E}" type="pres">
      <dgm:prSet presAssocID="{D66B7AC1-72E8-4402-AB6E-CD039A287EAC}" presName="nodeText" presStyleLbl="bgAccFollowNode1" presStyleIdx="1" presStyleCnt="3">
        <dgm:presLayoutVars>
          <dgm:bulletEnabled val="1"/>
        </dgm:presLayoutVars>
      </dgm:prSet>
      <dgm:spPr/>
    </dgm:pt>
    <dgm:pt modelId="{6A1A51C0-5362-45CB-9726-E6932867B48D}" type="pres">
      <dgm:prSet presAssocID="{83BEA945-C420-4F4B-AAD5-10F8D160AFD4}" presName="sibTrans" presStyleCnt="0"/>
      <dgm:spPr/>
    </dgm:pt>
    <dgm:pt modelId="{15EB346D-43C2-4304-BF3C-DEE3023F8DCE}" type="pres">
      <dgm:prSet presAssocID="{7F147817-D683-462B-80A4-01083AC099AA}" presName="compositeNode" presStyleCnt="0">
        <dgm:presLayoutVars>
          <dgm:bulletEnabled val="1"/>
        </dgm:presLayoutVars>
      </dgm:prSet>
      <dgm:spPr/>
    </dgm:pt>
    <dgm:pt modelId="{071F8247-EC6E-448B-B248-B455C69197C2}" type="pres">
      <dgm:prSet presAssocID="{7F147817-D683-462B-80A4-01083AC099AA}" presName="bgRect" presStyleLbl="bgAccFollowNode1" presStyleIdx="2" presStyleCnt="3"/>
      <dgm:spPr/>
    </dgm:pt>
    <dgm:pt modelId="{C0CDE34F-1C0D-4F86-98E6-30FA80B3DB7F}" type="pres">
      <dgm:prSet presAssocID="{07F1FCF2-B64A-4D30-8B1F-6E5AC16339D3}" presName="sibTransNodeCircle" presStyleLbl="alignNode1" presStyleIdx="4" presStyleCnt="6">
        <dgm:presLayoutVars>
          <dgm:chMax val="0"/>
          <dgm:bulletEnabled/>
        </dgm:presLayoutVars>
      </dgm:prSet>
      <dgm:spPr/>
    </dgm:pt>
    <dgm:pt modelId="{6B0CF99D-5B22-4A2A-BAA8-EFA39F794232}" type="pres">
      <dgm:prSet presAssocID="{7F147817-D683-462B-80A4-01083AC099AA}" presName="bottomLine" presStyleLbl="alignNode1" presStyleIdx="5" presStyleCnt="6">
        <dgm:presLayoutVars/>
      </dgm:prSet>
      <dgm:spPr/>
    </dgm:pt>
    <dgm:pt modelId="{FE89C599-EEEF-422E-8FFD-BB9316F96769}" type="pres">
      <dgm:prSet presAssocID="{7F147817-D683-462B-80A4-01083AC099AA}" presName="nodeText" presStyleLbl="bgAccFollowNode1" presStyleIdx="2" presStyleCnt="3">
        <dgm:presLayoutVars>
          <dgm:bulletEnabled val="1"/>
        </dgm:presLayoutVars>
      </dgm:prSet>
      <dgm:spPr/>
    </dgm:pt>
  </dgm:ptLst>
  <dgm:cxnLst>
    <dgm:cxn modelId="{5FD9080B-23F5-499C-A2F3-041DDC6DA07A}" srcId="{E9FD401A-DFC2-491C-85B8-112DED92441A}" destId="{7CD785E0-3DC8-4722-800D-4B0875830DAB}" srcOrd="0" destOrd="0" parTransId="{F09C85D9-825A-4C51-ADF6-55A28B75FC20}" sibTransId="{4D718B09-EB42-4B92-B62D-894F1E2D91A7}"/>
    <dgm:cxn modelId="{6E2E000D-D156-4611-BF33-4313F264EC84}" type="presOf" srcId="{7CD785E0-3DC8-4722-800D-4B0875830DAB}" destId="{E0FD42AB-E7D1-490C-BC53-276488DB6061}" srcOrd="1" destOrd="0" presId="urn:microsoft.com/office/officeart/2016/7/layout/BasicLinearProcessNumbered"/>
    <dgm:cxn modelId="{5CE32217-D37F-49E9-839D-F66CC8174069}" type="presOf" srcId="{7F147817-D683-462B-80A4-01083AC099AA}" destId="{071F8247-EC6E-448B-B248-B455C69197C2}" srcOrd="0" destOrd="0" presId="urn:microsoft.com/office/officeart/2016/7/layout/BasicLinearProcessNumbered"/>
    <dgm:cxn modelId="{2630E318-DA5D-46E6-813B-5AFAF7154538}" type="presOf" srcId="{07F1FCF2-B64A-4D30-8B1F-6E5AC16339D3}" destId="{C0CDE34F-1C0D-4F86-98E6-30FA80B3DB7F}" srcOrd="0" destOrd="0" presId="urn:microsoft.com/office/officeart/2016/7/layout/BasicLinearProcessNumbered"/>
    <dgm:cxn modelId="{99E86F34-86B7-43A3-B41D-4D9836926018}" type="presOf" srcId="{7F147817-D683-462B-80A4-01083AC099AA}" destId="{FE89C599-EEEF-422E-8FFD-BB9316F96769}" srcOrd="1" destOrd="0" presId="urn:microsoft.com/office/officeart/2016/7/layout/BasicLinearProcessNumbered"/>
    <dgm:cxn modelId="{C16E6162-57B1-4AF8-AF4F-9316C39481A1}" srcId="{E9FD401A-DFC2-491C-85B8-112DED92441A}" destId="{7F147817-D683-462B-80A4-01083AC099AA}" srcOrd="2" destOrd="0" parTransId="{4B65EC3C-89EB-483B-B33A-82A6C338DFB6}" sibTransId="{07F1FCF2-B64A-4D30-8B1F-6E5AC16339D3}"/>
    <dgm:cxn modelId="{3CC99448-9377-4C35-937B-50E447E54690}" type="presOf" srcId="{D66B7AC1-72E8-4402-AB6E-CD039A287EAC}" destId="{3B48EB88-432A-4DC5-9776-DD379AE0F08E}" srcOrd="1" destOrd="0" presId="urn:microsoft.com/office/officeart/2016/7/layout/BasicLinearProcessNumbered"/>
    <dgm:cxn modelId="{BCF0CEA1-1CF0-4045-8467-9F74D1B52838}" type="presOf" srcId="{83BEA945-C420-4F4B-AAD5-10F8D160AFD4}" destId="{AB4A2F17-E390-4FD1-94C0-CE0E3F20394F}" srcOrd="0" destOrd="0" presId="urn:microsoft.com/office/officeart/2016/7/layout/BasicLinearProcessNumbered"/>
    <dgm:cxn modelId="{FEB8BCBF-5FE2-4E02-BABF-DC65FF7D4455}" srcId="{E9FD401A-DFC2-491C-85B8-112DED92441A}" destId="{D66B7AC1-72E8-4402-AB6E-CD039A287EAC}" srcOrd="1" destOrd="0" parTransId="{E3D665C5-03A4-41D9-A23F-983AFEBA7282}" sibTransId="{83BEA945-C420-4F4B-AAD5-10F8D160AFD4}"/>
    <dgm:cxn modelId="{C6B2E6D0-FC13-43D8-965E-32DD1C210C44}" type="presOf" srcId="{4D718B09-EB42-4B92-B62D-894F1E2D91A7}" destId="{4B3271A2-7FD2-4420-8882-F23553C8EFD8}" srcOrd="0" destOrd="0" presId="urn:microsoft.com/office/officeart/2016/7/layout/BasicLinearProcessNumbered"/>
    <dgm:cxn modelId="{E121BAE6-440D-4B37-B4BF-81D269286918}" type="presOf" srcId="{D66B7AC1-72E8-4402-AB6E-CD039A287EAC}" destId="{5F5FA107-05D6-4A09-9F14-DC902616D58D}" srcOrd="0" destOrd="0" presId="urn:microsoft.com/office/officeart/2016/7/layout/BasicLinearProcessNumbered"/>
    <dgm:cxn modelId="{961BCCEA-2770-42D4-9533-F5E1B613CE43}" type="presOf" srcId="{7CD785E0-3DC8-4722-800D-4B0875830DAB}" destId="{49AF67C0-8D2C-4ABF-A979-9F5361D740C6}" srcOrd="0" destOrd="0" presId="urn:microsoft.com/office/officeart/2016/7/layout/BasicLinearProcessNumbered"/>
    <dgm:cxn modelId="{FC0E77FA-DCE9-4223-9700-10FE5A3F9199}" type="presOf" srcId="{E9FD401A-DFC2-491C-85B8-112DED92441A}" destId="{F4B2E212-DFA4-4480-906A-DA425FCC149E}" srcOrd="0" destOrd="0" presId="urn:microsoft.com/office/officeart/2016/7/layout/BasicLinearProcessNumbered"/>
    <dgm:cxn modelId="{67F74C3D-9642-4CF3-8484-F7B0F10824EA}" type="presParOf" srcId="{F4B2E212-DFA4-4480-906A-DA425FCC149E}" destId="{3895D3F4-4786-45FB-956F-2F4AAB8A969C}" srcOrd="0" destOrd="0" presId="urn:microsoft.com/office/officeart/2016/7/layout/BasicLinearProcessNumbered"/>
    <dgm:cxn modelId="{61E70CBD-3EDB-44C0-B9C9-C7798BE2E89F}" type="presParOf" srcId="{3895D3F4-4786-45FB-956F-2F4AAB8A969C}" destId="{49AF67C0-8D2C-4ABF-A979-9F5361D740C6}" srcOrd="0" destOrd="0" presId="urn:microsoft.com/office/officeart/2016/7/layout/BasicLinearProcessNumbered"/>
    <dgm:cxn modelId="{05834C41-8F69-4AF3-BED0-CF26C89066D9}" type="presParOf" srcId="{3895D3F4-4786-45FB-956F-2F4AAB8A969C}" destId="{4B3271A2-7FD2-4420-8882-F23553C8EFD8}" srcOrd="1" destOrd="0" presId="urn:microsoft.com/office/officeart/2016/7/layout/BasicLinearProcessNumbered"/>
    <dgm:cxn modelId="{67CC0F00-BDA7-4146-A3D5-E56C4F99D51D}" type="presParOf" srcId="{3895D3F4-4786-45FB-956F-2F4AAB8A969C}" destId="{DA317A24-D237-4AC8-B543-F13C42E30457}" srcOrd="2" destOrd="0" presId="urn:microsoft.com/office/officeart/2016/7/layout/BasicLinearProcessNumbered"/>
    <dgm:cxn modelId="{69F53436-0333-4A36-8BB8-171ACCA99C72}" type="presParOf" srcId="{3895D3F4-4786-45FB-956F-2F4AAB8A969C}" destId="{E0FD42AB-E7D1-490C-BC53-276488DB6061}" srcOrd="3" destOrd="0" presId="urn:microsoft.com/office/officeart/2016/7/layout/BasicLinearProcessNumbered"/>
    <dgm:cxn modelId="{AD2B44F3-9F8A-4C17-B183-1DA4818DF385}" type="presParOf" srcId="{F4B2E212-DFA4-4480-906A-DA425FCC149E}" destId="{D054D7AC-4AA9-4967-BBDC-E479EE8D4DFA}" srcOrd="1" destOrd="0" presId="urn:microsoft.com/office/officeart/2016/7/layout/BasicLinearProcessNumbered"/>
    <dgm:cxn modelId="{2E0D6BDD-DB4B-4F49-A516-43FBDD5094BB}" type="presParOf" srcId="{F4B2E212-DFA4-4480-906A-DA425FCC149E}" destId="{9480197E-0B8C-47DA-BF60-8E48054A9617}" srcOrd="2" destOrd="0" presId="urn:microsoft.com/office/officeart/2016/7/layout/BasicLinearProcessNumbered"/>
    <dgm:cxn modelId="{B4B96BCD-EE0E-44C2-A169-1770A7CADF7A}" type="presParOf" srcId="{9480197E-0B8C-47DA-BF60-8E48054A9617}" destId="{5F5FA107-05D6-4A09-9F14-DC902616D58D}" srcOrd="0" destOrd="0" presId="urn:microsoft.com/office/officeart/2016/7/layout/BasicLinearProcessNumbered"/>
    <dgm:cxn modelId="{642E35CD-B56B-4D9B-9BE5-7226D8DBE2EC}" type="presParOf" srcId="{9480197E-0B8C-47DA-BF60-8E48054A9617}" destId="{AB4A2F17-E390-4FD1-94C0-CE0E3F20394F}" srcOrd="1" destOrd="0" presId="urn:microsoft.com/office/officeart/2016/7/layout/BasicLinearProcessNumbered"/>
    <dgm:cxn modelId="{37C4FDD5-CB77-4326-9A50-7316783C89D1}" type="presParOf" srcId="{9480197E-0B8C-47DA-BF60-8E48054A9617}" destId="{00C58E6E-9948-48A1-BAC3-663545074B2A}" srcOrd="2" destOrd="0" presId="urn:microsoft.com/office/officeart/2016/7/layout/BasicLinearProcessNumbered"/>
    <dgm:cxn modelId="{571AEB96-E457-4BED-B6F6-8EE729064ED1}" type="presParOf" srcId="{9480197E-0B8C-47DA-BF60-8E48054A9617}" destId="{3B48EB88-432A-4DC5-9776-DD379AE0F08E}" srcOrd="3" destOrd="0" presId="urn:microsoft.com/office/officeart/2016/7/layout/BasicLinearProcessNumbered"/>
    <dgm:cxn modelId="{CB8776F1-7652-4873-BBF2-07F575832D78}" type="presParOf" srcId="{F4B2E212-DFA4-4480-906A-DA425FCC149E}" destId="{6A1A51C0-5362-45CB-9726-E6932867B48D}" srcOrd="3" destOrd="0" presId="urn:microsoft.com/office/officeart/2016/7/layout/BasicLinearProcessNumbered"/>
    <dgm:cxn modelId="{2D7B6E58-A62F-4A65-8389-EFA34724C5F3}" type="presParOf" srcId="{F4B2E212-DFA4-4480-906A-DA425FCC149E}" destId="{15EB346D-43C2-4304-BF3C-DEE3023F8DCE}" srcOrd="4" destOrd="0" presId="urn:microsoft.com/office/officeart/2016/7/layout/BasicLinearProcessNumbered"/>
    <dgm:cxn modelId="{AA1C1F7D-34A1-4C60-8E63-CCFE97CE4CB7}" type="presParOf" srcId="{15EB346D-43C2-4304-BF3C-DEE3023F8DCE}" destId="{071F8247-EC6E-448B-B248-B455C69197C2}" srcOrd="0" destOrd="0" presId="urn:microsoft.com/office/officeart/2016/7/layout/BasicLinearProcessNumbered"/>
    <dgm:cxn modelId="{DE5A5679-B5BB-4733-9CB3-7AEC9771432E}" type="presParOf" srcId="{15EB346D-43C2-4304-BF3C-DEE3023F8DCE}" destId="{C0CDE34F-1C0D-4F86-98E6-30FA80B3DB7F}" srcOrd="1" destOrd="0" presId="urn:microsoft.com/office/officeart/2016/7/layout/BasicLinearProcessNumbered"/>
    <dgm:cxn modelId="{0089887B-DF64-4F2F-B354-A385CA3FF66F}" type="presParOf" srcId="{15EB346D-43C2-4304-BF3C-DEE3023F8DCE}" destId="{6B0CF99D-5B22-4A2A-BAA8-EFA39F794232}" srcOrd="2" destOrd="0" presId="urn:microsoft.com/office/officeart/2016/7/layout/BasicLinearProcessNumbered"/>
    <dgm:cxn modelId="{C43DB57C-BE7A-4F58-9097-2A1F4F08B71D}" type="presParOf" srcId="{15EB346D-43C2-4304-BF3C-DEE3023F8DCE}" destId="{FE89C599-EEEF-422E-8FFD-BB9316F9676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786F4-714F-49EA-AFE5-95478695FCDD}">
      <dsp:nvSpPr>
        <dsp:cNvPr id="0" name=""/>
        <dsp:cNvSpPr/>
      </dsp:nvSpPr>
      <dsp:spPr>
        <a:xfrm>
          <a:off x="0" y="0"/>
          <a:ext cx="5728344" cy="0"/>
        </a:xfrm>
        <a:prstGeom prst="line">
          <a:avLst/>
        </a:prstGeom>
        <a:blipFill rotWithShape="1">
          <a:blip xmlns:r="http://schemas.openxmlformats.org/officeDocument/2006/relationships" r:embed="rId1">
            <a:duotone>
              <a:schemeClr val="accent5">
                <a:hueOff val="0"/>
                <a:satOff val="0"/>
                <a:lumOff val="0"/>
                <a:alphaOff val="0"/>
                <a:tint val="98000"/>
                <a:lumMod val="102000"/>
              </a:schemeClr>
              <a:schemeClr val="accent5">
                <a:hueOff val="0"/>
                <a:satOff val="0"/>
                <a:lumOff val="0"/>
                <a:alphaOff val="0"/>
                <a:shade val="98000"/>
                <a:lumMod val="98000"/>
              </a:schemeClr>
            </a:duotone>
          </a:blip>
          <a:tile tx="0" ty="0" sx="100000" sy="100000" flip="none" algn="tl"/>
        </a:blipFill>
        <a:ln w="9525" cap="rnd"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F36CEF0-B0A5-4A25-90BD-9EC32C047406}">
      <dsp:nvSpPr>
        <dsp:cNvPr id="0" name=""/>
        <dsp:cNvSpPr/>
      </dsp:nvSpPr>
      <dsp:spPr>
        <a:xfrm>
          <a:off x="0" y="0"/>
          <a:ext cx="5728344" cy="12257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150000"/>
            </a:lnSpc>
            <a:spcBef>
              <a:spcPct val="0"/>
            </a:spcBef>
            <a:spcAft>
              <a:spcPct val="35000"/>
            </a:spcAft>
            <a:buNone/>
          </a:pPr>
          <a:r>
            <a:rPr lang="en-US" sz="2300" b="0" i="0" kern="1200" baseline="0" dirty="0"/>
            <a:t>Diversification of Risks through portfolio investments</a:t>
          </a:r>
          <a:endParaRPr lang="en-US" sz="2300" kern="1200" dirty="0"/>
        </a:p>
      </dsp:txBody>
      <dsp:txXfrm>
        <a:off x="0" y="0"/>
        <a:ext cx="5728344" cy="1225747"/>
      </dsp:txXfrm>
    </dsp:sp>
    <dsp:sp modelId="{45508C6E-BF9A-4CCA-BC23-35EF6C1BDF02}">
      <dsp:nvSpPr>
        <dsp:cNvPr id="0" name=""/>
        <dsp:cNvSpPr/>
      </dsp:nvSpPr>
      <dsp:spPr>
        <a:xfrm>
          <a:off x="0" y="1225747"/>
          <a:ext cx="5728344" cy="0"/>
        </a:xfrm>
        <a:prstGeom prst="line">
          <a:avLst/>
        </a:prstGeom>
        <a:blipFill rotWithShape="1">
          <a:blip xmlns:r="http://schemas.openxmlformats.org/officeDocument/2006/relationships" r:embed="rId1">
            <a:duotone>
              <a:schemeClr val="accent5">
                <a:hueOff val="6932061"/>
                <a:satOff val="-189"/>
                <a:lumOff val="-1046"/>
                <a:alphaOff val="0"/>
                <a:tint val="98000"/>
                <a:lumMod val="102000"/>
              </a:schemeClr>
              <a:schemeClr val="accent5">
                <a:hueOff val="6932061"/>
                <a:satOff val="-189"/>
                <a:lumOff val="-1046"/>
                <a:alphaOff val="0"/>
                <a:shade val="98000"/>
                <a:lumMod val="98000"/>
              </a:schemeClr>
            </a:duotone>
          </a:blip>
          <a:tile tx="0" ty="0" sx="100000" sy="100000" flip="none" algn="tl"/>
        </a:blipFill>
        <a:ln w="9525" cap="rnd" cmpd="sng" algn="ctr">
          <a:solidFill>
            <a:schemeClr val="accent5">
              <a:hueOff val="6932061"/>
              <a:satOff val="-189"/>
              <a:lumOff val="-1046"/>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8CF38FE-2811-4B8E-BE60-518EBB7A5E62}">
      <dsp:nvSpPr>
        <dsp:cNvPr id="0" name=""/>
        <dsp:cNvSpPr/>
      </dsp:nvSpPr>
      <dsp:spPr>
        <a:xfrm>
          <a:off x="0" y="1225747"/>
          <a:ext cx="5728344" cy="12257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150000"/>
            </a:lnSpc>
            <a:spcBef>
              <a:spcPct val="0"/>
            </a:spcBef>
            <a:spcAft>
              <a:spcPct val="35000"/>
            </a:spcAft>
            <a:buNone/>
          </a:pPr>
          <a:r>
            <a:rPr lang="en-US" sz="2300" b="0" i="0" kern="1200" baseline="0" dirty="0"/>
            <a:t>Markowitz Model ( Mean-Variance Model ).</a:t>
          </a:r>
          <a:endParaRPr lang="en-US" sz="2300" kern="1200" dirty="0"/>
        </a:p>
      </dsp:txBody>
      <dsp:txXfrm>
        <a:off x="0" y="1225747"/>
        <a:ext cx="5728344" cy="1225747"/>
      </dsp:txXfrm>
    </dsp:sp>
    <dsp:sp modelId="{823EAF60-2504-4A15-9DE5-D55F31971D66}">
      <dsp:nvSpPr>
        <dsp:cNvPr id="0" name=""/>
        <dsp:cNvSpPr/>
      </dsp:nvSpPr>
      <dsp:spPr>
        <a:xfrm>
          <a:off x="0" y="2451495"/>
          <a:ext cx="5728344" cy="0"/>
        </a:xfrm>
        <a:prstGeom prst="line">
          <a:avLst/>
        </a:prstGeom>
        <a:blipFill rotWithShape="1">
          <a:blip xmlns:r="http://schemas.openxmlformats.org/officeDocument/2006/relationships" r:embed="rId1">
            <a:duotone>
              <a:schemeClr val="accent5">
                <a:hueOff val="13864123"/>
                <a:satOff val="-379"/>
                <a:lumOff val="-2092"/>
                <a:alphaOff val="0"/>
                <a:tint val="98000"/>
                <a:lumMod val="102000"/>
              </a:schemeClr>
              <a:schemeClr val="accent5">
                <a:hueOff val="13864123"/>
                <a:satOff val="-379"/>
                <a:lumOff val="-2092"/>
                <a:alphaOff val="0"/>
                <a:shade val="98000"/>
                <a:lumMod val="98000"/>
              </a:schemeClr>
            </a:duotone>
          </a:blip>
          <a:tile tx="0" ty="0" sx="100000" sy="100000" flip="none" algn="tl"/>
        </a:blipFill>
        <a:ln w="9525" cap="rnd" cmpd="sng" algn="ctr">
          <a:solidFill>
            <a:schemeClr val="accent5">
              <a:hueOff val="13864123"/>
              <a:satOff val="-379"/>
              <a:lumOff val="-2092"/>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63B1049-1200-4839-87CB-E7D3EA7AD351}">
      <dsp:nvSpPr>
        <dsp:cNvPr id="0" name=""/>
        <dsp:cNvSpPr/>
      </dsp:nvSpPr>
      <dsp:spPr>
        <a:xfrm>
          <a:off x="0" y="2451495"/>
          <a:ext cx="5728344" cy="12257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150000"/>
            </a:lnSpc>
            <a:spcBef>
              <a:spcPct val="0"/>
            </a:spcBef>
            <a:spcAft>
              <a:spcPct val="35000"/>
            </a:spcAft>
            <a:buNone/>
          </a:pPr>
          <a:r>
            <a:rPr lang="en-US" sz="2300" b="0" i="0" kern="1200" baseline="0" dirty="0"/>
            <a:t>Comparing Value at Risk (</a:t>
          </a:r>
          <a:r>
            <a:rPr lang="en-US" sz="2300" b="0" i="0" kern="1200" baseline="0" dirty="0" err="1"/>
            <a:t>VaR</a:t>
          </a:r>
          <a:r>
            <a:rPr lang="en-US" sz="2300" b="0" i="0" kern="1200" baseline="0" dirty="0"/>
            <a:t>) and Conditional Value at Risk(</a:t>
          </a:r>
          <a:r>
            <a:rPr lang="en-US" sz="2300" b="0" i="0" kern="1200" baseline="0" dirty="0" err="1"/>
            <a:t>CVaR</a:t>
          </a:r>
          <a:r>
            <a:rPr lang="en-US" sz="2300" b="0" i="0" kern="1200" baseline="0" dirty="0"/>
            <a:t>)</a:t>
          </a:r>
          <a:endParaRPr lang="en-US" sz="2300" kern="1200" dirty="0"/>
        </a:p>
      </dsp:txBody>
      <dsp:txXfrm>
        <a:off x="0" y="2451495"/>
        <a:ext cx="5728344" cy="1225747"/>
      </dsp:txXfrm>
    </dsp:sp>
    <dsp:sp modelId="{06BA8AA9-5482-4E26-9934-35FB08C4D02A}">
      <dsp:nvSpPr>
        <dsp:cNvPr id="0" name=""/>
        <dsp:cNvSpPr/>
      </dsp:nvSpPr>
      <dsp:spPr>
        <a:xfrm>
          <a:off x="0" y="3677242"/>
          <a:ext cx="5728344" cy="0"/>
        </a:xfrm>
        <a:prstGeom prst="line">
          <a:avLst/>
        </a:prstGeom>
        <a:blipFill rotWithShape="1">
          <a:blip xmlns:r="http://schemas.openxmlformats.org/officeDocument/2006/relationships" r:embed="rId1">
            <a:duotone>
              <a:schemeClr val="accent5">
                <a:hueOff val="20796183"/>
                <a:satOff val="-568"/>
                <a:lumOff val="-3138"/>
                <a:alphaOff val="0"/>
                <a:tint val="98000"/>
                <a:lumMod val="102000"/>
              </a:schemeClr>
              <a:schemeClr val="accent5">
                <a:hueOff val="20796183"/>
                <a:satOff val="-568"/>
                <a:lumOff val="-3138"/>
                <a:alphaOff val="0"/>
                <a:shade val="98000"/>
                <a:lumMod val="98000"/>
              </a:schemeClr>
            </a:duotone>
          </a:blip>
          <a:tile tx="0" ty="0" sx="100000" sy="100000" flip="none" algn="tl"/>
        </a:blipFill>
        <a:ln w="9525" cap="rnd" cmpd="sng" algn="ctr">
          <a:solidFill>
            <a:schemeClr val="accent5">
              <a:hueOff val="20796183"/>
              <a:satOff val="-568"/>
              <a:lumOff val="-3138"/>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E7C3B9-1E8B-4A13-A82D-DB404278ED74}">
      <dsp:nvSpPr>
        <dsp:cNvPr id="0" name=""/>
        <dsp:cNvSpPr/>
      </dsp:nvSpPr>
      <dsp:spPr>
        <a:xfrm>
          <a:off x="0" y="3677242"/>
          <a:ext cx="5728344" cy="12257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baseline="0" dirty="0"/>
            <a:t>Monte Carlo Method</a:t>
          </a:r>
          <a:r>
            <a:rPr lang="en-IN" sz="2300" kern="1200" dirty="0"/>
            <a:t> </a:t>
          </a:r>
          <a:endParaRPr lang="en-US" sz="2300" kern="1200" dirty="0"/>
        </a:p>
      </dsp:txBody>
      <dsp:txXfrm>
        <a:off x="0" y="3677242"/>
        <a:ext cx="5728344" cy="12257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AF67C0-8D2C-4ABF-A979-9F5361D740C6}">
      <dsp:nvSpPr>
        <dsp:cNvPr id="0" name=""/>
        <dsp:cNvSpPr/>
      </dsp:nvSpPr>
      <dsp:spPr>
        <a:xfrm>
          <a:off x="0" y="0"/>
          <a:ext cx="3298031" cy="3364741"/>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7127" tIns="330200" rIns="257127" bIns="330200" numCol="1" spcCol="1270" anchor="t" anchorCtr="0">
          <a:noAutofit/>
        </a:bodyPr>
        <a:lstStyle/>
        <a:p>
          <a:pPr marL="0" lvl="0" indent="0" algn="l" defTabSz="844550">
            <a:lnSpc>
              <a:spcPct val="90000"/>
            </a:lnSpc>
            <a:spcBef>
              <a:spcPct val="0"/>
            </a:spcBef>
            <a:spcAft>
              <a:spcPct val="35000"/>
            </a:spcAft>
            <a:buNone/>
          </a:pPr>
          <a:r>
            <a:rPr lang="en-US" sz="1900" kern="1200"/>
            <a:t>Investors are rational (they seek to maximize returns while minimizing risk). </a:t>
          </a:r>
        </a:p>
      </dsp:txBody>
      <dsp:txXfrm>
        <a:off x="0" y="1278601"/>
        <a:ext cx="3298031" cy="2018844"/>
      </dsp:txXfrm>
    </dsp:sp>
    <dsp:sp modelId="{4B3271A2-7FD2-4420-8882-F23553C8EFD8}">
      <dsp:nvSpPr>
        <dsp:cNvPr id="0" name=""/>
        <dsp:cNvSpPr/>
      </dsp:nvSpPr>
      <dsp:spPr>
        <a:xfrm>
          <a:off x="1144304" y="336474"/>
          <a:ext cx="1009422" cy="1009422"/>
        </a:xfrm>
        <a:prstGeom prst="ellipse">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w="9525" cap="rnd"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78698" tIns="12700" rIns="78698"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92130" y="484300"/>
        <a:ext cx="713770" cy="713770"/>
      </dsp:txXfrm>
    </dsp:sp>
    <dsp:sp modelId="{DA317A24-D237-4AC8-B543-F13C42E30457}">
      <dsp:nvSpPr>
        <dsp:cNvPr id="0" name=""/>
        <dsp:cNvSpPr/>
      </dsp:nvSpPr>
      <dsp:spPr>
        <a:xfrm>
          <a:off x="0" y="3364669"/>
          <a:ext cx="3298031" cy="72"/>
        </a:xfrm>
        <a:prstGeom prst="rect">
          <a:avLst/>
        </a:prstGeom>
        <a:blipFill rotWithShape="1">
          <a:blip xmlns:r="http://schemas.openxmlformats.org/officeDocument/2006/relationships" r:embed="rId1">
            <a:duotone>
              <a:schemeClr val="accent3">
                <a:hueOff val="0"/>
                <a:satOff val="0"/>
                <a:lumOff val="0"/>
                <a:alphaOff val="0"/>
                <a:tint val="98000"/>
                <a:lumMod val="102000"/>
              </a:schemeClr>
              <a:schemeClr val="accent3">
                <a:hueOff val="0"/>
                <a:satOff val="0"/>
                <a:lumOff val="0"/>
                <a:alphaOff val="0"/>
                <a:shade val="98000"/>
                <a:lumMod val="98000"/>
              </a:schemeClr>
            </a:duotone>
          </a:blip>
          <a:tile tx="0" ty="0" sx="100000" sy="100000" flip="none" algn="tl"/>
        </a:blipFill>
        <a:ln w="9525" cap="rnd"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F5FA107-05D6-4A09-9F14-DC902616D58D}">
      <dsp:nvSpPr>
        <dsp:cNvPr id="0" name=""/>
        <dsp:cNvSpPr/>
      </dsp:nvSpPr>
      <dsp:spPr>
        <a:xfrm>
          <a:off x="3627834" y="0"/>
          <a:ext cx="3298031" cy="3364741"/>
        </a:xfrm>
        <a:prstGeom prst="rect">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7127" tIns="330200" rIns="257127" bIns="330200" numCol="1" spcCol="1270" anchor="t" anchorCtr="0">
          <a:noAutofit/>
        </a:bodyPr>
        <a:lstStyle/>
        <a:p>
          <a:pPr marL="0" lvl="0" indent="0" algn="l" defTabSz="844550">
            <a:lnSpc>
              <a:spcPct val="90000"/>
            </a:lnSpc>
            <a:spcBef>
              <a:spcPct val="0"/>
            </a:spcBef>
            <a:spcAft>
              <a:spcPct val="35000"/>
            </a:spcAft>
            <a:buNone/>
          </a:pPr>
          <a:r>
            <a:rPr lang="en-US" sz="1900" kern="1200"/>
            <a:t>Investors will accept increased risk only if compensated with higher expected returns.</a:t>
          </a:r>
        </a:p>
      </dsp:txBody>
      <dsp:txXfrm>
        <a:off x="3627834" y="1278601"/>
        <a:ext cx="3298031" cy="2018844"/>
      </dsp:txXfrm>
    </dsp:sp>
    <dsp:sp modelId="{AB4A2F17-E390-4FD1-94C0-CE0E3F20394F}">
      <dsp:nvSpPr>
        <dsp:cNvPr id="0" name=""/>
        <dsp:cNvSpPr/>
      </dsp:nvSpPr>
      <dsp:spPr>
        <a:xfrm>
          <a:off x="4772138" y="336474"/>
          <a:ext cx="1009422" cy="1009422"/>
        </a:xfrm>
        <a:prstGeom prst="ellipse">
          <a:avLst/>
        </a:prstGeom>
        <a:blipFill rotWithShape="1">
          <a:blip xmlns:r="http://schemas.openxmlformats.org/officeDocument/2006/relationships" r:embed="rId1">
            <a:duotone>
              <a:schemeClr val="accent4">
                <a:hueOff val="0"/>
                <a:satOff val="0"/>
                <a:lumOff val="0"/>
                <a:alphaOff val="0"/>
                <a:tint val="98000"/>
                <a:lumMod val="102000"/>
              </a:schemeClr>
              <a:schemeClr val="accent4">
                <a:hueOff val="0"/>
                <a:satOff val="0"/>
                <a:lumOff val="0"/>
                <a:alphaOff val="0"/>
                <a:shade val="98000"/>
                <a:lumMod val="98000"/>
              </a:schemeClr>
            </a:duotone>
          </a:blip>
          <a:tile tx="0" ty="0" sx="100000" sy="100000" flip="none" algn="tl"/>
        </a:blipFill>
        <a:ln w="9525" cap="rnd"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78698" tIns="12700" rIns="78698"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919964" y="484300"/>
        <a:ext cx="713770" cy="713770"/>
      </dsp:txXfrm>
    </dsp:sp>
    <dsp:sp modelId="{00C58E6E-9948-48A1-BAC3-663545074B2A}">
      <dsp:nvSpPr>
        <dsp:cNvPr id="0" name=""/>
        <dsp:cNvSpPr/>
      </dsp:nvSpPr>
      <dsp:spPr>
        <a:xfrm>
          <a:off x="3627834" y="3364669"/>
          <a:ext cx="3298031" cy="72"/>
        </a:xfrm>
        <a:prstGeom prst="rect">
          <a:avLst/>
        </a:prstGeom>
        <a:blipFill rotWithShape="1">
          <a:blip xmlns:r="http://schemas.openxmlformats.org/officeDocument/2006/relationships" r:embed="rId1">
            <a:duotone>
              <a:schemeClr val="accent5">
                <a:hueOff val="0"/>
                <a:satOff val="0"/>
                <a:lumOff val="0"/>
                <a:alphaOff val="0"/>
                <a:tint val="98000"/>
                <a:lumMod val="102000"/>
              </a:schemeClr>
              <a:schemeClr val="accent5">
                <a:hueOff val="0"/>
                <a:satOff val="0"/>
                <a:lumOff val="0"/>
                <a:alphaOff val="0"/>
                <a:shade val="98000"/>
                <a:lumMod val="98000"/>
              </a:schemeClr>
            </a:duotone>
          </a:blip>
          <a:tile tx="0" ty="0" sx="100000" sy="100000" flip="none" algn="tl"/>
        </a:blipFill>
        <a:ln w="9525" cap="rnd"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71F8247-EC6E-448B-B248-B455C69197C2}">
      <dsp:nvSpPr>
        <dsp:cNvPr id="0" name=""/>
        <dsp:cNvSpPr/>
      </dsp:nvSpPr>
      <dsp:spPr>
        <a:xfrm>
          <a:off x="7255668" y="0"/>
          <a:ext cx="3298031" cy="3364741"/>
        </a:xfrm>
        <a:prstGeom prst="rect">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7127" tIns="330200" rIns="257127" bIns="330200" numCol="1" spcCol="1270" anchor="t" anchorCtr="0">
          <a:noAutofit/>
        </a:bodyPr>
        <a:lstStyle/>
        <a:p>
          <a:pPr marL="0" lvl="0" indent="0" algn="l" defTabSz="844550">
            <a:lnSpc>
              <a:spcPct val="90000"/>
            </a:lnSpc>
            <a:spcBef>
              <a:spcPct val="0"/>
            </a:spcBef>
            <a:spcAft>
              <a:spcPct val="35000"/>
            </a:spcAft>
            <a:buNone/>
          </a:pPr>
          <a:r>
            <a:rPr lang="en-US" sz="1900" kern="1200"/>
            <a:t>Investors receive all pertinent information regarding their investment decision in a timely manner.</a:t>
          </a:r>
        </a:p>
      </dsp:txBody>
      <dsp:txXfrm>
        <a:off x="7255668" y="1278601"/>
        <a:ext cx="3298031" cy="2018844"/>
      </dsp:txXfrm>
    </dsp:sp>
    <dsp:sp modelId="{C0CDE34F-1C0D-4F86-98E6-30FA80B3DB7F}">
      <dsp:nvSpPr>
        <dsp:cNvPr id="0" name=""/>
        <dsp:cNvSpPr/>
      </dsp:nvSpPr>
      <dsp:spPr>
        <a:xfrm>
          <a:off x="8399973" y="336474"/>
          <a:ext cx="1009422" cy="1009422"/>
        </a:xfrm>
        <a:prstGeom prst="ellipse">
          <a:avLst/>
        </a:prstGeom>
        <a:blipFill rotWithShape="1">
          <a:blip xmlns:r="http://schemas.openxmlformats.org/officeDocument/2006/relationships" r:embed="rId1">
            <a:duotone>
              <a:schemeClr val="accent6">
                <a:hueOff val="0"/>
                <a:satOff val="0"/>
                <a:lumOff val="0"/>
                <a:alphaOff val="0"/>
                <a:tint val="98000"/>
                <a:lumMod val="102000"/>
              </a:schemeClr>
              <a:schemeClr val="accent6">
                <a:hueOff val="0"/>
                <a:satOff val="0"/>
                <a:lumOff val="0"/>
                <a:alphaOff val="0"/>
                <a:shade val="98000"/>
                <a:lumMod val="98000"/>
              </a:schemeClr>
            </a:duotone>
          </a:blip>
          <a:tile tx="0" ty="0" sx="100000" sy="100000" flip="none" algn="tl"/>
        </a:blipFill>
        <a:ln w="9525" cap="rnd"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78698" tIns="12700" rIns="78698"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547799" y="484300"/>
        <a:ext cx="713770" cy="713770"/>
      </dsp:txXfrm>
    </dsp:sp>
    <dsp:sp modelId="{6B0CF99D-5B22-4A2A-BAA8-EFA39F794232}">
      <dsp:nvSpPr>
        <dsp:cNvPr id="0" name=""/>
        <dsp:cNvSpPr/>
      </dsp:nvSpPr>
      <dsp:spPr>
        <a:xfrm>
          <a:off x="7255668" y="3364669"/>
          <a:ext cx="3298031" cy="72"/>
        </a:xfrm>
        <a:prstGeom prst="rect">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w="9525" cap="rnd"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95C5C9-164C-46B3-A87E-7660D39D3106}" type="datetime2">
              <a:rPr lang="en-US" smtClean="0"/>
              <a:t>Saturday, April 23, 2022</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2906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Saturday, April 23, 2022</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6310967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Saturday, April 23, 2022</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41570735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DEA2CF1-0EB2-4673-802D-3371233E4A77}" type="datetime2">
              <a:rPr lang="en-US" smtClean="0"/>
              <a:t>Saturday, April 23, 2022</a:t>
            </a:fld>
            <a:endParaRPr lang="en-US" dirty="0"/>
          </a:p>
        </p:txBody>
      </p:sp>
      <p:sp>
        <p:nvSpPr>
          <p:cNvPr id="3" name="Footer Placeholder 2"/>
          <p:cNvSpPr>
            <a:spLocks noGrp="1"/>
          </p:cNvSpPr>
          <p:nvPr>
            <p:ph type="ftr" sz="quarter" idx="11"/>
          </p:nvPr>
        </p:nvSpPr>
        <p:spPr/>
        <p:txBody>
          <a:bodyPr/>
          <a:lstStyle/>
          <a:p>
            <a:pPr algn="l"/>
            <a:r>
              <a:rPr lang="en-US"/>
              <a:t>Sample Footer Text</a:t>
            </a:r>
            <a:endParaRPr lang="en-US" dirty="0"/>
          </a:p>
        </p:txBody>
      </p:sp>
      <p:sp>
        <p:nvSpPr>
          <p:cNvPr id="4" name="Slide Number Placeholder 3"/>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43608877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5179A-1E2B-41AB-B400-4F1B4022FAEE}" type="datetime2">
              <a:rPr lang="en-US" smtClean="0"/>
              <a:t>Saturday, April 23,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81495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81D0F-6595-4F14-8EF3-954CD87C797B}" type="datetime2">
              <a:rPr lang="en-US" smtClean="0"/>
              <a:t>Saturday, April 23,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17732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CFF8A-AAF8-4A12-8A91-9CA0EAF6CBB9}" type="datetime2">
              <a:rPr lang="en-US" smtClean="0"/>
              <a:t>Saturday, April 23, 2022</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61672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25C3-021A-4B0B-8F70-0C181FE1CF45}" type="datetime2">
              <a:rPr lang="en-US" smtClean="0"/>
              <a:t>Saturday, April 23, 2022</a:t>
            </a:fld>
            <a:endParaRPr lang="en-US"/>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88021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3D88D-8CEC-4ED9-A53B-5596187D9A16}" type="datetime2">
              <a:rPr lang="en-US" smtClean="0"/>
              <a:t>Saturday, April 23,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227621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CD382-DFDA-4722-A27A-59C21AD112F2}" type="datetime2">
              <a:rPr lang="en-US" smtClean="0"/>
              <a:t>Saturday, April 23, 2022</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08253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2A30D-1C09-413F-AAB1-38F366000715}" type="datetime2">
              <a:rPr lang="en-US" smtClean="0"/>
              <a:t>Saturday, April 23, 2022</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99448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82B9C-D65E-4F64-95C3-B10F3B00F0D9}" type="datetime2">
              <a:rPr lang="en-US" smtClean="0"/>
              <a:t>Saturday, April 23, 2022</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9764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F5FDCC-6AAC-4A08-B9E0-3793AB5E64C3}" type="datetime2">
              <a:rPr lang="en-US" smtClean="0"/>
              <a:t>Saturday, April 23,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94608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DEA2CF1-0EB2-4673-802D-3371233E4A77}" type="datetime2">
              <a:rPr lang="en-US" smtClean="0"/>
              <a:t>Saturday, April 23, 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pPr algn="l"/>
            <a:r>
              <a:rPr lang="en-US"/>
              <a:t>Sample Footer Text</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66634082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pPr algn="l"/>
            <a:r>
              <a:rPr lang="en-US"/>
              <a:t>Sample Footer Text</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DEA2CF1-0EB2-4673-802D-3371233E4A77}" type="datetime2">
              <a:rPr lang="en-US" smtClean="0"/>
              <a:t>Saturday, April 23, 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49245958"/>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A9A1ACB-4ECA-4EAE-AEAB-CE9C8C01E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4" name="Picture 3" descr="3D cubes suspended in the air">
            <a:extLst>
              <a:ext uri="{FF2B5EF4-FFF2-40B4-BE49-F238E27FC236}">
                <a16:creationId xmlns:a16="http://schemas.microsoft.com/office/drawing/2014/main" id="{D4528F81-9A18-D58F-3F1B-171F000C0DC6}"/>
              </a:ext>
            </a:extLst>
          </p:cNvPr>
          <p:cNvPicPr>
            <a:picLocks noChangeAspect="1"/>
          </p:cNvPicPr>
          <p:nvPr/>
        </p:nvPicPr>
        <p:blipFill rotWithShape="1">
          <a:blip r:embed="rId2">
            <a:duotone>
              <a:prstClr val="black"/>
              <a:schemeClr val="tx2">
                <a:tint val="45000"/>
                <a:satMod val="400000"/>
              </a:schemeClr>
            </a:duotone>
          </a:blip>
          <a:srcRect l="9091" t="14584" b="7937"/>
          <a:stretch/>
        </p:blipFill>
        <p:spPr>
          <a:xfrm>
            <a:off x="9351" y="18672"/>
            <a:ext cx="12191980" cy="6857989"/>
          </a:xfrm>
          <a:prstGeom prst="rect">
            <a:avLst/>
          </a:prstGeom>
        </p:spPr>
      </p:pic>
      <p:sp>
        <p:nvSpPr>
          <p:cNvPr id="11" name="Rectangle 5">
            <a:extLst>
              <a:ext uri="{FF2B5EF4-FFF2-40B4-BE49-F238E27FC236}">
                <a16:creationId xmlns:a16="http://schemas.microsoft.com/office/drawing/2014/main" id="{BFBD78D0-8C17-49D9-94BC-BFF758441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0" y="0"/>
            <a:ext cx="6040967" cy="6858000"/>
          </a:xfrm>
          <a:custGeom>
            <a:avLst/>
            <a:gdLst/>
            <a:ahLst/>
            <a:cxnLst/>
            <a:rect l="l" t="t" r="r" b="b"/>
            <a:pathLst>
              <a:path w="6040967" h="6858000">
                <a:moveTo>
                  <a:pt x="0" y="0"/>
                </a:moveTo>
                <a:lnTo>
                  <a:pt x="6040967" y="0"/>
                </a:lnTo>
                <a:lnTo>
                  <a:pt x="6040967" y="1900238"/>
                </a:lnTo>
                <a:lnTo>
                  <a:pt x="5670550" y="2178050"/>
                </a:lnTo>
                <a:lnTo>
                  <a:pt x="5666317" y="2184400"/>
                </a:lnTo>
                <a:lnTo>
                  <a:pt x="5659967" y="2193925"/>
                </a:lnTo>
                <a:lnTo>
                  <a:pt x="5653617" y="2201863"/>
                </a:lnTo>
                <a:lnTo>
                  <a:pt x="5653617" y="2211388"/>
                </a:lnTo>
                <a:lnTo>
                  <a:pt x="5653617" y="2220913"/>
                </a:lnTo>
                <a:lnTo>
                  <a:pt x="5659967" y="2228850"/>
                </a:lnTo>
                <a:lnTo>
                  <a:pt x="5666317" y="2238375"/>
                </a:lnTo>
                <a:lnTo>
                  <a:pt x="5670550" y="2244725"/>
                </a:lnTo>
                <a:lnTo>
                  <a:pt x="6040967" y="2522538"/>
                </a:lnTo>
                <a:lnTo>
                  <a:pt x="6040967" y="6858000"/>
                </a:lnTo>
                <a:lnTo>
                  <a:pt x="0" y="6858000"/>
                </a:lnTo>
                <a:close/>
              </a:path>
            </a:pathLst>
          </a:custGeom>
          <a:gradFill flip="none" rotWithShape="1">
            <a:gsLst>
              <a:gs pos="0">
                <a:schemeClr val="accent1">
                  <a:alpha val="50000"/>
                </a:schemeClr>
              </a:gs>
              <a:gs pos="68000">
                <a:schemeClr val="accent1">
                  <a:alpha val="70000"/>
                </a:schemeClr>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A152BA23-E797-46EB-8BCF-6CB26DE51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653617" y="0"/>
            <a:ext cx="6538383" cy="6858000"/>
          </a:xfrm>
          <a:custGeom>
            <a:avLst/>
            <a:gdLst/>
            <a:ahLst/>
            <a:cxnLst/>
            <a:rect l="l" t="t" r="r" b="b"/>
            <a:pathLst>
              <a:path w="6538383" h="6858000">
                <a:moveTo>
                  <a:pt x="387350" y="0"/>
                </a:moveTo>
                <a:lnTo>
                  <a:pt x="4874683" y="0"/>
                </a:lnTo>
                <a:lnTo>
                  <a:pt x="6093883" y="0"/>
                </a:lnTo>
                <a:lnTo>
                  <a:pt x="6538383" y="0"/>
                </a:lnTo>
                <a:lnTo>
                  <a:pt x="6538383" y="6858000"/>
                </a:lnTo>
                <a:lnTo>
                  <a:pt x="6093883" y="6858000"/>
                </a:lnTo>
                <a:lnTo>
                  <a:pt x="4874683" y="6858000"/>
                </a:lnTo>
                <a:lnTo>
                  <a:pt x="387350" y="6858000"/>
                </a:lnTo>
                <a:lnTo>
                  <a:pt x="387350" y="2522538"/>
                </a:lnTo>
                <a:lnTo>
                  <a:pt x="16933" y="2244725"/>
                </a:lnTo>
                <a:lnTo>
                  <a:pt x="12700" y="2238375"/>
                </a:lnTo>
                <a:lnTo>
                  <a:pt x="6350" y="2228850"/>
                </a:lnTo>
                <a:lnTo>
                  <a:pt x="0" y="2220913"/>
                </a:lnTo>
                <a:lnTo>
                  <a:pt x="0" y="2211388"/>
                </a:lnTo>
                <a:lnTo>
                  <a:pt x="0" y="2201863"/>
                </a:lnTo>
                <a:lnTo>
                  <a:pt x="6350" y="2193925"/>
                </a:lnTo>
                <a:lnTo>
                  <a:pt x="12700" y="2184400"/>
                </a:lnTo>
                <a:lnTo>
                  <a:pt x="16933" y="2178050"/>
                </a:lnTo>
                <a:lnTo>
                  <a:pt x="387350" y="1900238"/>
                </a:lnTo>
                <a:close/>
              </a:path>
            </a:pathLst>
          </a:custGeom>
          <a:solidFill>
            <a:schemeClr val="bg1">
              <a:alpha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F3EF74-DC0A-47C7-A9BD-6D16D8D1E0A8}"/>
              </a:ext>
            </a:extLst>
          </p:cNvPr>
          <p:cNvSpPr>
            <a:spLocks noGrp="1"/>
          </p:cNvSpPr>
          <p:nvPr>
            <p:ph type="ctrTitle"/>
          </p:nvPr>
        </p:nvSpPr>
        <p:spPr>
          <a:xfrm>
            <a:off x="6519333" y="447188"/>
            <a:ext cx="5223934" cy="1559412"/>
          </a:xfrm>
        </p:spPr>
        <p:txBody>
          <a:bodyPr vert="horz" lIns="91440" tIns="45720" rIns="91440" bIns="45720" rtlCol="0" anchor="b">
            <a:normAutofit/>
          </a:bodyPr>
          <a:lstStyle/>
          <a:p>
            <a:pPr>
              <a:lnSpc>
                <a:spcPct val="90000"/>
              </a:lnSpc>
            </a:pPr>
            <a:r>
              <a:rPr lang="en-US" sz="3400" i="0" u="none" strike="noStrike" baseline="0" dirty="0"/>
              <a:t>Portfolio Management</a:t>
            </a:r>
            <a:br>
              <a:rPr lang="en-US" sz="3400" i="0" u="none" strike="noStrike" baseline="0" dirty="0"/>
            </a:br>
            <a:endParaRPr lang="en-US" sz="3400" dirty="0"/>
          </a:p>
        </p:txBody>
      </p:sp>
      <p:sp>
        <p:nvSpPr>
          <p:cNvPr id="3" name="Subtitle 2">
            <a:extLst>
              <a:ext uri="{FF2B5EF4-FFF2-40B4-BE49-F238E27FC236}">
                <a16:creationId xmlns:a16="http://schemas.microsoft.com/office/drawing/2014/main" id="{CE2E7E7F-1E22-4758-9E12-3FA1BED7774D}"/>
              </a:ext>
            </a:extLst>
          </p:cNvPr>
          <p:cNvSpPr>
            <a:spLocks noGrp="1"/>
          </p:cNvSpPr>
          <p:nvPr>
            <p:ph type="subTitle" idx="1"/>
          </p:nvPr>
        </p:nvSpPr>
        <p:spPr>
          <a:xfrm>
            <a:off x="6519333" y="2413000"/>
            <a:ext cx="5223934" cy="3632200"/>
          </a:xfrm>
        </p:spPr>
        <p:txBody>
          <a:bodyPr vert="horz" lIns="91440" tIns="45720" rIns="91440" bIns="45720" rtlCol="0" anchor="ctr">
            <a:normAutofit/>
          </a:bodyPr>
          <a:lstStyle/>
          <a:p>
            <a:r>
              <a:rPr lang="en-US" dirty="0"/>
              <a:t>By</a:t>
            </a:r>
          </a:p>
          <a:p>
            <a:endParaRPr lang="en-US" b="1" dirty="0"/>
          </a:p>
          <a:p>
            <a:r>
              <a:rPr lang="en-US" b="1" dirty="0"/>
              <a:t>Krishna Teja          </a:t>
            </a:r>
          </a:p>
          <a:p>
            <a:r>
              <a:rPr lang="en-US" b="1" dirty="0"/>
              <a:t>Sumanth	     </a:t>
            </a:r>
          </a:p>
          <a:p>
            <a:r>
              <a:rPr lang="en-US" b="1" dirty="0" err="1"/>
              <a:t>Prajwaldeep</a:t>
            </a:r>
            <a:endParaRPr lang="en-US" b="1" dirty="0"/>
          </a:p>
          <a:p>
            <a:r>
              <a:rPr lang="en-US" b="1" dirty="0"/>
              <a:t>Karthik	         </a:t>
            </a:r>
          </a:p>
          <a:p>
            <a:r>
              <a:rPr lang="en-US" b="1" dirty="0"/>
              <a:t>Nikhil</a:t>
            </a:r>
          </a:p>
        </p:txBody>
      </p:sp>
    </p:spTree>
    <p:extLst>
      <p:ext uri="{BB962C8B-B14F-4D97-AF65-F5344CB8AC3E}">
        <p14:creationId xmlns:p14="http://schemas.microsoft.com/office/powerpoint/2010/main" val="272437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A5C4D-F463-45EE-A8B8-915B8AC4BF69}"/>
              </a:ext>
            </a:extLst>
          </p:cNvPr>
          <p:cNvSpPr>
            <a:spLocks noGrp="1"/>
          </p:cNvSpPr>
          <p:nvPr>
            <p:ph type="title"/>
          </p:nvPr>
        </p:nvSpPr>
        <p:spPr/>
        <p:txBody>
          <a:bodyPr/>
          <a:lstStyle/>
          <a:p>
            <a:r>
              <a:rPr lang="en-IN" dirty="0"/>
              <a:t>2B: Variables</a:t>
            </a:r>
          </a:p>
        </p:txBody>
      </p:sp>
      <p:sp>
        <p:nvSpPr>
          <p:cNvPr id="3" name="Content Placeholder 2">
            <a:extLst>
              <a:ext uri="{FF2B5EF4-FFF2-40B4-BE49-F238E27FC236}">
                <a16:creationId xmlns:a16="http://schemas.microsoft.com/office/drawing/2014/main" id="{F2856F36-A6B2-40F0-B857-342479E9D4B7}"/>
              </a:ext>
            </a:extLst>
          </p:cNvPr>
          <p:cNvSpPr>
            <a:spLocks noGrp="1"/>
          </p:cNvSpPr>
          <p:nvPr>
            <p:ph idx="1"/>
          </p:nvPr>
        </p:nvSpPr>
        <p:spPr>
          <a:xfrm>
            <a:off x="818712" y="248479"/>
            <a:ext cx="10554574" cy="5610320"/>
          </a:xfrm>
        </p:spPr>
        <p:txBody>
          <a:bodyPr>
            <a:normAutofit/>
          </a:bodyPr>
          <a:lstStyle/>
          <a:p>
            <a:pPr marL="0" indent="0">
              <a:buNone/>
            </a:pPr>
            <a:r>
              <a:rPr lang="en-IN" sz="2400" b="1" dirty="0"/>
              <a:t>4. Portfolio Variance of n assets</a:t>
            </a:r>
          </a:p>
          <a:p>
            <a:pPr marL="0" indent="0">
              <a:buNone/>
            </a:pPr>
            <a:r>
              <a:rPr lang="en-IN" sz="2400" b="1" dirty="0"/>
              <a:t>	</a:t>
            </a:r>
          </a:p>
        </p:txBody>
      </p:sp>
      <p:pic>
        <p:nvPicPr>
          <p:cNvPr id="5" name="Picture 4" descr="A picture containing text, device, meter, control panel&#10;&#10;Description automatically generated">
            <a:extLst>
              <a:ext uri="{FF2B5EF4-FFF2-40B4-BE49-F238E27FC236}">
                <a16:creationId xmlns:a16="http://schemas.microsoft.com/office/drawing/2014/main" id="{70A74DE9-3FB7-442E-86E1-7652713B01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971" y="3428999"/>
            <a:ext cx="3749610" cy="2305878"/>
          </a:xfrm>
          <a:prstGeom prst="rect">
            <a:avLst/>
          </a:prstGeom>
        </p:spPr>
      </p:pic>
      <p:pic>
        <p:nvPicPr>
          <p:cNvPr id="7" name="Picture 6" descr="Text&#10;&#10;Description automatically generated">
            <a:extLst>
              <a:ext uri="{FF2B5EF4-FFF2-40B4-BE49-F238E27FC236}">
                <a16:creationId xmlns:a16="http://schemas.microsoft.com/office/drawing/2014/main" id="{CB3F8999-F1A6-4E34-B1A3-0B16BB41F2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3335674"/>
            <a:ext cx="5507972" cy="2305879"/>
          </a:xfrm>
          <a:prstGeom prst="rect">
            <a:avLst/>
          </a:prstGeom>
        </p:spPr>
      </p:pic>
    </p:spTree>
    <p:extLst>
      <p:ext uri="{BB962C8B-B14F-4D97-AF65-F5344CB8AC3E}">
        <p14:creationId xmlns:p14="http://schemas.microsoft.com/office/powerpoint/2010/main" val="499190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A576-429F-4E82-A537-47229D2AABA2}"/>
              </a:ext>
            </a:extLst>
          </p:cNvPr>
          <p:cNvSpPr>
            <a:spLocks noGrp="1"/>
          </p:cNvSpPr>
          <p:nvPr>
            <p:ph type="title"/>
          </p:nvPr>
        </p:nvSpPr>
        <p:spPr/>
        <p:txBody>
          <a:bodyPr/>
          <a:lstStyle/>
          <a:p>
            <a:r>
              <a:rPr lang="en-IN" dirty="0"/>
              <a:t>2B: Variables</a:t>
            </a:r>
          </a:p>
        </p:txBody>
      </p:sp>
      <p:sp>
        <p:nvSpPr>
          <p:cNvPr id="3" name="Content Placeholder 2">
            <a:extLst>
              <a:ext uri="{FF2B5EF4-FFF2-40B4-BE49-F238E27FC236}">
                <a16:creationId xmlns:a16="http://schemas.microsoft.com/office/drawing/2014/main" id="{7021FCEC-0032-4369-B80D-611350B75214}"/>
              </a:ext>
            </a:extLst>
          </p:cNvPr>
          <p:cNvSpPr>
            <a:spLocks noGrp="1"/>
          </p:cNvSpPr>
          <p:nvPr>
            <p:ph idx="1"/>
          </p:nvPr>
        </p:nvSpPr>
        <p:spPr>
          <a:xfrm>
            <a:off x="818712" y="-457200"/>
            <a:ext cx="10554574" cy="6386659"/>
          </a:xfrm>
        </p:spPr>
        <p:txBody>
          <a:bodyPr>
            <a:normAutofit/>
          </a:bodyPr>
          <a:lstStyle/>
          <a:p>
            <a:pPr marL="0" indent="0">
              <a:buNone/>
            </a:pPr>
            <a:r>
              <a:rPr lang="en-IN" sz="2400" b="1" dirty="0"/>
              <a:t>5. Risk</a:t>
            </a:r>
          </a:p>
          <a:p>
            <a:pPr marL="0" indent="0">
              <a:buNone/>
            </a:pPr>
            <a:endParaRPr lang="en-IN" sz="2400" b="1" dirty="0"/>
          </a:p>
        </p:txBody>
      </p:sp>
      <p:pic>
        <p:nvPicPr>
          <p:cNvPr id="5" name="Picture 4" descr="Text&#10;&#10;Description automatically generated">
            <a:extLst>
              <a:ext uri="{FF2B5EF4-FFF2-40B4-BE49-F238E27FC236}">
                <a16:creationId xmlns:a16="http://schemas.microsoft.com/office/drawing/2014/main" id="{F0849194-F870-4F54-90D7-15B09E8B0E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286" y="2700800"/>
            <a:ext cx="2121244" cy="860753"/>
          </a:xfrm>
          <a:prstGeom prst="rect">
            <a:avLst/>
          </a:prstGeom>
        </p:spPr>
      </p:pic>
      <p:sp>
        <p:nvSpPr>
          <p:cNvPr id="8" name="TextBox 7">
            <a:extLst>
              <a:ext uri="{FF2B5EF4-FFF2-40B4-BE49-F238E27FC236}">
                <a16:creationId xmlns:a16="http://schemas.microsoft.com/office/drawing/2014/main" id="{D65EC465-7BDE-4266-9C07-29F19987014F}"/>
              </a:ext>
            </a:extLst>
          </p:cNvPr>
          <p:cNvSpPr txBox="1"/>
          <p:nvPr/>
        </p:nvSpPr>
        <p:spPr>
          <a:xfrm>
            <a:off x="1007774" y="3379606"/>
            <a:ext cx="7560365" cy="2673809"/>
          </a:xfrm>
          <a:prstGeom prst="rect">
            <a:avLst/>
          </a:prstGeom>
          <a:noFill/>
        </p:spPr>
        <p:txBody>
          <a:bodyPr wrap="square" rtlCol="0">
            <a:spAutoFit/>
          </a:bodyPr>
          <a:lstStyle/>
          <a:p>
            <a:pPr>
              <a:lnSpc>
                <a:spcPct val="150000"/>
              </a:lnSpc>
            </a:pPr>
            <a:r>
              <a:rPr lang="en-US" dirty="0"/>
              <a:t>In Markowitz Model, </a:t>
            </a:r>
            <a:r>
              <a:rPr lang="en-US" sz="1800" dirty="0">
                <a:effectLst/>
                <a:latin typeface="Calibri" panose="020F0502020204030204" pitchFamily="34" charset="0"/>
                <a:ea typeface="Calibri" panose="020F0502020204030204" pitchFamily="34" charset="0"/>
                <a:cs typeface="Times New Roman" panose="02020603050405020304" pitchFamily="18" charset="0"/>
              </a:rPr>
              <a:t>σ</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p</a:t>
            </a:r>
            <a:r>
              <a:rPr lang="en-IN" baseline="-25000" dirty="0">
                <a:latin typeface="Calibri" panose="020F0502020204030204" pitchFamily="34" charset="0"/>
                <a:ea typeface="Calibri" panose="020F0502020204030204" pitchFamily="34" charset="0"/>
                <a:cs typeface="Times New Roman" panose="02020603050405020304" pitchFamily="18" charset="0"/>
              </a:rPr>
              <a:t>  </a:t>
            </a:r>
            <a:r>
              <a:rPr lang="en-US" dirty="0"/>
              <a:t>is considered to be the Portfolio Risk is influenced by: </a:t>
            </a:r>
            <a:endParaRPr lang="en-IN" dirty="0"/>
          </a:p>
          <a:p>
            <a:pPr marL="285750" indent="-285750">
              <a:lnSpc>
                <a:spcPct val="150000"/>
              </a:lnSpc>
              <a:buFont typeface="Arial" panose="020B0604020202020204" pitchFamily="34" charset="0"/>
              <a:buChar char="•"/>
            </a:pPr>
            <a:r>
              <a:rPr lang="en-IN" dirty="0"/>
              <a:t>The Individual risks of each asset included in the portfolio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σ</a:t>
            </a:r>
            <a:r>
              <a:rPr lang="en-US" sz="2000" baseline="-25000" dirty="0" err="1">
                <a:latin typeface="Calibri" panose="020F0502020204030204" pitchFamily="34" charset="0"/>
                <a:ea typeface="Calibri" panose="020F0502020204030204" pitchFamily="34" charset="0"/>
                <a:cs typeface="Times New Roman" panose="02020603050405020304" pitchFamily="18" charset="0"/>
              </a:rPr>
              <a:t>i</a:t>
            </a:r>
            <a:endParaRPr lang="en-IN" sz="2000" dirty="0"/>
          </a:p>
          <a:p>
            <a:pPr marL="285750" indent="-285750">
              <a:lnSpc>
                <a:spcPct val="150000"/>
              </a:lnSpc>
              <a:buFont typeface="Arial" panose="020B0604020202020204" pitchFamily="34" charset="0"/>
              <a:buChar char="•"/>
            </a:pPr>
            <a:r>
              <a:rPr lang="en-IN" dirty="0"/>
              <a:t>The weight of each asset in the portfolio structure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w</a:t>
            </a:r>
            <a:r>
              <a:rPr lang="en-IN" sz="2000" baseline="-25000" dirty="0" err="1">
                <a:effectLst/>
                <a:latin typeface="Calibri" panose="020F0502020204030204" pitchFamily="34" charset="0"/>
                <a:ea typeface="Calibri" panose="020F0502020204030204" pitchFamily="34" charset="0"/>
                <a:cs typeface="Times New Roman" panose="02020603050405020304" pitchFamily="18" charset="0"/>
              </a:rPr>
              <a:t>i</a:t>
            </a:r>
            <a:endParaRPr lang="en-IN" sz="2000" dirty="0"/>
          </a:p>
          <a:p>
            <a:pPr marL="285750" indent="-285750">
              <a:lnSpc>
                <a:spcPct val="150000"/>
              </a:lnSpc>
              <a:buFont typeface="Arial" panose="020B0604020202020204" pitchFamily="34" charset="0"/>
              <a:buChar char="•"/>
            </a:pPr>
            <a:r>
              <a:rPr lang="en-IN" dirty="0"/>
              <a:t>The covariance between the assets yields, considered two by two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σ</a:t>
            </a:r>
            <a:r>
              <a:rPr lang="en-US" sz="2000" baseline="-25000" dirty="0" err="1">
                <a:effectLst/>
                <a:latin typeface="Calibri" panose="020F0502020204030204" pitchFamily="34" charset="0"/>
                <a:ea typeface="Calibri" panose="020F0502020204030204" pitchFamily="34" charset="0"/>
                <a:cs typeface="Times New Roman" panose="02020603050405020304" pitchFamily="18" charset="0"/>
              </a:rPr>
              <a:t>ij</a:t>
            </a:r>
            <a:endParaRPr lang="en-IN" sz="2000" dirty="0"/>
          </a:p>
        </p:txBody>
      </p:sp>
    </p:spTree>
    <p:extLst>
      <p:ext uri="{BB962C8B-B14F-4D97-AF65-F5344CB8AC3E}">
        <p14:creationId xmlns:p14="http://schemas.microsoft.com/office/powerpoint/2010/main" val="3903297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1BBEF-A556-4B3A-815F-60CF3DC8F21A}"/>
              </a:ext>
            </a:extLst>
          </p:cNvPr>
          <p:cNvSpPr>
            <a:spLocks noGrp="1"/>
          </p:cNvSpPr>
          <p:nvPr>
            <p:ph type="title"/>
          </p:nvPr>
        </p:nvSpPr>
        <p:spPr/>
        <p:txBody>
          <a:bodyPr/>
          <a:lstStyle/>
          <a:p>
            <a:r>
              <a:rPr lang="en-IN" dirty="0"/>
              <a:t>2C: Problem Formulation</a:t>
            </a:r>
          </a:p>
        </p:txBody>
      </p:sp>
      <p:sp>
        <p:nvSpPr>
          <p:cNvPr id="3" name="Content Placeholder 2">
            <a:extLst>
              <a:ext uri="{FF2B5EF4-FFF2-40B4-BE49-F238E27FC236}">
                <a16:creationId xmlns:a16="http://schemas.microsoft.com/office/drawing/2014/main" id="{84E06314-B6C6-462C-A744-D26F438E40EC}"/>
              </a:ext>
            </a:extLst>
          </p:cNvPr>
          <p:cNvSpPr>
            <a:spLocks noGrp="1"/>
          </p:cNvSpPr>
          <p:nvPr>
            <p:ph idx="1"/>
          </p:nvPr>
        </p:nvSpPr>
        <p:spPr>
          <a:xfrm>
            <a:off x="818712" y="0"/>
            <a:ext cx="10554574" cy="5858798"/>
          </a:xfrm>
        </p:spPr>
        <p:txBody>
          <a:bodyPr>
            <a:normAutofit/>
          </a:bodyPr>
          <a:lstStyle/>
          <a:p>
            <a:pPr marL="457200" indent="-457200">
              <a:buAutoNum type="arabicPeriod"/>
            </a:pPr>
            <a:r>
              <a:rPr lang="en-US" sz="2400" b="1" dirty="0"/>
              <a:t>Calculating Minimum Risk given Minimum Return:</a:t>
            </a:r>
          </a:p>
          <a:p>
            <a:pPr marL="0" indent="0">
              <a:buNone/>
            </a:pPr>
            <a:r>
              <a:rPr lang="en-US" sz="2400" b="1" dirty="0"/>
              <a:t>	</a:t>
            </a:r>
            <a:endParaRPr lang="en-IN" sz="2400" b="1" dirty="0"/>
          </a:p>
        </p:txBody>
      </p:sp>
      <p:pic>
        <p:nvPicPr>
          <p:cNvPr id="5" name="Picture 4" descr="A black screen with white text&#10;&#10;Description automatically generated with low confidence">
            <a:extLst>
              <a:ext uri="{FF2B5EF4-FFF2-40B4-BE49-F238E27FC236}">
                <a16:creationId xmlns:a16="http://schemas.microsoft.com/office/drawing/2014/main" id="{7F3D0009-AF68-476D-95BE-BCD956EB0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760" y="3279495"/>
            <a:ext cx="6377257" cy="2425567"/>
          </a:xfrm>
          <a:prstGeom prst="rect">
            <a:avLst/>
          </a:prstGeom>
        </p:spPr>
      </p:pic>
    </p:spTree>
    <p:extLst>
      <p:ext uri="{BB962C8B-B14F-4D97-AF65-F5344CB8AC3E}">
        <p14:creationId xmlns:p14="http://schemas.microsoft.com/office/powerpoint/2010/main" val="892844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FA6FB-03C6-4078-916B-795156329AD4}"/>
              </a:ext>
            </a:extLst>
          </p:cNvPr>
          <p:cNvSpPr>
            <a:spLocks noGrp="1"/>
          </p:cNvSpPr>
          <p:nvPr>
            <p:ph type="title"/>
          </p:nvPr>
        </p:nvSpPr>
        <p:spPr/>
        <p:txBody>
          <a:bodyPr/>
          <a:lstStyle/>
          <a:p>
            <a:r>
              <a:rPr lang="en-IN" dirty="0"/>
              <a:t>2C: Problem Formulation</a:t>
            </a:r>
          </a:p>
        </p:txBody>
      </p:sp>
      <p:pic>
        <p:nvPicPr>
          <p:cNvPr id="5" name="Content Placeholder 4">
            <a:extLst>
              <a:ext uri="{FF2B5EF4-FFF2-40B4-BE49-F238E27FC236}">
                <a16:creationId xmlns:a16="http://schemas.microsoft.com/office/drawing/2014/main" id="{D778405B-0B77-41C6-BC3D-E5447140710D}"/>
              </a:ext>
            </a:extLst>
          </p:cNvPr>
          <p:cNvPicPr>
            <a:picLocks noGrp="1" noChangeAspect="1"/>
          </p:cNvPicPr>
          <p:nvPr>
            <p:ph idx="1"/>
          </p:nvPr>
        </p:nvPicPr>
        <p:blipFill>
          <a:blip r:embed="rId2"/>
          <a:stretch>
            <a:fillRect/>
          </a:stretch>
        </p:blipFill>
        <p:spPr>
          <a:xfrm>
            <a:off x="1580322" y="2534478"/>
            <a:ext cx="7792277" cy="3438940"/>
          </a:xfrm>
        </p:spPr>
      </p:pic>
      <p:sp>
        <p:nvSpPr>
          <p:cNvPr id="6" name="TextBox 5">
            <a:extLst>
              <a:ext uri="{FF2B5EF4-FFF2-40B4-BE49-F238E27FC236}">
                <a16:creationId xmlns:a16="http://schemas.microsoft.com/office/drawing/2014/main" id="{D390680F-B0C9-44A9-A3CF-91C4854990C8}"/>
              </a:ext>
            </a:extLst>
          </p:cNvPr>
          <p:cNvSpPr txBox="1"/>
          <p:nvPr/>
        </p:nvSpPr>
        <p:spPr>
          <a:xfrm>
            <a:off x="1028854" y="2641862"/>
            <a:ext cx="914400" cy="461665"/>
          </a:xfrm>
          <a:prstGeom prst="rect">
            <a:avLst/>
          </a:prstGeom>
          <a:noFill/>
        </p:spPr>
        <p:txBody>
          <a:bodyPr wrap="square" rtlCol="0">
            <a:spAutoFit/>
          </a:bodyPr>
          <a:lstStyle/>
          <a:p>
            <a:r>
              <a:rPr lang="en-IN" sz="2400" dirty="0"/>
              <a:t>2.</a:t>
            </a:r>
          </a:p>
        </p:txBody>
      </p:sp>
      <p:sp>
        <p:nvSpPr>
          <p:cNvPr id="3" name="Oval 2">
            <a:extLst>
              <a:ext uri="{FF2B5EF4-FFF2-40B4-BE49-F238E27FC236}">
                <a16:creationId xmlns:a16="http://schemas.microsoft.com/office/drawing/2014/main" id="{BAF2198F-FA15-4E33-B01B-7E74DD54DD33}"/>
              </a:ext>
            </a:extLst>
          </p:cNvPr>
          <p:cNvSpPr/>
          <p:nvPr/>
        </p:nvSpPr>
        <p:spPr>
          <a:xfrm>
            <a:off x="8194089" y="5228948"/>
            <a:ext cx="328474" cy="52378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CB6A316F-6B3E-4001-91F9-6C6ED8617203}"/>
              </a:ext>
            </a:extLst>
          </p:cNvPr>
          <p:cNvSpPr/>
          <p:nvPr/>
        </p:nvSpPr>
        <p:spPr>
          <a:xfrm>
            <a:off x="6058582" y="5308847"/>
            <a:ext cx="71877" cy="4438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21612653-86C0-4574-8F0E-CA7655CE792E}"/>
              </a:ext>
            </a:extLst>
          </p:cNvPr>
          <p:cNvSpPr/>
          <p:nvPr/>
        </p:nvSpPr>
        <p:spPr>
          <a:xfrm>
            <a:off x="5930283" y="5308847"/>
            <a:ext cx="200176" cy="4438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41717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DB32-FF55-4C1A-BAD5-98A5C2711654}"/>
              </a:ext>
            </a:extLst>
          </p:cNvPr>
          <p:cNvSpPr>
            <a:spLocks noGrp="1"/>
          </p:cNvSpPr>
          <p:nvPr>
            <p:ph type="title"/>
          </p:nvPr>
        </p:nvSpPr>
        <p:spPr>
          <a:xfrm>
            <a:off x="810000" y="447188"/>
            <a:ext cx="10571998" cy="970450"/>
          </a:xfrm>
        </p:spPr>
        <p:txBody>
          <a:bodyPr>
            <a:normAutofit/>
          </a:bodyPr>
          <a:lstStyle/>
          <a:p>
            <a:r>
              <a:rPr lang="en-IN"/>
              <a:t>	Comparing returns</a:t>
            </a:r>
            <a:endParaRPr lang="en-IN" dirty="0"/>
          </a:p>
        </p:txBody>
      </p:sp>
      <p:pic>
        <p:nvPicPr>
          <p:cNvPr id="7" name="Content Placeholder 6">
            <a:extLst>
              <a:ext uri="{FF2B5EF4-FFF2-40B4-BE49-F238E27FC236}">
                <a16:creationId xmlns:a16="http://schemas.microsoft.com/office/drawing/2014/main" id="{0C280FB1-90C3-403A-A8EE-D23B9EA2D989}"/>
              </a:ext>
            </a:extLst>
          </p:cNvPr>
          <p:cNvPicPr>
            <a:picLocks noGrp="1" noChangeAspect="1"/>
          </p:cNvPicPr>
          <p:nvPr>
            <p:ph idx="1"/>
          </p:nvPr>
        </p:nvPicPr>
        <p:blipFill>
          <a:blip r:embed="rId2"/>
          <a:stretch>
            <a:fillRect/>
          </a:stretch>
        </p:blipFill>
        <p:spPr>
          <a:xfrm>
            <a:off x="6347093" y="2026728"/>
            <a:ext cx="5637880" cy="4473463"/>
          </a:xfrm>
        </p:spPr>
      </p:pic>
      <p:pic>
        <p:nvPicPr>
          <p:cNvPr id="5" name="Content Placeholder 4" descr="Chart&#10;&#10;Description automatically generated">
            <a:extLst>
              <a:ext uri="{FF2B5EF4-FFF2-40B4-BE49-F238E27FC236}">
                <a16:creationId xmlns:a16="http://schemas.microsoft.com/office/drawing/2014/main" id="{07EEE3FC-1FAD-41EE-B6F4-43F94ED910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909" y="2139241"/>
            <a:ext cx="5285999" cy="4360950"/>
          </a:xfrm>
          <a:prstGeom prst="roundRect">
            <a:avLst>
              <a:gd name="adj" fmla="val 3876"/>
            </a:avLst>
          </a:prstGeom>
          <a:ln>
            <a:solidFill>
              <a:schemeClr val="bg1"/>
            </a:solidFill>
          </a:ln>
          <a:effectLst/>
        </p:spPr>
      </p:pic>
    </p:spTree>
    <p:extLst>
      <p:ext uri="{BB962C8B-B14F-4D97-AF65-F5344CB8AC3E}">
        <p14:creationId xmlns:p14="http://schemas.microsoft.com/office/powerpoint/2010/main" val="1351105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EEFF-944A-4ED8-8690-C13B2BE3429A}"/>
              </a:ext>
            </a:extLst>
          </p:cNvPr>
          <p:cNvSpPr>
            <a:spLocks noGrp="1"/>
          </p:cNvSpPr>
          <p:nvPr>
            <p:ph type="title"/>
          </p:nvPr>
        </p:nvSpPr>
        <p:spPr/>
        <p:txBody>
          <a:bodyPr/>
          <a:lstStyle/>
          <a:p>
            <a:r>
              <a:rPr lang="en-IN" dirty="0"/>
              <a:t>3. The analysis of the return and risk</a:t>
            </a:r>
          </a:p>
        </p:txBody>
      </p:sp>
      <p:sp>
        <p:nvSpPr>
          <p:cNvPr id="3" name="Content Placeholder 2">
            <a:extLst>
              <a:ext uri="{FF2B5EF4-FFF2-40B4-BE49-F238E27FC236}">
                <a16:creationId xmlns:a16="http://schemas.microsoft.com/office/drawing/2014/main" id="{94E88442-E875-4F53-82E4-86B380E86C69}"/>
              </a:ext>
            </a:extLst>
          </p:cNvPr>
          <p:cNvSpPr>
            <a:spLocks noGrp="1"/>
          </p:cNvSpPr>
          <p:nvPr>
            <p:ph idx="1"/>
          </p:nvPr>
        </p:nvSpPr>
        <p:spPr>
          <a:xfrm>
            <a:off x="818712" y="1508288"/>
            <a:ext cx="10554574" cy="5228414"/>
          </a:xfrm>
        </p:spPr>
        <p:txBody>
          <a:bodyPr>
            <a:normAutofit/>
          </a:bodyPr>
          <a:lstStyle/>
          <a:p>
            <a:pPr marL="0" indent="0">
              <a:buNone/>
            </a:pPr>
            <a:r>
              <a:rPr lang="en-IN" sz="2400" b="1" dirty="0"/>
              <a:t>Comparing </a:t>
            </a:r>
            <a:r>
              <a:rPr lang="en-US" sz="2400" b="1" dirty="0"/>
              <a:t>Maximum Return given Maximum allowed risk</a:t>
            </a:r>
          </a:p>
          <a:p>
            <a:pPr marL="0" indent="0">
              <a:buNone/>
            </a:pPr>
            <a:endParaRPr lang="en-US" sz="2400" b="1" dirty="0"/>
          </a:p>
          <a:p>
            <a:pPr marL="0" indent="0">
              <a:lnSpc>
                <a:spcPct val="150000"/>
              </a:lnSpc>
              <a:buNone/>
            </a:pPr>
            <a:r>
              <a:rPr lang="en-US" dirty="0"/>
              <a:t>We can clearly see that for the same amount of risk, investing a higher number of assets gives us better returns</a:t>
            </a:r>
          </a:p>
          <a:p>
            <a:pPr>
              <a:lnSpc>
                <a:spcPct val="150000"/>
              </a:lnSpc>
            </a:pPr>
            <a:r>
              <a:rPr lang="en-US" b="1" dirty="0"/>
              <a:t>We can infer that risk increases with return</a:t>
            </a:r>
          </a:p>
        </p:txBody>
      </p:sp>
    </p:spTree>
    <p:extLst>
      <p:ext uri="{BB962C8B-B14F-4D97-AF65-F5344CB8AC3E}">
        <p14:creationId xmlns:p14="http://schemas.microsoft.com/office/powerpoint/2010/main" val="1721880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E29D-08A0-49FC-8B76-A84EB111E5AA}"/>
              </a:ext>
            </a:extLst>
          </p:cNvPr>
          <p:cNvSpPr>
            <a:spLocks noGrp="1"/>
          </p:cNvSpPr>
          <p:nvPr>
            <p:ph type="title"/>
          </p:nvPr>
        </p:nvSpPr>
        <p:spPr/>
        <p:txBody>
          <a:bodyPr/>
          <a:lstStyle/>
          <a:p>
            <a:r>
              <a:rPr lang="en-IN" dirty="0"/>
              <a:t>4. Analysis</a:t>
            </a:r>
          </a:p>
        </p:txBody>
      </p:sp>
      <p:sp>
        <p:nvSpPr>
          <p:cNvPr id="3" name="Content Placeholder 2">
            <a:extLst>
              <a:ext uri="{FF2B5EF4-FFF2-40B4-BE49-F238E27FC236}">
                <a16:creationId xmlns:a16="http://schemas.microsoft.com/office/drawing/2014/main" id="{170A5913-BA9E-48D6-B133-0C31C72C6416}"/>
              </a:ext>
            </a:extLst>
          </p:cNvPr>
          <p:cNvSpPr>
            <a:spLocks noGrp="1"/>
          </p:cNvSpPr>
          <p:nvPr>
            <p:ph idx="1"/>
          </p:nvPr>
        </p:nvSpPr>
        <p:spPr>
          <a:xfrm>
            <a:off x="818711" y="1564849"/>
            <a:ext cx="6534195" cy="4967926"/>
          </a:xfrm>
        </p:spPr>
        <p:txBody>
          <a:bodyPr/>
          <a:lstStyle/>
          <a:p>
            <a:pPr marL="0" indent="0">
              <a:lnSpc>
                <a:spcPct val="150000"/>
              </a:lnSpc>
              <a:buNone/>
            </a:pPr>
            <a:r>
              <a:rPr lang="en-US" dirty="0"/>
              <a:t>From the graph, we can infer that for a given risk, optimal return increases with diversification Therefore to invest in a portfolio, it is better to invest in more number of assets, i.e., diversifying the portfolio.</a:t>
            </a:r>
            <a:endParaRPr lang="en-IN" dirty="0"/>
          </a:p>
        </p:txBody>
      </p:sp>
    </p:spTree>
    <p:extLst>
      <p:ext uri="{BB962C8B-B14F-4D97-AF65-F5344CB8AC3E}">
        <p14:creationId xmlns:p14="http://schemas.microsoft.com/office/powerpoint/2010/main" val="1763844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CAE72-F416-4EDD-B174-38F07785B06A}"/>
              </a:ext>
            </a:extLst>
          </p:cNvPr>
          <p:cNvSpPr>
            <a:spLocks noGrp="1"/>
          </p:cNvSpPr>
          <p:nvPr>
            <p:ph type="title"/>
          </p:nvPr>
        </p:nvSpPr>
        <p:spPr/>
        <p:txBody>
          <a:bodyPr/>
          <a:lstStyle/>
          <a:p>
            <a:r>
              <a:rPr lang="en-US" dirty="0" err="1"/>
              <a:t>VaR</a:t>
            </a:r>
            <a:r>
              <a:rPr lang="en-US" dirty="0"/>
              <a:t> and </a:t>
            </a:r>
            <a:r>
              <a:rPr lang="en-US" dirty="0" err="1"/>
              <a:t>CVaR</a:t>
            </a:r>
            <a:endParaRPr lang="en-US" dirty="0"/>
          </a:p>
        </p:txBody>
      </p:sp>
      <p:sp>
        <p:nvSpPr>
          <p:cNvPr id="3" name="Text Placeholder 2">
            <a:extLst>
              <a:ext uri="{FF2B5EF4-FFF2-40B4-BE49-F238E27FC236}">
                <a16:creationId xmlns:a16="http://schemas.microsoft.com/office/drawing/2014/main" id="{1D5B0086-8593-4345-806A-1386AE75C331}"/>
              </a:ext>
            </a:extLst>
          </p:cNvPr>
          <p:cNvSpPr>
            <a:spLocks noGrp="1"/>
          </p:cNvSpPr>
          <p:nvPr>
            <p:ph type="body" idx="1"/>
          </p:nvPr>
        </p:nvSpPr>
        <p:spPr/>
        <p:txBody>
          <a:bodyPr/>
          <a:lstStyle/>
          <a:p>
            <a:r>
              <a:rPr lang="en-US" dirty="0"/>
              <a:t>Value at Risk(</a:t>
            </a:r>
            <a:r>
              <a:rPr lang="en-US" dirty="0" err="1"/>
              <a:t>VaR</a:t>
            </a:r>
            <a:r>
              <a:rPr lang="en-US" dirty="0"/>
              <a:t>)</a:t>
            </a:r>
          </a:p>
        </p:txBody>
      </p:sp>
      <p:sp>
        <p:nvSpPr>
          <p:cNvPr id="4" name="Content Placeholder 3">
            <a:extLst>
              <a:ext uri="{FF2B5EF4-FFF2-40B4-BE49-F238E27FC236}">
                <a16:creationId xmlns:a16="http://schemas.microsoft.com/office/drawing/2014/main" id="{C9B24C3A-8FCC-407E-A4F9-BBDD60F4BEA6}"/>
              </a:ext>
            </a:extLst>
          </p:cNvPr>
          <p:cNvSpPr>
            <a:spLocks noGrp="1"/>
          </p:cNvSpPr>
          <p:nvPr>
            <p:ph sz="half" idx="2"/>
          </p:nvPr>
        </p:nvSpPr>
        <p:spPr/>
        <p:txBody>
          <a:bodyPr/>
          <a:lstStyle/>
          <a:p>
            <a:r>
              <a:rPr lang="en-US" dirty="0"/>
              <a:t>It is a statistical measure of the riskiness of financial entities or portfolios of assets. It is defined as the maximum dollar amount expected to be lost over a given time horizon, at a pre-defined confidence level.</a:t>
            </a:r>
          </a:p>
          <a:p>
            <a:r>
              <a:rPr lang="en-US" dirty="0"/>
              <a:t>Not sub-additive</a:t>
            </a:r>
          </a:p>
          <a:p>
            <a:r>
              <a:rPr lang="en-US" dirty="0"/>
              <a:t>Not convex </a:t>
            </a:r>
          </a:p>
        </p:txBody>
      </p:sp>
      <p:sp>
        <p:nvSpPr>
          <p:cNvPr id="5" name="Text Placeholder 4">
            <a:extLst>
              <a:ext uri="{FF2B5EF4-FFF2-40B4-BE49-F238E27FC236}">
                <a16:creationId xmlns:a16="http://schemas.microsoft.com/office/drawing/2014/main" id="{6C979569-C1B9-40C0-A020-51C8575359D6}"/>
              </a:ext>
            </a:extLst>
          </p:cNvPr>
          <p:cNvSpPr>
            <a:spLocks noGrp="1"/>
          </p:cNvSpPr>
          <p:nvPr>
            <p:ph type="body" sz="quarter" idx="3"/>
          </p:nvPr>
        </p:nvSpPr>
        <p:spPr/>
        <p:txBody>
          <a:bodyPr/>
          <a:lstStyle/>
          <a:p>
            <a:r>
              <a:rPr lang="en-US" dirty="0"/>
              <a:t>Conditional Value at Risk(</a:t>
            </a:r>
            <a:r>
              <a:rPr lang="en-US" dirty="0" err="1"/>
              <a:t>CVaR</a:t>
            </a:r>
            <a:r>
              <a:rPr lang="en-US" dirty="0"/>
              <a:t>)</a:t>
            </a:r>
          </a:p>
        </p:txBody>
      </p:sp>
      <p:sp>
        <p:nvSpPr>
          <p:cNvPr id="6" name="Content Placeholder 5">
            <a:extLst>
              <a:ext uri="{FF2B5EF4-FFF2-40B4-BE49-F238E27FC236}">
                <a16:creationId xmlns:a16="http://schemas.microsoft.com/office/drawing/2014/main" id="{D5DE53D9-BF63-4552-8BC8-88FCE70A0594}"/>
              </a:ext>
            </a:extLst>
          </p:cNvPr>
          <p:cNvSpPr>
            <a:spLocks noGrp="1"/>
          </p:cNvSpPr>
          <p:nvPr>
            <p:ph sz="quarter" idx="4"/>
          </p:nvPr>
        </p:nvSpPr>
        <p:spPr>
          <a:xfrm>
            <a:off x="6196293" y="2751138"/>
            <a:ext cx="5194583" cy="3109913"/>
          </a:xfrm>
        </p:spPr>
        <p:txBody>
          <a:bodyPr/>
          <a:lstStyle/>
          <a:p>
            <a:r>
              <a:rPr lang="en-US" dirty="0"/>
              <a:t>It is a risk assessment measure that quantifies the amount of tail risk an investment portfolio has.</a:t>
            </a:r>
          </a:p>
          <a:p>
            <a:r>
              <a:rPr lang="en-US" dirty="0"/>
              <a:t> </a:t>
            </a:r>
            <a:r>
              <a:rPr lang="en-US" dirty="0" err="1"/>
              <a:t>CVaR</a:t>
            </a:r>
            <a:r>
              <a:rPr lang="en-US" dirty="0"/>
              <a:t> is derived by taking a weighted average of the “extreme” losses in the tail of the distribution of possible returns, beyond the value at risk (</a:t>
            </a:r>
            <a:r>
              <a:rPr lang="en-US" dirty="0" err="1"/>
              <a:t>VaR</a:t>
            </a:r>
            <a:r>
              <a:rPr lang="en-US" dirty="0"/>
              <a:t>) cutoff point.</a:t>
            </a:r>
          </a:p>
        </p:txBody>
      </p:sp>
    </p:spTree>
    <p:extLst>
      <p:ext uri="{BB962C8B-B14F-4D97-AF65-F5344CB8AC3E}">
        <p14:creationId xmlns:p14="http://schemas.microsoft.com/office/powerpoint/2010/main" val="3566542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EC1F-A633-467A-AE14-6A9EAED0AA91}"/>
              </a:ext>
            </a:extLst>
          </p:cNvPr>
          <p:cNvSpPr>
            <a:spLocks noGrp="1"/>
          </p:cNvSpPr>
          <p:nvPr>
            <p:ph type="title"/>
          </p:nvPr>
        </p:nvSpPr>
        <p:spPr/>
        <p:txBody>
          <a:bodyPr/>
          <a:lstStyle/>
          <a:p>
            <a:r>
              <a:rPr lang="en-US" dirty="0"/>
              <a:t>Methods to calculate </a:t>
            </a:r>
            <a:r>
              <a:rPr lang="en-US" dirty="0" err="1"/>
              <a:t>VaR</a:t>
            </a:r>
            <a:r>
              <a:rPr lang="en-US" dirty="0"/>
              <a:t> and </a:t>
            </a:r>
            <a:r>
              <a:rPr lang="en-US" dirty="0" err="1"/>
              <a:t>CVaR</a:t>
            </a:r>
            <a:endParaRPr lang="en-US" dirty="0"/>
          </a:p>
        </p:txBody>
      </p:sp>
      <p:sp>
        <p:nvSpPr>
          <p:cNvPr id="3" name="Content Placeholder 2">
            <a:extLst>
              <a:ext uri="{FF2B5EF4-FFF2-40B4-BE49-F238E27FC236}">
                <a16:creationId xmlns:a16="http://schemas.microsoft.com/office/drawing/2014/main" id="{736FEF1E-2355-4749-9745-52CB249BA4CC}"/>
              </a:ext>
            </a:extLst>
          </p:cNvPr>
          <p:cNvSpPr>
            <a:spLocks noGrp="1"/>
          </p:cNvSpPr>
          <p:nvPr>
            <p:ph idx="1"/>
          </p:nvPr>
        </p:nvSpPr>
        <p:spPr/>
        <p:txBody>
          <a:bodyPr/>
          <a:lstStyle/>
          <a:p>
            <a:r>
              <a:rPr lang="en-US" dirty="0"/>
              <a:t>Historical method </a:t>
            </a:r>
          </a:p>
          <a:p>
            <a:r>
              <a:rPr lang="en-US" dirty="0"/>
              <a:t>Variance-Covariance method</a:t>
            </a:r>
          </a:p>
          <a:p>
            <a:r>
              <a:rPr lang="en-US" dirty="0"/>
              <a:t>Monte Carlo simulation.</a:t>
            </a:r>
          </a:p>
        </p:txBody>
      </p:sp>
    </p:spTree>
    <p:extLst>
      <p:ext uri="{BB962C8B-B14F-4D97-AF65-F5344CB8AC3E}">
        <p14:creationId xmlns:p14="http://schemas.microsoft.com/office/powerpoint/2010/main" val="1276865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3885B-6BC4-45EA-9A91-E4D18BEB201E}"/>
              </a:ext>
            </a:extLst>
          </p:cNvPr>
          <p:cNvSpPr>
            <a:spLocks noGrp="1"/>
          </p:cNvSpPr>
          <p:nvPr>
            <p:ph type="title"/>
          </p:nvPr>
        </p:nvSpPr>
        <p:spPr/>
        <p:txBody>
          <a:bodyPr/>
          <a:lstStyle/>
          <a:p>
            <a:r>
              <a:rPr lang="en-US" dirty="0"/>
              <a:t>Mathematical Formulation </a:t>
            </a:r>
          </a:p>
        </p:txBody>
      </p:sp>
      <p:sp>
        <p:nvSpPr>
          <p:cNvPr id="3" name="Content Placeholder 2">
            <a:extLst>
              <a:ext uri="{FF2B5EF4-FFF2-40B4-BE49-F238E27FC236}">
                <a16:creationId xmlns:a16="http://schemas.microsoft.com/office/drawing/2014/main" id="{9C6B18C1-EEB0-4202-A892-ABD49891FDCD}"/>
              </a:ext>
            </a:extLst>
          </p:cNvPr>
          <p:cNvSpPr>
            <a:spLocks noGrp="1"/>
          </p:cNvSpPr>
          <p:nvPr>
            <p:ph idx="1"/>
          </p:nvPr>
        </p:nvSpPr>
        <p:spPr/>
        <p:txBody>
          <a:bodyPr/>
          <a:lstStyle/>
          <a:p>
            <a:r>
              <a:rPr lang="en-US" dirty="0"/>
              <a:t>x ∈ </a:t>
            </a:r>
            <a:r>
              <a:rPr lang="en-US" sz="1800" dirty="0">
                <a:effectLst/>
                <a:latin typeface="Calibri" panose="020F0502020204030204" pitchFamily="34" charset="0"/>
                <a:ea typeface="Calibri" panose="020F0502020204030204" pitchFamily="34" charset="0"/>
                <a:cs typeface="Times New Roman" panose="02020603050405020304" pitchFamily="18" charset="0"/>
              </a:rPr>
              <a:t>R</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n </a:t>
            </a:r>
            <a:r>
              <a:rPr lang="en-US" dirty="0"/>
              <a:t>is the decision vector where n in the number of assets chosen from a certain subset X of </a:t>
            </a:r>
            <a:r>
              <a:rPr lang="en-US" sz="1800" dirty="0">
                <a:effectLst/>
                <a:latin typeface="Calibri" panose="020F0502020204030204" pitchFamily="34" charset="0"/>
                <a:ea typeface="Calibri" panose="020F0502020204030204" pitchFamily="34" charset="0"/>
                <a:cs typeface="Times New Roman" panose="02020603050405020304" pitchFamily="18" charset="0"/>
              </a:rPr>
              <a:t>R</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n</a:t>
            </a:r>
            <a:r>
              <a:rPr lang="en-US" baseline="30000" dirty="0">
                <a:latin typeface="Calibri" panose="020F0502020204030204" pitchFamily="34" charset="0"/>
                <a:ea typeface="Calibri" panose="020F0502020204030204" pitchFamily="34" charset="0"/>
                <a:cs typeface="Times New Roman" panose="02020603050405020304" pitchFamily="18" charset="0"/>
              </a:rPr>
              <a:t>   </a:t>
            </a:r>
            <a:r>
              <a:rPr lang="en-US" dirty="0"/>
              <a:t>S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a:t>
            </a:r>
            <a:r>
              <a:rPr lang="en-US" sz="1800" baseline="30000" dirty="0" err="1">
                <a:effectLst/>
                <a:latin typeface="Calibri" panose="020F0502020204030204" pitchFamily="34" charset="0"/>
                <a:ea typeface="Calibri" panose="020F0502020204030204" pitchFamily="34" charset="0"/>
                <a:cs typeface="Times New Roman" panose="02020603050405020304" pitchFamily="18" charset="0"/>
              </a:rPr>
              <a:t>q</a:t>
            </a:r>
            <a:r>
              <a:rPr lang="en-US" baseline="30000" dirty="0">
                <a:latin typeface="Calibri" panose="020F0502020204030204" pitchFamily="34" charset="0"/>
                <a:ea typeface="Calibri" panose="020F0502020204030204" pitchFamily="34" charset="0"/>
                <a:cs typeface="Times New Roman" panose="02020603050405020304" pitchFamily="18" charset="0"/>
              </a:rPr>
              <a:t>  </a:t>
            </a:r>
            <a:r>
              <a:rPr lang="en-US" dirty="0"/>
              <a:t>is a vector of random variables denoting uncertainties (like Market Variables) that can affect the loss. </a:t>
            </a:r>
          </a:p>
          <a:p>
            <a:r>
              <a:rPr lang="en-US" dirty="0"/>
              <a:t>S is assumed to have probability density of p(S) for convenience, f(x, S) is the loss associated with the portfolio. The distribution of f is induced by S. The probability of the loss not exceeding a threshold α</a:t>
            </a:r>
            <a:r>
              <a:rPr lang="en-US" dirty="0" err="1"/>
              <a:t>lpha</a:t>
            </a:r>
            <a:r>
              <a:rPr lang="en-US" dirty="0"/>
              <a:t> is given by the cumulative distribution function, (α</a:t>
            </a:r>
            <a:r>
              <a:rPr lang="en-US" dirty="0" err="1"/>
              <a:t>lpha</a:t>
            </a:r>
            <a:r>
              <a:rPr lang="en-US" dirty="0"/>
              <a:t> is the maximum risk allowed)</a:t>
            </a:r>
          </a:p>
          <a:p>
            <a:pPr marL="0" indent="0">
              <a:buNone/>
            </a:pPr>
            <a:endParaRPr lang="en-US" dirty="0"/>
          </a:p>
        </p:txBody>
      </p:sp>
      <p:pic>
        <p:nvPicPr>
          <p:cNvPr id="5" name="Picture 4">
            <a:extLst>
              <a:ext uri="{FF2B5EF4-FFF2-40B4-BE49-F238E27FC236}">
                <a16:creationId xmlns:a16="http://schemas.microsoft.com/office/drawing/2014/main" id="{E72A09F0-A52E-44A1-8CEE-5A917ECD0B3C}"/>
              </a:ext>
            </a:extLst>
          </p:cNvPr>
          <p:cNvPicPr>
            <a:picLocks noChangeAspect="1"/>
          </p:cNvPicPr>
          <p:nvPr/>
        </p:nvPicPr>
        <p:blipFill>
          <a:blip r:embed="rId2"/>
          <a:stretch>
            <a:fillRect/>
          </a:stretch>
        </p:blipFill>
        <p:spPr>
          <a:xfrm>
            <a:off x="3915052" y="5051394"/>
            <a:ext cx="3462292" cy="1029810"/>
          </a:xfrm>
          <a:prstGeom prst="rect">
            <a:avLst/>
          </a:prstGeom>
        </p:spPr>
      </p:pic>
    </p:spTree>
    <p:extLst>
      <p:ext uri="{BB962C8B-B14F-4D97-AF65-F5344CB8AC3E}">
        <p14:creationId xmlns:p14="http://schemas.microsoft.com/office/powerpoint/2010/main" val="1333560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B2B82547-2424-4E7A-A98B-75206EE73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3">
            <a:extLst>
              <a:ext uri="{FF2B5EF4-FFF2-40B4-BE49-F238E27FC236}">
                <a16:creationId xmlns:a16="http://schemas.microsoft.com/office/drawing/2014/main" id="{5109BC2F-9616-4D7D-9E98-57898009A8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EB6A431-BC7A-4E5C-9266-6005662C8901}"/>
              </a:ext>
            </a:extLst>
          </p:cNvPr>
          <p:cNvSpPr>
            <a:spLocks noGrp="1"/>
          </p:cNvSpPr>
          <p:nvPr>
            <p:ph type="title"/>
          </p:nvPr>
        </p:nvSpPr>
        <p:spPr>
          <a:xfrm>
            <a:off x="641754" y="1687286"/>
            <a:ext cx="3269463" cy="3978017"/>
          </a:xfrm>
        </p:spPr>
        <p:txBody>
          <a:bodyPr anchor="t">
            <a:normAutofit/>
          </a:bodyPr>
          <a:lstStyle/>
          <a:p>
            <a:r>
              <a:rPr lang="en-IN" sz="4400"/>
              <a:t>ABSTRACT</a:t>
            </a:r>
          </a:p>
        </p:txBody>
      </p:sp>
      <p:graphicFrame>
        <p:nvGraphicFramePr>
          <p:cNvPr id="5" name="Content Placeholder 2">
            <a:extLst>
              <a:ext uri="{FF2B5EF4-FFF2-40B4-BE49-F238E27FC236}">
                <a16:creationId xmlns:a16="http://schemas.microsoft.com/office/drawing/2014/main" id="{D08092CD-780A-E9DA-1C9E-B006361E8D38}"/>
              </a:ext>
            </a:extLst>
          </p:cNvPr>
          <p:cNvGraphicFramePr>
            <a:graphicFrameLocks noGrp="1"/>
          </p:cNvGraphicFramePr>
          <p:nvPr>
            <p:ph idx="1"/>
            <p:extLst>
              <p:ext uri="{D42A27DB-BD31-4B8C-83A1-F6EECF244321}">
                <p14:modId xmlns:p14="http://schemas.microsoft.com/office/powerpoint/2010/main" val="1844497738"/>
              </p:ext>
            </p:extLst>
          </p:nvPr>
        </p:nvGraphicFramePr>
        <p:xfrm>
          <a:off x="5508820" y="965200"/>
          <a:ext cx="5728344" cy="49029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2482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AE5C5-FB38-4755-8C68-F2681EB6DE4B}"/>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A23C1787-F156-4ABD-ACC5-6CAD5A744D94}"/>
              </a:ext>
            </a:extLst>
          </p:cNvPr>
          <p:cNvSpPr>
            <a:spLocks noGrp="1"/>
          </p:cNvSpPr>
          <p:nvPr>
            <p:ph idx="1"/>
          </p:nvPr>
        </p:nvSpPr>
        <p:spPr>
          <a:xfrm>
            <a:off x="650037" y="2444229"/>
            <a:ext cx="10554574" cy="3636511"/>
          </a:xfrm>
        </p:spPr>
        <p:txBody>
          <a:bodyPr>
            <a:normAutofit lnSpcReduction="10000"/>
          </a:bodyPr>
          <a:lstStyle/>
          <a:p>
            <a:r>
              <a:rPr lang="en-US" dirty="0"/>
              <a:t>Let’s say β is the confidence level. </a:t>
            </a:r>
            <a:r>
              <a:rPr lang="en-US" dirty="0" err="1"/>
              <a:t>VaR</a:t>
            </a:r>
            <a:r>
              <a:rPr lang="en-US" dirty="0"/>
              <a:t> is the minimum value of α such that Ψ(x, α) ≥ β </a:t>
            </a:r>
            <a:r>
              <a:rPr lang="en-US" dirty="0" err="1"/>
              <a:t>VaR</a:t>
            </a:r>
            <a:r>
              <a:rPr lang="en-US" dirty="0"/>
              <a:t> associated with a portfolio x, for a specified confidence level β and time horizon t, is given by</a:t>
            </a:r>
          </a:p>
          <a:p>
            <a:pPr marL="0" indent="0">
              <a:buNone/>
            </a:pPr>
            <a:endParaRPr lang="en-US" dirty="0"/>
          </a:p>
          <a:p>
            <a:pPr marL="0" indent="0">
              <a:buNone/>
            </a:pPr>
            <a:endParaRPr lang="en-US" dirty="0"/>
          </a:p>
          <a:p>
            <a:r>
              <a:rPr lang="en-US" dirty="0"/>
              <a:t>Let’s assume Ψ(x, α) is smooth, </a:t>
            </a:r>
            <a:r>
              <a:rPr lang="en-US" dirty="0" err="1"/>
              <a:t>CVaR</a:t>
            </a:r>
            <a:r>
              <a:rPr lang="en-US" dirty="0"/>
              <a:t> is the conditional expectation of all the loss exceeding </a:t>
            </a:r>
            <a:r>
              <a:rPr lang="en-US" sz="1800" dirty="0">
                <a:effectLst/>
                <a:latin typeface="Calibri" panose="020F0502020204030204" pitchFamily="34" charset="0"/>
                <a:ea typeface="Calibri" panose="020F0502020204030204" pitchFamily="34" charset="0"/>
                <a:cs typeface="Times New Roman" panose="02020603050405020304" pitchFamily="18" charset="0"/>
              </a:rPr>
              <a:t>α</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β</a:t>
            </a:r>
            <a:r>
              <a:rPr lang="en-US" sz="1800" dirty="0">
                <a:effectLst/>
                <a:latin typeface="Calibri" panose="020F0502020204030204" pitchFamily="34" charset="0"/>
                <a:ea typeface="Calibri" panose="020F0502020204030204" pitchFamily="34" charset="0"/>
                <a:cs typeface="Times New Roman" panose="02020603050405020304" pitchFamily="18" charset="0"/>
              </a:rPr>
              <a:t>(x) is</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t>In can be expressed as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11" name="Picture 10">
            <a:extLst>
              <a:ext uri="{FF2B5EF4-FFF2-40B4-BE49-F238E27FC236}">
                <a16:creationId xmlns:a16="http://schemas.microsoft.com/office/drawing/2014/main" id="{4646259E-F105-4780-931C-AA3109673F77}"/>
              </a:ext>
            </a:extLst>
          </p:cNvPr>
          <p:cNvPicPr>
            <a:picLocks noChangeAspect="1"/>
          </p:cNvPicPr>
          <p:nvPr/>
        </p:nvPicPr>
        <p:blipFill>
          <a:blip r:embed="rId2"/>
          <a:stretch>
            <a:fillRect/>
          </a:stretch>
        </p:blipFill>
        <p:spPr>
          <a:xfrm>
            <a:off x="1523057" y="3044264"/>
            <a:ext cx="4680430" cy="544753"/>
          </a:xfrm>
          <a:prstGeom prst="rect">
            <a:avLst/>
          </a:prstGeom>
        </p:spPr>
      </p:pic>
      <p:pic>
        <p:nvPicPr>
          <p:cNvPr id="15" name="Picture 14">
            <a:extLst>
              <a:ext uri="{FF2B5EF4-FFF2-40B4-BE49-F238E27FC236}">
                <a16:creationId xmlns:a16="http://schemas.microsoft.com/office/drawing/2014/main" id="{FBE7FFBB-5735-4A55-B8A1-5242B7FD90B7}"/>
              </a:ext>
            </a:extLst>
          </p:cNvPr>
          <p:cNvPicPr>
            <a:picLocks noChangeAspect="1"/>
          </p:cNvPicPr>
          <p:nvPr/>
        </p:nvPicPr>
        <p:blipFill>
          <a:blip r:embed="rId3"/>
          <a:stretch>
            <a:fillRect/>
          </a:stretch>
        </p:blipFill>
        <p:spPr>
          <a:xfrm>
            <a:off x="3184072" y="4343232"/>
            <a:ext cx="4542017" cy="714474"/>
          </a:xfrm>
          <a:prstGeom prst="rect">
            <a:avLst/>
          </a:prstGeom>
        </p:spPr>
      </p:pic>
      <p:pic>
        <p:nvPicPr>
          <p:cNvPr id="17" name="Picture 16">
            <a:extLst>
              <a:ext uri="{FF2B5EF4-FFF2-40B4-BE49-F238E27FC236}">
                <a16:creationId xmlns:a16="http://schemas.microsoft.com/office/drawing/2014/main" id="{B3C934AC-7202-4AB3-9209-DB3FF9656DAC}"/>
              </a:ext>
            </a:extLst>
          </p:cNvPr>
          <p:cNvPicPr>
            <a:picLocks noChangeAspect="1"/>
          </p:cNvPicPr>
          <p:nvPr/>
        </p:nvPicPr>
        <p:blipFill>
          <a:blip r:embed="rId4"/>
          <a:stretch>
            <a:fillRect/>
          </a:stretch>
        </p:blipFill>
        <p:spPr>
          <a:xfrm>
            <a:off x="3863272" y="5236792"/>
            <a:ext cx="4747135" cy="903643"/>
          </a:xfrm>
          <a:prstGeom prst="rect">
            <a:avLst/>
          </a:prstGeom>
        </p:spPr>
      </p:pic>
    </p:spTree>
    <p:extLst>
      <p:ext uri="{BB962C8B-B14F-4D97-AF65-F5344CB8AC3E}">
        <p14:creationId xmlns:p14="http://schemas.microsoft.com/office/powerpoint/2010/main" val="19715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146B0-2DA4-4A7B-97EF-CAB10DC09AEA}"/>
              </a:ext>
            </a:extLst>
          </p:cNvPr>
          <p:cNvSpPr>
            <a:spLocks noGrp="1"/>
          </p:cNvSpPr>
          <p:nvPr>
            <p:ph type="title"/>
          </p:nvPr>
        </p:nvSpPr>
        <p:spPr>
          <a:xfrm>
            <a:off x="659080" y="788287"/>
            <a:ext cx="10571998" cy="970450"/>
          </a:xfrm>
        </p:spPr>
        <p:txBody>
          <a:bodyPr/>
          <a:lstStyle/>
          <a:p>
            <a:r>
              <a:rPr lang="en-US" dirty="0"/>
              <a:t>Cont.</a:t>
            </a:r>
          </a:p>
        </p:txBody>
      </p:sp>
      <p:sp>
        <p:nvSpPr>
          <p:cNvPr id="3" name="Content Placeholder 2">
            <a:extLst>
              <a:ext uri="{FF2B5EF4-FFF2-40B4-BE49-F238E27FC236}">
                <a16:creationId xmlns:a16="http://schemas.microsoft.com/office/drawing/2014/main" id="{BBD2BD19-BF18-44CE-A8E5-26CD5A80225D}"/>
              </a:ext>
            </a:extLst>
          </p:cNvPr>
          <p:cNvSpPr>
            <a:spLocks noGrp="1"/>
          </p:cNvSpPr>
          <p:nvPr>
            <p:ph idx="1"/>
          </p:nvPr>
        </p:nvSpPr>
        <p:spPr>
          <a:xfrm>
            <a:off x="818712" y="2222287"/>
            <a:ext cx="10554574" cy="3847426"/>
          </a:xfrm>
        </p:spPr>
        <p:txBody>
          <a:bodyPr>
            <a:normAutofit fontScale="85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Alpha in graph represents confidence (in previous slides we took confidence as beta)</a:t>
            </a:r>
          </a:p>
        </p:txBody>
      </p:sp>
      <p:pic>
        <p:nvPicPr>
          <p:cNvPr id="1026" name="Picture 2" descr="Graphical presentation of VaR and CVaR concepts.">
            <a:extLst>
              <a:ext uri="{FF2B5EF4-FFF2-40B4-BE49-F238E27FC236}">
                <a16:creationId xmlns:a16="http://schemas.microsoft.com/office/drawing/2014/main" id="{EB23B705-03C0-49F8-BC56-A687D71CF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515" y="2492729"/>
            <a:ext cx="7820025"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1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2FD2-D652-4168-B05B-A15F354D0821}"/>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69146871-9C43-4817-B641-7C8BE3653A27}"/>
              </a:ext>
            </a:extLst>
          </p:cNvPr>
          <p:cNvSpPr>
            <a:spLocks noGrp="1"/>
          </p:cNvSpPr>
          <p:nvPr>
            <p:ph idx="1"/>
          </p:nvPr>
        </p:nvSpPr>
        <p:spPr>
          <a:xfrm>
            <a:off x="712180" y="2651961"/>
            <a:ext cx="10554574" cy="3636511"/>
          </a:xfrm>
        </p:spPr>
        <p:txBody>
          <a:bodyPr>
            <a:normAutofit/>
          </a:bodyPr>
          <a:lstStyle/>
          <a:p>
            <a:r>
              <a:rPr lang="en-US" dirty="0" err="1"/>
              <a:t>Rockafellar</a:t>
            </a:r>
            <a:r>
              <a:rPr lang="en-US" dirty="0"/>
              <a:t> and </a:t>
            </a:r>
            <a:r>
              <a:rPr lang="en-US" dirty="0" err="1"/>
              <a:t>Uryasev</a:t>
            </a:r>
            <a:r>
              <a:rPr lang="en-US" dirty="0"/>
              <a:t> proposed an augmented function to characterize both ϕβ(x) and αβ(x) as follow</a:t>
            </a:r>
          </a:p>
          <a:p>
            <a:endParaRPr lang="en-US" dirty="0"/>
          </a:p>
          <a:p>
            <a:endParaRPr lang="en-US" dirty="0"/>
          </a:p>
          <a:p>
            <a:pPr marL="0" indent="0">
              <a:buNone/>
            </a:pPr>
            <a:endParaRPr lang="en-US" dirty="0"/>
          </a:p>
          <a:p>
            <a:pPr marL="0" indent="0">
              <a:buNone/>
            </a:pPr>
            <a:endParaRPr lang="en-US" dirty="0"/>
          </a:p>
          <a:p>
            <a:r>
              <a:rPr lang="en-US" dirty="0"/>
              <a:t>The above integral in equation can be numerically approximated by Monte Carlo Approximation</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33CE864B-EECB-400D-A242-75148AAD4F2B}"/>
              </a:ext>
            </a:extLst>
          </p:cNvPr>
          <p:cNvPicPr>
            <a:picLocks noChangeAspect="1"/>
          </p:cNvPicPr>
          <p:nvPr/>
        </p:nvPicPr>
        <p:blipFill>
          <a:blip r:embed="rId2"/>
          <a:stretch>
            <a:fillRect/>
          </a:stretch>
        </p:blipFill>
        <p:spPr>
          <a:xfrm>
            <a:off x="3372561" y="2825385"/>
            <a:ext cx="5111821" cy="1773248"/>
          </a:xfrm>
          <a:prstGeom prst="rect">
            <a:avLst/>
          </a:prstGeom>
        </p:spPr>
      </p:pic>
      <p:pic>
        <p:nvPicPr>
          <p:cNvPr id="7" name="Picture 6">
            <a:extLst>
              <a:ext uri="{FF2B5EF4-FFF2-40B4-BE49-F238E27FC236}">
                <a16:creationId xmlns:a16="http://schemas.microsoft.com/office/drawing/2014/main" id="{031315BC-37EF-423E-A249-8EA46DE0B42B}"/>
              </a:ext>
            </a:extLst>
          </p:cNvPr>
          <p:cNvPicPr>
            <a:picLocks noChangeAspect="1"/>
          </p:cNvPicPr>
          <p:nvPr/>
        </p:nvPicPr>
        <p:blipFill>
          <a:blip r:embed="rId3"/>
          <a:stretch>
            <a:fillRect/>
          </a:stretch>
        </p:blipFill>
        <p:spPr>
          <a:xfrm>
            <a:off x="3171544" y="5163585"/>
            <a:ext cx="4995911" cy="947092"/>
          </a:xfrm>
          <a:prstGeom prst="rect">
            <a:avLst/>
          </a:prstGeom>
        </p:spPr>
      </p:pic>
    </p:spTree>
    <p:extLst>
      <p:ext uri="{BB962C8B-B14F-4D97-AF65-F5344CB8AC3E}">
        <p14:creationId xmlns:p14="http://schemas.microsoft.com/office/powerpoint/2010/main" val="876408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F3B0-2718-46B5-908E-83A03308EA8D}"/>
              </a:ext>
            </a:extLst>
          </p:cNvPr>
          <p:cNvSpPr>
            <a:spLocks noGrp="1"/>
          </p:cNvSpPr>
          <p:nvPr>
            <p:ph type="title"/>
          </p:nvPr>
        </p:nvSpPr>
        <p:spPr/>
        <p:txBody>
          <a:bodyPr/>
          <a:lstStyle/>
          <a:p>
            <a:r>
              <a:rPr lang="en-US" dirty="0"/>
              <a:t>MONTE CARLO Simulations  </a:t>
            </a:r>
          </a:p>
        </p:txBody>
      </p:sp>
      <p:sp>
        <p:nvSpPr>
          <p:cNvPr id="3" name="Content Placeholder 2">
            <a:extLst>
              <a:ext uri="{FF2B5EF4-FFF2-40B4-BE49-F238E27FC236}">
                <a16:creationId xmlns:a16="http://schemas.microsoft.com/office/drawing/2014/main" id="{EC3B1BC4-A3FA-4218-997E-BA428E2DD3B8}"/>
              </a:ext>
            </a:extLst>
          </p:cNvPr>
          <p:cNvSpPr>
            <a:spLocks noGrp="1"/>
          </p:cNvSpPr>
          <p:nvPr>
            <p:ph idx="1"/>
          </p:nvPr>
        </p:nvSpPr>
        <p:spPr/>
        <p:txBody>
          <a:bodyPr/>
          <a:lstStyle/>
          <a:p>
            <a:pPr>
              <a:lnSpc>
                <a:spcPct val="150000"/>
              </a:lnSpc>
            </a:pPr>
            <a:r>
              <a:rPr lang="en-US" dirty="0"/>
              <a:t>Monte Carlo simulations are used to model the probability of different outcomes in a process that cannot easily be predicted due to the intervention of random variables. It is a technique used to understand the impact of risk and uncertainty in prediction and forecasting models. </a:t>
            </a:r>
          </a:p>
          <a:p>
            <a:pPr>
              <a:lnSpc>
                <a:spcPct val="150000"/>
              </a:lnSpc>
            </a:pPr>
            <a:r>
              <a:rPr lang="en-US" dirty="0"/>
              <a:t>It is also referred to as a multiple probability simulation. </a:t>
            </a:r>
          </a:p>
        </p:txBody>
      </p:sp>
    </p:spTree>
    <p:extLst>
      <p:ext uri="{BB962C8B-B14F-4D97-AF65-F5344CB8AC3E}">
        <p14:creationId xmlns:p14="http://schemas.microsoft.com/office/powerpoint/2010/main" val="1987355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EDCC-35B0-4E1F-A8FC-4A6659AE9167}"/>
              </a:ext>
            </a:extLst>
          </p:cNvPr>
          <p:cNvSpPr>
            <a:spLocks noGrp="1"/>
          </p:cNvSpPr>
          <p:nvPr>
            <p:ph type="title"/>
          </p:nvPr>
        </p:nvSpPr>
        <p:spPr/>
        <p:txBody>
          <a:bodyPr/>
          <a:lstStyle/>
          <a:p>
            <a:r>
              <a:rPr lang="en-US" dirty="0"/>
              <a:t>Monte Carlo Simulation Method</a:t>
            </a:r>
          </a:p>
        </p:txBody>
      </p:sp>
      <p:sp>
        <p:nvSpPr>
          <p:cNvPr id="3" name="Content Placeholder 2">
            <a:extLst>
              <a:ext uri="{FF2B5EF4-FFF2-40B4-BE49-F238E27FC236}">
                <a16:creationId xmlns:a16="http://schemas.microsoft.com/office/drawing/2014/main" id="{A7D12456-3B06-4887-9AAA-B87E49B9709E}"/>
              </a:ext>
            </a:extLst>
          </p:cNvPr>
          <p:cNvSpPr>
            <a:spLocks noGrp="1"/>
          </p:cNvSpPr>
          <p:nvPr>
            <p:ph sz="half" idx="1"/>
          </p:nvPr>
        </p:nvSpPr>
        <p:spPr>
          <a:xfrm>
            <a:off x="810000" y="4544008"/>
            <a:ext cx="5185873" cy="130629"/>
          </a:xfrm>
        </p:spPr>
        <p:txBody>
          <a:bodyPr>
            <a:noAutofit/>
          </a:bodyPr>
          <a:lstStyle/>
          <a:p>
            <a:r>
              <a:rPr lang="en-US" sz="1500" dirty="0"/>
              <a:t>A Monte Carlo simulation takes the variable that has uncertainty and assigns it a random value. The model is then run and a result is provided. This process is repeated again and again while assigning the variable in question with many different values. Once the simulation is complete, the results are averaged together to provide an estimate.</a:t>
            </a:r>
          </a:p>
          <a:p>
            <a:r>
              <a:rPr lang="en-US" sz="1500" dirty="0"/>
              <a:t>Here, we apply Monte Carlo Simulations on k random weights and find </a:t>
            </a:r>
            <a:r>
              <a:rPr lang="en-US" sz="1500" dirty="0" err="1"/>
              <a:t>CVaR</a:t>
            </a:r>
            <a:r>
              <a:rPr lang="en-US" sz="1500" dirty="0"/>
              <a:t> and </a:t>
            </a:r>
            <a:r>
              <a:rPr lang="en-US" sz="1500" dirty="0" err="1"/>
              <a:t>VaR</a:t>
            </a:r>
            <a:r>
              <a:rPr lang="en-US" sz="1500" dirty="0"/>
              <a:t> for each of them using 1000 simulations of their returns for next 10 days.</a:t>
            </a:r>
          </a:p>
          <a:p>
            <a:endParaRPr lang="en-US" sz="1500" dirty="0"/>
          </a:p>
          <a:p>
            <a:endParaRPr lang="en-US" sz="1500" dirty="0"/>
          </a:p>
        </p:txBody>
      </p:sp>
      <p:pic>
        <p:nvPicPr>
          <p:cNvPr id="6" name="Content Placeholder 5">
            <a:extLst>
              <a:ext uri="{FF2B5EF4-FFF2-40B4-BE49-F238E27FC236}">
                <a16:creationId xmlns:a16="http://schemas.microsoft.com/office/drawing/2014/main" id="{97B03D17-F4CB-407E-A57D-B16238581CAB}"/>
              </a:ext>
            </a:extLst>
          </p:cNvPr>
          <p:cNvPicPr>
            <a:picLocks noGrp="1" noChangeAspect="1"/>
          </p:cNvPicPr>
          <p:nvPr>
            <p:ph sz="half" idx="2"/>
          </p:nvPr>
        </p:nvPicPr>
        <p:blipFill>
          <a:blip r:embed="rId2"/>
          <a:stretch>
            <a:fillRect/>
          </a:stretch>
        </p:blipFill>
        <p:spPr>
          <a:xfrm>
            <a:off x="6329778" y="2260127"/>
            <a:ext cx="5598988" cy="3847709"/>
          </a:xfrm>
        </p:spPr>
      </p:pic>
    </p:spTree>
    <p:extLst>
      <p:ext uri="{BB962C8B-B14F-4D97-AF65-F5344CB8AC3E}">
        <p14:creationId xmlns:p14="http://schemas.microsoft.com/office/powerpoint/2010/main" val="2373816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FB0EB-4B70-4F60-A4D9-7D2896A78B3B}"/>
              </a:ext>
            </a:extLst>
          </p:cNvPr>
          <p:cNvSpPr>
            <a:spLocks noGrp="1"/>
          </p:cNvSpPr>
          <p:nvPr>
            <p:ph type="title"/>
          </p:nvPr>
        </p:nvSpPr>
        <p:spPr/>
        <p:txBody>
          <a:bodyPr/>
          <a:lstStyle/>
          <a:p>
            <a:r>
              <a:rPr lang="en-US" dirty="0"/>
              <a:t>Comparing </a:t>
            </a:r>
            <a:r>
              <a:rPr lang="en-US" dirty="0" err="1"/>
              <a:t>VaR</a:t>
            </a:r>
            <a:r>
              <a:rPr lang="en-US" dirty="0"/>
              <a:t> and </a:t>
            </a:r>
            <a:r>
              <a:rPr lang="en-US" dirty="0" err="1"/>
              <a:t>CVaR</a:t>
            </a:r>
            <a:endParaRPr lang="en-US" dirty="0"/>
          </a:p>
        </p:txBody>
      </p:sp>
      <p:sp>
        <p:nvSpPr>
          <p:cNvPr id="3" name="Content Placeholder 2">
            <a:extLst>
              <a:ext uri="{FF2B5EF4-FFF2-40B4-BE49-F238E27FC236}">
                <a16:creationId xmlns:a16="http://schemas.microsoft.com/office/drawing/2014/main" id="{8E79E0DE-DFEA-4217-AD58-5A211EE81082}"/>
              </a:ext>
            </a:extLst>
          </p:cNvPr>
          <p:cNvSpPr>
            <a:spLocks noGrp="1"/>
          </p:cNvSpPr>
          <p:nvPr>
            <p:ph sz="half" idx="1"/>
          </p:nvPr>
        </p:nvSpPr>
        <p:spPr/>
        <p:txBody>
          <a:bodyPr/>
          <a:lstStyle/>
          <a:p>
            <a:r>
              <a:rPr lang="en-US" dirty="0"/>
              <a:t>From the figure we can see that </a:t>
            </a:r>
            <a:r>
              <a:rPr lang="en-US" dirty="0" err="1"/>
              <a:t>CVaR</a:t>
            </a:r>
            <a:r>
              <a:rPr lang="en-US" dirty="0"/>
              <a:t> is always greater than </a:t>
            </a:r>
            <a:r>
              <a:rPr lang="en-US" dirty="0" err="1"/>
              <a:t>VaR.</a:t>
            </a:r>
            <a:r>
              <a:rPr lang="en-US" dirty="0"/>
              <a:t> So, for a risk averse investor it always better to optimize </a:t>
            </a:r>
            <a:r>
              <a:rPr lang="en-US" dirty="0" err="1"/>
              <a:t>CVaR</a:t>
            </a:r>
            <a:r>
              <a:rPr lang="en-US" dirty="0"/>
              <a:t> instead of </a:t>
            </a:r>
            <a:r>
              <a:rPr lang="en-US" dirty="0" err="1"/>
              <a:t>VaR.</a:t>
            </a:r>
            <a:r>
              <a:rPr lang="en-US" dirty="0"/>
              <a:t> </a:t>
            </a:r>
          </a:p>
          <a:p>
            <a:endParaRPr lang="en-US" dirty="0"/>
          </a:p>
        </p:txBody>
      </p:sp>
      <p:pic>
        <p:nvPicPr>
          <p:cNvPr id="6" name="Content Placeholder 5">
            <a:extLst>
              <a:ext uri="{FF2B5EF4-FFF2-40B4-BE49-F238E27FC236}">
                <a16:creationId xmlns:a16="http://schemas.microsoft.com/office/drawing/2014/main" id="{F406ABD3-B4FC-41AA-AEB2-B697D887594C}"/>
              </a:ext>
            </a:extLst>
          </p:cNvPr>
          <p:cNvPicPr>
            <a:picLocks noGrp="1" noChangeAspect="1"/>
          </p:cNvPicPr>
          <p:nvPr>
            <p:ph sz="half" idx="2"/>
          </p:nvPr>
        </p:nvPicPr>
        <p:blipFill>
          <a:blip r:embed="rId2"/>
          <a:stretch>
            <a:fillRect/>
          </a:stretch>
        </p:blipFill>
        <p:spPr>
          <a:xfrm>
            <a:off x="6260747" y="2560431"/>
            <a:ext cx="5048955" cy="2962688"/>
          </a:xfrm>
        </p:spPr>
      </p:pic>
    </p:spTree>
    <p:extLst>
      <p:ext uri="{BB962C8B-B14F-4D97-AF65-F5344CB8AC3E}">
        <p14:creationId xmlns:p14="http://schemas.microsoft.com/office/powerpoint/2010/main" val="602236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69E32-547F-465E-9038-4930F8EE20F6}"/>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7AFBCD95-1696-4F16-8A97-940933C1B7D3}"/>
              </a:ext>
            </a:extLst>
          </p:cNvPr>
          <p:cNvSpPr>
            <a:spLocks noGrp="1"/>
          </p:cNvSpPr>
          <p:nvPr>
            <p:ph idx="1"/>
          </p:nvPr>
        </p:nvSpPr>
        <p:spPr/>
        <p:txBody>
          <a:bodyPr/>
          <a:lstStyle/>
          <a:p>
            <a:pPr>
              <a:lnSpc>
                <a:spcPct val="150000"/>
              </a:lnSpc>
            </a:pPr>
            <a:r>
              <a:rPr lang="en-US" dirty="0"/>
              <a:t>From the figure we can see that </a:t>
            </a:r>
            <a:r>
              <a:rPr lang="en-US" dirty="0" err="1"/>
              <a:t>CVaR</a:t>
            </a:r>
            <a:r>
              <a:rPr lang="en-US" dirty="0"/>
              <a:t> is always greater than </a:t>
            </a:r>
            <a:r>
              <a:rPr lang="en-US" dirty="0" err="1"/>
              <a:t>VaR.</a:t>
            </a:r>
            <a:r>
              <a:rPr lang="en-US" dirty="0"/>
              <a:t> So, for a risk-averse investor, it is always better to optimize </a:t>
            </a:r>
            <a:r>
              <a:rPr lang="en-US" dirty="0" err="1"/>
              <a:t>CVaR</a:t>
            </a:r>
            <a:r>
              <a:rPr lang="en-US" dirty="0"/>
              <a:t> instead of </a:t>
            </a:r>
            <a:r>
              <a:rPr lang="en-US" dirty="0" err="1"/>
              <a:t>VaR.</a:t>
            </a:r>
            <a:r>
              <a:rPr lang="en-US" dirty="0"/>
              <a:t> </a:t>
            </a:r>
          </a:p>
          <a:p>
            <a:pPr>
              <a:lnSpc>
                <a:spcPct val="150000"/>
              </a:lnSpc>
            </a:pPr>
            <a:r>
              <a:rPr lang="en-US" dirty="0"/>
              <a:t>From the Mathematical Formulation, it can be observed that </a:t>
            </a:r>
            <a:r>
              <a:rPr lang="en-US" dirty="0" err="1"/>
              <a:t>CVaR</a:t>
            </a:r>
            <a:r>
              <a:rPr lang="en-US" dirty="0"/>
              <a:t> is a Convex Function and hence can be solved using the Convex Optimization techniques. Also, </a:t>
            </a:r>
            <a:r>
              <a:rPr lang="en-US" dirty="0" err="1"/>
              <a:t>CVaR</a:t>
            </a:r>
            <a:r>
              <a:rPr lang="en-US" dirty="0"/>
              <a:t> is sub-additive while </a:t>
            </a:r>
            <a:r>
              <a:rPr lang="en-US" dirty="0" err="1"/>
              <a:t>VaR</a:t>
            </a:r>
            <a:r>
              <a:rPr lang="en-US" dirty="0"/>
              <a:t> is not. </a:t>
            </a:r>
          </a:p>
          <a:p>
            <a:pPr>
              <a:lnSpc>
                <a:spcPct val="150000"/>
              </a:lnSpc>
            </a:pPr>
            <a:r>
              <a:rPr lang="en-US" dirty="0"/>
              <a:t>We thus conclude by stating that </a:t>
            </a:r>
            <a:r>
              <a:rPr lang="en-US" dirty="0" err="1"/>
              <a:t>CVaR</a:t>
            </a:r>
            <a:r>
              <a:rPr lang="en-US" dirty="0"/>
              <a:t> is a better form of risk measure than </a:t>
            </a:r>
            <a:r>
              <a:rPr lang="en-US" dirty="0" err="1"/>
              <a:t>VaR.</a:t>
            </a:r>
            <a:endParaRPr lang="en-US" dirty="0"/>
          </a:p>
        </p:txBody>
      </p:sp>
    </p:spTree>
    <p:extLst>
      <p:ext uri="{BB962C8B-B14F-4D97-AF65-F5344CB8AC3E}">
        <p14:creationId xmlns:p14="http://schemas.microsoft.com/office/powerpoint/2010/main" val="2022160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0D04E-E0F4-417E-87FB-6D0F51986873}"/>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A3FA6FF3-ED52-46E8-8686-A163212A256A}"/>
              </a:ext>
            </a:extLst>
          </p:cNvPr>
          <p:cNvSpPr>
            <a:spLocks noGrp="1"/>
          </p:cNvSpPr>
          <p:nvPr>
            <p:ph idx="1"/>
          </p:nvPr>
        </p:nvSpPr>
        <p:spPr/>
        <p:txBody>
          <a:bodyPr/>
          <a:lstStyle/>
          <a:p>
            <a:r>
              <a:rPr lang="en-US" dirty="0"/>
              <a:t>Johnny Chow “Robustness of data-driven </a:t>
            </a:r>
            <a:r>
              <a:rPr lang="en-US" dirty="0" err="1"/>
              <a:t>CVaR</a:t>
            </a:r>
            <a:r>
              <a:rPr lang="en-US" dirty="0"/>
              <a:t> optimization using smoothing technique” Waterloo, Ontario, Canada - 2014, pp. 2–6</a:t>
            </a:r>
          </a:p>
          <a:p>
            <a:r>
              <a:rPr lang="en-US" dirty="0" err="1"/>
              <a:t>K.Nagarajan</a:t>
            </a:r>
            <a:r>
              <a:rPr lang="en-US" dirty="0"/>
              <a:t>, J. Prabhakaran, Prediction of Stock Price Movements using Monte Carlo Simulation, in International Journal of Innovative Technology and Exploring Engineering (IJITEE) ISSN: 2278-3075, Volume-8 Issue-12, October 2019 </a:t>
            </a:r>
          </a:p>
          <a:p>
            <a:r>
              <a:rPr lang="en-US" dirty="0"/>
              <a:t>Gabriela Victoria ANGHELACHE and Constantin ANGHELACHE, Diversifying the risk through portfolio investment in Theoretical and Applied Economics, Volume XXI (2014), No. 9(598), pp. 7-22 </a:t>
            </a:r>
          </a:p>
        </p:txBody>
      </p:sp>
    </p:spTree>
    <p:extLst>
      <p:ext uri="{BB962C8B-B14F-4D97-AF65-F5344CB8AC3E}">
        <p14:creationId xmlns:p14="http://schemas.microsoft.com/office/powerpoint/2010/main" val="2824987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A picture containing toy, room, gambling house&#10;&#10;Description automatically generated">
            <a:extLst>
              <a:ext uri="{FF2B5EF4-FFF2-40B4-BE49-F238E27FC236}">
                <a16:creationId xmlns:a16="http://schemas.microsoft.com/office/drawing/2014/main" id="{97C8C5AE-A1CC-4628-96C4-55328AF46E42}"/>
              </a:ext>
            </a:extLst>
          </p:cNvPr>
          <p:cNvPicPr>
            <a:picLocks noChangeAspect="1"/>
          </p:cNvPicPr>
          <p:nvPr/>
        </p:nvPicPr>
        <p:blipFill rotWithShape="1">
          <a:blip r:embed="rId2">
            <a:extLst>
              <a:ext uri="{28A0092B-C50C-407E-A947-70E740481C1C}">
                <a14:useLocalDpi xmlns:a14="http://schemas.microsoft.com/office/drawing/2010/main" val="0"/>
              </a:ext>
            </a:extLst>
          </a:blip>
          <a:srcRect l="15151" t="9091" r="1" b="1"/>
          <a:stretch/>
        </p:blipFill>
        <p:spPr>
          <a:xfrm>
            <a:off x="18682" y="10"/>
            <a:ext cx="12191980" cy="6857989"/>
          </a:xfrm>
          <a:prstGeom prst="rect">
            <a:avLst/>
          </a:prstGeom>
        </p:spPr>
      </p:pic>
      <p:sp>
        <p:nvSpPr>
          <p:cNvPr id="12" name="Freeform 6">
            <a:extLst>
              <a:ext uri="{FF2B5EF4-FFF2-40B4-BE49-F238E27FC236}">
                <a16:creationId xmlns:a16="http://schemas.microsoft.com/office/drawing/2014/main" id="{28F489B8-B6E6-485E-9CB6-3C90A4D84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06897" y="336390"/>
            <a:ext cx="6332416" cy="5838454"/>
          </a:xfrm>
          <a:custGeom>
            <a:avLst/>
            <a:gdLst/>
            <a:ahLst/>
            <a:cxnLst/>
            <a:rect l="l" t="t" r="r" b="b"/>
            <a:pathLst>
              <a:path w="6332416" h="5838454">
                <a:moveTo>
                  <a:pt x="63624" y="0"/>
                </a:moveTo>
                <a:lnTo>
                  <a:pt x="82337" y="0"/>
                </a:lnTo>
                <a:lnTo>
                  <a:pt x="6250080" y="0"/>
                </a:lnTo>
                <a:lnTo>
                  <a:pt x="6268793" y="0"/>
                </a:lnTo>
                <a:lnTo>
                  <a:pt x="6283763" y="5614"/>
                </a:lnTo>
                <a:lnTo>
                  <a:pt x="6294991" y="11228"/>
                </a:lnTo>
                <a:lnTo>
                  <a:pt x="6309961" y="16842"/>
                </a:lnTo>
                <a:lnTo>
                  <a:pt x="6317446" y="28069"/>
                </a:lnTo>
                <a:lnTo>
                  <a:pt x="6324931" y="36490"/>
                </a:lnTo>
                <a:lnTo>
                  <a:pt x="6332416" y="47718"/>
                </a:lnTo>
                <a:lnTo>
                  <a:pt x="6332416" y="61752"/>
                </a:lnTo>
                <a:lnTo>
                  <a:pt x="6332416" y="2646984"/>
                </a:lnTo>
                <a:lnTo>
                  <a:pt x="6332416" y="2661018"/>
                </a:lnTo>
                <a:lnTo>
                  <a:pt x="6332416" y="2913585"/>
                </a:lnTo>
                <a:lnTo>
                  <a:pt x="6332416" y="2927620"/>
                </a:lnTo>
                <a:lnTo>
                  <a:pt x="6332416" y="5512851"/>
                </a:lnTo>
                <a:lnTo>
                  <a:pt x="6332416" y="5526886"/>
                </a:lnTo>
                <a:lnTo>
                  <a:pt x="6324931" y="5538114"/>
                </a:lnTo>
                <a:lnTo>
                  <a:pt x="6317446" y="5546534"/>
                </a:lnTo>
                <a:lnTo>
                  <a:pt x="6309961" y="5557762"/>
                </a:lnTo>
                <a:lnTo>
                  <a:pt x="6294991" y="5563376"/>
                </a:lnTo>
                <a:lnTo>
                  <a:pt x="6283763" y="5568990"/>
                </a:lnTo>
                <a:lnTo>
                  <a:pt x="6268793" y="5574604"/>
                </a:lnTo>
                <a:lnTo>
                  <a:pt x="6250080" y="5574604"/>
                </a:lnTo>
                <a:lnTo>
                  <a:pt x="1657955" y="5574604"/>
                </a:lnTo>
                <a:lnTo>
                  <a:pt x="1328610" y="5821613"/>
                </a:lnTo>
                <a:lnTo>
                  <a:pt x="1317382" y="5827227"/>
                </a:lnTo>
                <a:lnTo>
                  <a:pt x="1302412" y="5832840"/>
                </a:lnTo>
                <a:lnTo>
                  <a:pt x="1287442" y="5838454"/>
                </a:lnTo>
                <a:lnTo>
                  <a:pt x="1272472" y="5838454"/>
                </a:lnTo>
                <a:lnTo>
                  <a:pt x="1257501" y="5838454"/>
                </a:lnTo>
                <a:lnTo>
                  <a:pt x="1242531" y="5832840"/>
                </a:lnTo>
                <a:lnTo>
                  <a:pt x="1227561" y="5827227"/>
                </a:lnTo>
                <a:lnTo>
                  <a:pt x="1216333" y="5821613"/>
                </a:lnTo>
                <a:lnTo>
                  <a:pt x="886988" y="5574604"/>
                </a:lnTo>
                <a:lnTo>
                  <a:pt x="82337" y="5574604"/>
                </a:lnTo>
                <a:lnTo>
                  <a:pt x="63624" y="5574604"/>
                </a:lnTo>
                <a:lnTo>
                  <a:pt x="48654" y="5568990"/>
                </a:lnTo>
                <a:lnTo>
                  <a:pt x="37426" y="5563376"/>
                </a:lnTo>
                <a:lnTo>
                  <a:pt x="22456" y="5557762"/>
                </a:lnTo>
                <a:lnTo>
                  <a:pt x="14971" y="5546534"/>
                </a:lnTo>
                <a:lnTo>
                  <a:pt x="7485" y="5538114"/>
                </a:lnTo>
                <a:lnTo>
                  <a:pt x="0" y="5526886"/>
                </a:lnTo>
                <a:lnTo>
                  <a:pt x="0" y="5512851"/>
                </a:lnTo>
                <a:lnTo>
                  <a:pt x="0" y="2927620"/>
                </a:lnTo>
                <a:lnTo>
                  <a:pt x="0" y="2913585"/>
                </a:lnTo>
                <a:lnTo>
                  <a:pt x="0" y="2661018"/>
                </a:lnTo>
                <a:lnTo>
                  <a:pt x="0" y="2646984"/>
                </a:lnTo>
                <a:lnTo>
                  <a:pt x="0" y="61752"/>
                </a:lnTo>
                <a:lnTo>
                  <a:pt x="0" y="47718"/>
                </a:lnTo>
                <a:lnTo>
                  <a:pt x="7485" y="36490"/>
                </a:lnTo>
                <a:lnTo>
                  <a:pt x="14971" y="28069"/>
                </a:lnTo>
                <a:lnTo>
                  <a:pt x="22456" y="16842"/>
                </a:lnTo>
                <a:lnTo>
                  <a:pt x="37426" y="11228"/>
                </a:lnTo>
                <a:lnTo>
                  <a:pt x="48654" y="5614"/>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AD935E8-6D83-44CE-95DB-6C6F72458E1F}"/>
              </a:ext>
            </a:extLst>
          </p:cNvPr>
          <p:cNvSpPr>
            <a:spLocks noGrp="1"/>
          </p:cNvSpPr>
          <p:nvPr>
            <p:ph type="title"/>
          </p:nvPr>
        </p:nvSpPr>
        <p:spPr>
          <a:xfrm>
            <a:off x="5723468" y="651932"/>
            <a:ext cx="5706532" cy="1354667"/>
          </a:xfrm>
        </p:spPr>
        <p:txBody>
          <a:bodyPr>
            <a:normAutofit/>
          </a:bodyPr>
          <a:lstStyle/>
          <a:p>
            <a:r>
              <a:rPr lang="en-IN"/>
              <a:t>1A : PORTFOLIO	</a:t>
            </a:r>
            <a:endParaRPr lang="en-IN" dirty="0"/>
          </a:p>
        </p:txBody>
      </p:sp>
      <p:sp>
        <p:nvSpPr>
          <p:cNvPr id="3" name="Content Placeholder 2">
            <a:extLst>
              <a:ext uri="{FF2B5EF4-FFF2-40B4-BE49-F238E27FC236}">
                <a16:creationId xmlns:a16="http://schemas.microsoft.com/office/drawing/2014/main" id="{9ED34BF2-A94F-4E04-9A85-5087CAA40D51}"/>
              </a:ext>
            </a:extLst>
          </p:cNvPr>
          <p:cNvSpPr>
            <a:spLocks noGrp="1"/>
          </p:cNvSpPr>
          <p:nvPr>
            <p:ph idx="1"/>
          </p:nvPr>
        </p:nvSpPr>
        <p:spPr>
          <a:xfrm>
            <a:off x="5723467" y="2116667"/>
            <a:ext cx="5706533" cy="3496733"/>
          </a:xfrm>
        </p:spPr>
        <p:txBody>
          <a:bodyPr>
            <a:normAutofit/>
          </a:bodyPr>
          <a:lstStyle/>
          <a:p>
            <a:pPr marL="0" indent="0">
              <a:lnSpc>
                <a:spcPct val="150000"/>
              </a:lnSpc>
              <a:buNone/>
            </a:pPr>
            <a:r>
              <a:rPr lang="en-US" b="0" i="0" u="none" strike="noStrike" baseline="0" dirty="0">
                <a:latin typeface="Euphemia" panose="020B0503040102020104" pitchFamily="34" charset="0"/>
              </a:rPr>
              <a:t>An investment portfolio is a collection of assets owned by an investor. This portfolio can include investment securities such as bonds, stocks, mutual funds, pension plans, real estate, and even physical assets such as gold (coins or bars). Basically, this includes every asset that can grow in value or provide returns. Many even invest in valuable artifacts for future profits.</a:t>
            </a:r>
            <a:endParaRPr lang="en-IN" dirty="0">
              <a:latin typeface="Euphemia" panose="020B0503040102020104" pitchFamily="34" charset="0"/>
            </a:endParaRPr>
          </a:p>
        </p:txBody>
      </p:sp>
    </p:spTree>
    <p:extLst>
      <p:ext uri="{BB962C8B-B14F-4D97-AF65-F5344CB8AC3E}">
        <p14:creationId xmlns:p14="http://schemas.microsoft.com/office/powerpoint/2010/main" val="3520946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descr="A picture containing text, electronics&#10;&#10;Description automatically generated">
            <a:extLst>
              <a:ext uri="{FF2B5EF4-FFF2-40B4-BE49-F238E27FC236}">
                <a16:creationId xmlns:a16="http://schemas.microsoft.com/office/drawing/2014/main" id="{5884354E-2AEE-43FD-8B9D-F06F36E4CCA6}"/>
              </a:ext>
            </a:extLst>
          </p:cNvPr>
          <p:cNvPicPr>
            <a:picLocks noChangeAspect="1"/>
          </p:cNvPicPr>
          <p:nvPr/>
        </p:nvPicPr>
        <p:blipFill rotWithShape="1">
          <a:blip r:embed="rId2">
            <a:extLst>
              <a:ext uri="{28A0092B-C50C-407E-A947-70E740481C1C}">
                <a14:useLocalDpi xmlns:a14="http://schemas.microsoft.com/office/drawing/2010/main" val="0"/>
              </a:ext>
            </a:extLst>
          </a:blip>
          <a:srcRect l="9091" t="3341" b="24889"/>
          <a:stretch/>
        </p:blipFill>
        <p:spPr>
          <a:xfrm>
            <a:off x="20" y="10"/>
            <a:ext cx="12191980" cy="6857989"/>
          </a:xfrm>
          <a:prstGeom prst="rect">
            <a:avLst/>
          </a:prstGeom>
        </p:spPr>
      </p:pic>
      <p:sp>
        <p:nvSpPr>
          <p:cNvPr id="18" name="Freeform 6">
            <a:extLst>
              <a:ext uri="{FF2B5EF4-FFF2-40B4-BE49-F238E27FC236}">
                <a16:creationId xmlns:a16="http://schemas.microsoft.com/office/drawing/2014/main" id="{28F489B8-B6E6-485E-9CB6-3C90A4D84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06897" y="336390"/>
            <a:ext cx="6332416" cy="5838454"/>
          </a:xfrm>
          <a:custGeom>
            <a:avLst/>
            <a:gdLst/>
            <a:ahLst/>
            <a:cxnLst/>
            <a:rect l="l" t="t" r="r" b="b"/>
            <a:pathLst>
              <a:path w="6332416" h="5838454">
                <a:moveTo>
                  <a:pt x="63624" y="0"/>
                </a:moveTo>
                <a:lnTo>
                  <a:pt x="82337" y="0"/>
                </a:lnTo>
                <a:lnTo>
                  <a:pt x="6250080" y="0"/>
                </a:lnTo>
                <a:lnTo>
                  <a:pt x="6268793" y="0"/>
                </a:lnTo>
                <a:lnTo>
                  <a:pt x="6283763" y="5614"/>
                </a:lnTo>
                <a:lnTo>
                  <a:pt x="6294991" y="11228"/>
                </a:lnTo>
                <a:lnTo>
                  <a:pt x="6309961" y="16842"/>
                </a:lnTo>
                <a:lnTo>
                  <a:pt x="6317446" y="28069"/>
                </a:lnTo>
                <a:lnTo>
                  <a:pt x="6324931" y="36490"/>
                </a:lnTo>
                <a:lnTo>
                  <a:pt x="6332416" y="47718"/>
                </a:lnTo>
                <a:lnTo>
                  <a:pt x="6332416" y="61752"/>
                </a:lnTo>
                <a:lnTo>
                  <a:pt x="6332416" y="2646984"/>
                </a:lnTo>
                <a:lnTo>
                  <a:pt x="6332416" y="2661018"/>
                </a:lnTo>
                <a:lnTo>
                  <a:pt x="6332416" y="2913585"/>
                </a:lnTo>
                <a:lnTo>
                  <a:pt x="6332416" y="2927620"/>
                </a:lnTo>
                <a:lnTo>
                  <a:pt x="6332416" y="5512851"/>
                </a:lnTo>
                <a:lnTo>
                  <a:pt x="6332416" y="5526886"/>
                </a:lnTo>
                <a:lnTo>
                  <a:pt x="6324931" y="5538114"/>
                </a:lnTo>
                <a:lnTo>
                  <a:pt x="6317446" y="5546534"/>
                </a:lnTo>
                <a:lnTo>
                  <a:pt x="6309961" y="5557762"/>
                </a:lnTo>
                <a:lnTo>
                  <a:pt x="6294991" y="5563376"/>
                </a:lnTo>
                <a:lnTo>
                  <a:pt x="6283763" y="5568990"/>
                </a:lnTo>
                <a:lnTo>
                  <a:pt x="6268793" y="5574604"/>
                </a:lnTo>
                <a:lnTo>
                  <a:pt x="6250080" y="5574604"/>
                </a:lnTo>
                <a:lnTo>
                  <a:pt x="1657955" y="5574604"/>
                </a:lnTo>
                <a:lnTo>
                  <a:pt x="1328610" y="5821613"/>
                </a:lnTo>
                <a:lnTo>
                  <a:pt x="1317382" y="5827227"/>
                </a:lnTo>
                <a:lnTo>
                  <a:pt x="1302412" y="5832840"/>
                </a:lnTo>
                <a:lnTo>
                  <a:pt x="1287442" y="5838454"/>
                </a:lnTo>
                <a:lnTo>
                  <a:pt x="1272472" y="5838454"/>
                </a:lnTo>
                <a:lnTo>
                  <a:pt x="1257501" y="5838454"/>
                </a:lnTo>
                <a:lnTo>
                  <a:pt x="1242531" y="5832840"/>
                </a:lnTo>
                <a:lnTo>
                  <a:pt x="1227561" y="5827227"/>
                </a:lnTo>
                <a:lnTo>
                  <a:pt x="1216333" y="5821613"/>
                </a:lnTo>
                <a:lnTo>
                  <a:pt x="886988" y="5574604"/>
                </a:lnTo>
                <a:lnTo>
                  <a:pt x="82337" y="5574604"/>
                </a:lnTo>
                <a:lnTo>
                  <a:pt x="63624" y="5574604"/>
                </a:lnTo>
                <a:lnTo>
                  <a:pt x="48654" y="5568990"/>
                </a:lnTo>
                <a:lnTo>
                  <a:pt x="37426" y="5563376"/>
                </a:lnTo>
                <a:lnTo>
                  <a:pt x="22456" y="5557762"/>
                </a:lnTo>
                <a:lnTo>
                  <a:pt x="14971" y="5546534"/>
                </a:lnTo>
                <a:lnTo>
                  <a:pt x="7485" y="5538114"/>
                </a:lnTo>
                <a:lnTo>
                  <a:pt x="0" y="5526886"/>
                </a:lnTo>
                <a:lnTo>
                  <a:pt x="0" y="5512851"/>
                </a:lnTo>
                <a:lnTo>
                  <a:pt x="0" y="2927620"/>
                </a:lnTo>
                <a:lnTo>
                  <a:pt x="0" y="2913585"/>
                </a:lnTo>
                <a:lnTo>
                  <a:pt x="0" y="2661018"/>
                </a:lnTo>
                <a:lnTo>
                  <a:pt x="0" y="2646984"/>
                </a:lnTo>
                <a:lnTo>
                  <a:pt x="0" y="61752"/>
                </a:lnTo>
                <a:lnTo>
                  <a:pt x="0" y="47718"/>
                </a:lnTo>
                <a:lnTo>
                  <a:pt x="7485" y="36490"/>
                </a:lnTo>
                <a:lnTo>
                  <a:pt x="14971" y="28069"/>
                </a:lnTo>
                <a:lnTo>
                  <a:pt x="22456" y="16842"/>
                </a:lnTo>
                <a:lnTo>
                  <a:pt x="37426" y="11228"/>
                </a:lnTo>
                <a:lnTo>
                  <a:pt x="48654" y="5614"/>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721D786-C4C1-4A1C-8B2D-99AD67088AC6}"/>
              </a:ext>
            </a:extLst>
          </p:cNvPr>
          <p:cNvSpPr>
            <a:spLocks noGrp="1"/>
          </p:cNvSpPr>
          <p:nvPr>
            <p:ph type="title"/>
          </p:nvPr>
        </p:nvSpPr>
        <p:spPr>
          <a:xfrm>
            <a:off x="5723468" y="651932"/>
            <a:ext cx="5706532" cy="1354667"/>
          </a:xfrm>
        </p:spPr>
        <p:txBody>
          <a:bodyPr>
            <a:normAutofit/>
          </a:bodyPr>
          <a:lstStyle/>
          <a:p>
            <a:r>
              <a:rPr lang="en-IN"/>
              <a:t>1B: Portfolio Management</a:t>
            </a:r>
            <a:endParaRPr lang="en-IN" dirty="0"/>
          </a:p>
        </p:txBody>
      </p:sp>
      <p:sp>
        <p:nvSpPr>
          <p:cNvPr id="3" name="Content Placeholder 2">
            <a:extLst>
              <a:ext uri="{FF2B5EF4-FFF2-40B4-BE49-F238E27FC236}">
                <a16:creationId xmlns:a16="http://schemas.microsoft.com/office/drawing/2014/main" id="{20299282-48B7-4697-BDC8-346C19C60458}"/>
              </a:ext>
            </a:extLst>
          </p:cNvPr>
          <p:cNvSpPr>
            <a:spLocks noGrp="1"/>
          </p:cNvSpPr>
          <p:nvPr>
            <p:ph idx="1"/>
          </p:nvPr>
        </p:nvSpPr>
        <p:spPr>
          <a:xfrm>
            <a:off x="5723467" y="2116667"/>
            <a:ext cx="5706533" cy="3496733"/>
          </a:xfrm>
        </p:spPr>
        <p:txBody>
          <a:bodyPr>
            <a:normAutofit/>
          </a:bodyPr>
          <a:lstStyle/>
          <a:p>
            <a:pPr marL="0" indent="0">
              <a:lnSpc>
                <a:spcPct val="150000"/>
              </a:lnSpc>
              <a:buNone/>
            </a:pPr>
            <a:r>
              <a:rPr lang="en-US" dirty="0"/>
              <a:t>Portfolio management involves building and overseeing a selection of investments that will meet the long-term financial goals and risk tolerance of an investor.</a:t>
            </a:r>
            <a:endParaRPr lang="en-IN" dirty="0"/>
          </a:p>
        </p:txBody>
      </p:sp>
    </p:spTree>
    <p:extLst>
      <p:ext uri="{BB962C8B-B14F-4D97-AF65-F5344CB8AC3E}">
        <p14:creationId xmlns:p14="http://schemas.microsoft.com/office/powerpoint/2010/main" val="2705706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DAF0BFA3-0820-72F8-7C96-690E4C04496F}"/>
              </a:ext>
            </a:extLst>
          </p:cNvPr>
          <p:cNvPicPr>
            <a:picLocks noChangeAspect="1"/>
          </p:cNvPicPr>
          <p:nvPr/>
        </p:nvPicPr>
        <p:blipFill rotWithShape="1">
          <a:blip r:embed="rId2">
            <a:duotone>
              <a:schemeClr val="bg2">
                <a:shade val="45000"/>
                <a:satMod val="135000"/>
              </a:schemeClr>
              <a:prstClr val="white"/>
            </a:duotone>
            <a:alphaModFix amt="40000"/>
          </a:blip>
          <a:srcRect t="1510" b="14220"/>
          <a:stretch/>
        </p:blipFill>
        <p:spPr>
          <a:xfrm>
            <a:off x="20" y="10"/>
            <a:ext cx="12191980" cy="6857990"/>
          </a:xfrm>
          <a:prstGeom prst="rect">
            <a:avLst/>
          </a:prstGeom>
        </p:spPr>
      </p:pic>
      <p:sp>
        <p:nvSpPr>
          <p:cNvPr id="2" name="Title 1">
            <a:extLst>
              <a:ext uri="{FF2B5EF4-FFF2-40B4-BE49-F238E27FC236}">
                <a16:creationId xmlns:a16="http://schemas.microsoft.com/office/drawing/2014/main" id="{B554D556-DC9F-4123-B158-41F1BD14FDAB}"/>
              </a:ext>
            </a:extLst>
          </p:cNvPr>
          <p:cNvSpPr>
            <a:spLocks noGrp="1"/>
          </p:cNvSpPr>
          <p:nvPr>
            <p:ph type="title"/>
          </p:nvPr>
        </p:nvSpPr>
        <p:spPr>
          <a:xfrm>
            <a:off x="810000" y="447188"/>
            <a:ext cx="10571998" cy="970450"/>
          </a:xfrm>
        </p:spPr>
        <p:txBody>
          <a:bodyPr>
            <a:normAutofit/>
          </a:bodyPr>
          <a:lstStyle/>
          <a:p>
            <a:r>
              <a:rPr lang="en-IN" dirty="0"/>
              <a:t>	2: Markowitz Model</a:t>
            </a:r>
          </a:p>
        </p:txBody>
      </p:sp>
      <p:sp>
        <p:nvSpPr>
          <p:cNvPr id="3" name="Content Placeholder 2">
            <a:extLst>
              <a:ext uri="{FF2B5EF4-FFF2-40B4-BE49-F238E27FC236}">
                <a16:creationId xmlns:a16="http://schemas.microsoft.com/office/drawing/2014/main" id="{E89B1814-2559-45DB-9BE7-ECD58A4F9C72}"/>
              </a:ext>
            </a:extLst>
          </p:cNvPr>
          <p:cNvSpPr>
            <a:spLocks noGrp="1"/>
          </p:cNvSpPr>
          <p:nvPr>
            <p:ph idx="1"/>
          </p:nvPr>
        </p:nvSpPr>
        <p:spPr>
          <a:xfrm>
            <a:off x="818712" y="2222287"/>
            <a:ext cx="10554574" cy="3636511"/>
          </a:xfrm>
        </p:spPr>
        <p:txBody>
          <a:bodyPr>
            <a:normAutofit/>
          </a:bodyPr>
          <a:lstStyle/>
          <a:p>
            <a:pPr marL="0" indent="0">
              <a:buNone/>
            </a:pPr>
            <a:r>
              <a:rPr lang="en-US" b="1" dirty="0"/>
              <a:t>The Markowitz model for diversifying the financial instruments</a:t>
            </a:r>
          </a:p>
          <a:p>
            <a:pPr marL="0" indent="0">
              <a:buNone/>
            </a:pPr>
            <a:r>
              <a:rPr lang="en-US" b="1" dirty="0"/>
              <a:t>portfolio may lead to the identification of some optimum</a:t>
            </a:r>
          </a:p>
          <a:p>
            <a:pPr marL="0" indent="0">
              <a:buNone/>
            </a:pPr>
            <a:r>
              <a:rPr lang="en-US" b="1" dirty="0"/>
              <a:t>portfolios of risky assets, respectively of portfolios providing a</a:t>
            </a:r>
          </a:p>
          <a:p>
            <a:pPr marL="0" indent="0">
              <a:buNone/>
            </a:pPr>
            <a:r>
              <a:rPr lang="en-US" b="1" dirty="0"/>
              <a:t>maximum of the estimated yield for a certain level of the risk</a:t>
            </a:r>
          </a:p>
          <a:p>
            <a:pPr marL="0" indent="0">
              <a:buNone/>
            </a:pPr>
            <a:r>
              <a:rPr lang="en-US" b="1" dirty="0"/>
              <a:t>which the capital investors are willing to undertake depending</a:t>
            </a:r>
          </a:p>
          <a:p>
            <a:pPr marL="0" indent="0">
              <a:buNone/>
            </a:pPr>
            <a:r>
              <a:rPr lang="en-US" b="1" dirty="0"/>
              <a:t>on their behavior against the risk.</a:t>
            </a:r>
            <a:endParaRPr lang="en-IN" b="1" dirty="0"/>
          </a:p>
        </p:txBody>
      </p:sp>
    </p:spTree>
    <p:extLst>
      <p:ext uri="{BB962C8B-B14F-4D97-AF65-F5344CB8AC3E}">
        <p14:creationId xmlns:p14="http://schemas.microsoft.com/office/powerpoint/2010/main" val="170248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23C1F-FEC7-4861-AF05-DED2882CF7DC}"/>
              </a:ext>
            </a:extLst>
          </p:cNvPr>
          <p:cNvSpPr>
            <a:spLocks noGrp="1"/>
          </p:cNvSpPr>
          <p:nvPr>
            <p:ph type="title"/>
          </p:nvPr>
        </p:nvSpPr>
        <p:spPr>
          <a:xfrm>
            <a:off x="810000" y="447188"/>
            <a:ext cx="10571998" cy="970450"/>
          </a:xfrm>
        </p:spPr>
        <p:txBody>
          <a:bodyPr>
            <a:normAutofit/>
          </a:bodyPr>
          <a:lstStyle/>
          <a:p>
            <a:r>
              <a:rPr lang="en-IN"/>
              <a:t>2A: Assumptions of Markowitz Model	</a:t>
            </a:r>
            <a:endParaRPr lang="en-IN" dirty="0"/>
          </a:p>
        </p:txBody>
      </p:sp>
      <p:graphicFrame>
        <p:nvGraphicFramePr>
          <p:cNvPr id="11" name="Content Placeholder 2">
            <a:extLst>
              <a:ext uri="{FF2B5EF4-FFF2-40B4-BE49-F238E27FC236}">
                <a16:creationId xmlns:a16="http://schemas.microsoft.com/office/drawing/2014/main" id="{91ED7252-B2B1-DF82-45FF-CE5AE0409057}"/>
              </a:ext>
            </a:extLst>
          </p:cNvPr>
          <p:cNvGraphicFramePr>
            <a:graphicFrameLocks noGrp="1"/>
          </p:cNvGraphicFramePr>
          <p:nvPr>
            <p:ph idx="1"/>
            <p:extLst>
              <p:ext uri="{D42A27DB-BD31-4B8C-83A1-F6EECF244321}">
                <p14:modId xmlns:p14="http://schemas.microsoft.com/office/powerpoint/2010/main" val="2168267910"/>
              </p:ext>
            </p:extLst>
          </p:nvPr>
        </p:nvGraphicFramePr>
        <p:xfrm>
          <a:off x="819150" y="2494722"/>
          <a:ext cx="10553700"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1857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50D9-101F-46F2-AE0F-EE4DEEF51CE4}"/>
              </a:ext>
            </a:extLst>
          </p:cNvPr>
          <p:cNvSpPr>
            <a:spLocks noGrp="1"/>
          </p:cNvSpPr>
          <p:nvPr>
            <p:ph type="title"/>
          </p:nvPr>
        </p:nvSpPr>
        <p:spPr/>
        <p:txBody>
          <a:bodyPr/>
          <a:lstStyle/>
          <a:p>
            <a:r>
              <a:rPr lang="en-IN" dirty="0"/>
              <a:t>2B: Variables</a:t>
            </a:r>
          </a:p>
        </p:txBody>
      </p:sp>
      <p:sp>
        <p:nvSpPr>
          <p:cNvPr id="3" name="Content Placeholder 2">
            <a:extLst>
              <a:ext uri="{FF2B5EF4-FFF2-40B4-BE49-F238E27FC236}">
                <a16:creationId xmlns:a16="http://schemas.microsoft.com/office/drawing/2014/main" id="{4B21DAC7-87A4-44DF-A35E-54E55383A2EE}"/>
              </a:ext>
            </a:extLst>
          </p:cNvPr>
          <p:cNvSpPr>
            <a:spLocks noGrp="1"/>
          </p:cNvSpPr>
          <p:nvPr>
            <p:ph idx="1"/>
          </p:nvPr>
        </p:nvSpPr>
        <p:spPr>
          <a:xfrm>
            <a:off x="818712" y="725557"/>
            <a:ext cx="10554574" cy="5133241"/>
          </a:xfrm>
        </p:spPr>
        <p:txBody>
          <a:bodyPr>
            <a:normAutofit/>
          </a:bodyPr>
          <a:lstStyle/>
          <a:p>
            <a:pPr marL="457200" indent="-457200">
              <a:buClr>
                <a:schemeClr val="tx1"/>
              </a:buClr>
              <a:buAutoNum type="arabicPeriod"/>
            </a:pPr>
            <a:r>
              <a:rPr lang="en-IN" sz="2400" b="1" dirty="0"/>
              <a:t>Expected Return for Portfolio</a:t>
            </a:r>
          </a:p>
          <a:p>
            <a:pPr marL="0" indent="0">
              <a:buClr>
                <a:schemeClr val="tx1"/>
              </a:buClr>
              <a:buNone/>
            </a:pPr>
            <a:endParaRPr lang="en-IN" sz="2400" b="1" dirty="0"/>
          </a:p>
          <a:p>
            <a:pPr marL="0" indent="0">
              <a:buClr>
                <a:schemeClr val="tx1"/>
              </a:buClr>
              <a:buNone/>
            </a:pPr>
            <a:r>
              <a:rPr lang="en-IN" sz="2400" b="1" dirty="0"/>
              <a:t>	</a:t>
            </a:r>
          </a:p>
        </p:txBody>
      </p:sp>
      <p:pic>
        <p:nvPicPr>
          <p:cNvPr id="5" name="Picture 4">
            <a:extLst>
              <a:ext uri="{FF2B5EF4-FFF2-40B4-BE49-F238E27FC236}">
                <a16:creationId xmlns:a16="http://schemas.microsoft.com/office/drawing/2014/main" id="{81001FD5-DF4C-465E-A492-931D4CE09003}"/>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520" y="3428999"/>
            <a:ext cx="4372816" cy="1711171"/>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728D4FD1-70A3-489A-95BA-59121EF8CB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6294" y="3553286"/>
            <a:ext cx="6382184" cy="1462596"/>
          </a:xfrm>
          <a:prstGeom prst="rect">
            <a:avLst/>
          </a:prstGeom>
        </p:spPr>
      </p:pic>
    </p:spTree>
    <p:extLst>
      <p:ext uri="{BB962C8B-B14F-4D97-AF65-F5344CB8AC3E}">
        <p14:creationId xmlns:p14="http://schemas.microsoft.com/office/powerpoint/2010/main" val="2603598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D9E9B-F85B-4B91-BAD0-20E2826EA4A4}"/>
              </a:ext>
            </a:extLst>
          </p:cNvPr>
          <p:cNvSpPr>
            <a:spLocks noGrp="1"/>
          </p:cNvSpPr>
          <p:nvPr>
            <p:ph type="title"/>
          </p:nvPr>
        </p:nvSpPr>
        <p:spPr/>
        <p:txBody>
          <a:bodyPr/>
          <a:lstStyle/>
          <a:p>
            <a:r>
              <a:rPr lang="en-IN" dirty="0"/>
              <a:t>2B: Variables</a:t>
            </a:r>
          </a:p>
        </p:txBody>
      </p:sp>
      <p:sp>
        <p:nvSpPr>
          <p:cNvPr id="3" name="Content Placeholder 2">
            <a:extLst>
              <a:ext uri="{FF2B5EF4-FFF2-40B4-BE49-F238E27FC236}">
                <a16:creationId xmlns:a16="http://schemas.microsoft.com/office/drawing/2014/main" id="{1B997D18-C10B-4641-9C27-F842B2FD89FC}"/>
              </a:ext>
            </a:extLst>
          </p:cNvPr>
          <p:cNvSpPr>
            <a:spLocks noGrp="1"/>
          </p:cNvSpPr>
          <p:nvPr>
            <p:ph idx="1"/>
          </p:nvPr>
        </p:nvSpPr>
        <p:spPr>
          <a:xfrm>
            <a:off x="818712" y="447188"/>
            <a:ext cx="10554574" cy="5411609"/>
          </a:xfrm>
        </p:spPr>
        <p:txBody>
          <a:bodyPr/>
          <a:lstStyle/>
          <a:p>
            <a:pPr marL="0" indent="0">
              <a:buNone/>
            </a:pPr>
            <a:r>
              <a:rPr lang="en-IN" sz="2400" b="1" dirty="0"/>
              <a:t>2. Co Variance</a:t>
            </a:r>
          </a:p>
          <a:p>
            <a:pPr marL="0" indent="0">
              <a:buNone/>
            </a:pPr>
            <a:endParaRPr lang="en-IN" sz="2400" b="1" dirty="0"/>
          </a:p>
        </p:txBody>
      </p:sp>
      <p:pic>
        <p:nvPicPr>
          <p:cNvPr id="5" name="Picture 4" descr="Text&#10;&#10;Description automatically generated">
            <a:extLst>
              <a:ext uri="{FF2B5EF4-FFF2-40B4-BE49-F238E27FC236}">
                <a16:creationId xmlns:a16="http://schemas.microsoft.com/office/drawing/2014/main" id="{F15041D9-3092-4E3F-8144-E8EF82125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689" y="3663578"/>
            <a:ext cx="5550499" cy="1099954"/>
          </a:xfrm>
          <a:prstGeom prst="rect">
            <a:avLst/>
          </a:prstGeom>
        </p:spPr>
      </p:pic>
      <p:pic>
        <p:nvPicPr>
          <p:cNvPr id="6" name="Picture 5" descr="A screenshot of a computer&#10;&#10;Description automatically generated with medium confidence">
            <a:extLst>
              <a:ext uri="{FF2B5EF4-FFF2-40B4-BE49-F238E27FC236}">
                <a16:creationId xmlns:a16="http://schemas.microsoft.com/office/drawing/2014/main" id="{10658350-5750-4BAD-970C-EE51AB427E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3663578"/>
            <a:ext cx="5915025" cy="1228018"/>
          </a:xfrm>
          <a:prstGeom prst="rect">
            <a:avLst/>
          </a:prstGeom>
        </p:spPr>
      </p:pic>
    </p:spTree>
    <p:extLst>
      <p:ext uri="{BB962C8B-B14F-4D97-AF65-F5344CB8AC3E}">
        <p14:creationId xmlns:p14="http://schemas.microsoft.com/office/powerpoint/2010/main" val="1882694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E8898-3EEB-473A-B488-273D9E569251}"/>
              </a:ext>
            </a:extLst>
          </p:cNvPr>
          <p:cNvSpPr>
            <a:spLocks noGrp="1"/>
          </p:cNvSpPr>
          <p:nvPr>
            <p:ph type="title"/>
          </p:nvPr>
        </p:nvSpPr>
        <p:spPr/>
        <p:txBody>
          <a:bodyPr/>
          <a:lstStyle/>
          <a:p>
            <a:r>
              <a:rPr lang="en-IN" dirty="0"/>
              <a:t>2B: Variables</a:t>
            </a:r>
          </a:p>
        </p:txBody>
      </p:sp>
      <p:sp>
        <p:nvSpPr>
          <p:cNvPr id="3" name="Content Placeholder 2">
            <a:extLst>
              <a:ext uri="{FF2B5EF4-FFF2-40B4-BE49-F238E27FC236}">
                <a16:creationId xmlns:a16="http://schemas.microsoft.com/office/drawing/2014/main" id="{D418B48E-D0F0-4464-BC3D-1742CFB4A7CC}"/>
              </a:ext>
            </a:extLst>
          </p:cNvPr>
          <p:cNvSpPr>
            <a:spLocks noGrp="1"/>
          </p:cNvSpPr>
          <p:nvPr>
            <p:ph idx="1"/>
          </p:nvPr>
        </p:nvSpPr>
        <p:spPr>
          <a:xfrm>
            <a:off x="818712" y="636105"/>
            <a:ext cx="10554574" cy="5222694"/>
          </a:xfrm>
        </p:spPr>
        <p:txBody>
          <a:bodyPr>
            <a:normAutofit/>
          </a:bodyPr>
          <a:lstStyle/>
          <a:p>
            <a:pPr marL="457200" indent="-457200">
              <a:buAutoNum type="arabicPeriod" startAt="3"/>
            </a:pPr>
            <a:r>
              <a:rPr lang="en-IN" sz="2400" b="1" dirty="0"/>
              <a:t>Portfolio Variance of two assets ( x and y )</a:t>
            </a:r>
          </a:p>
          <a:p>
            <a:pPr marL="0" indent="0">
              <a:buNone/>
            </a:pPr>
            <a:r>
              <a:rPr lang="en-IN" sz="2400" b="1" dirty="0"/>
              <a:t>	</a:t>
            </a:r>
          </a:p>
        </p:txBody>
      </p:sp>
      <p:pic>
        <p:nvPicPr>
          <p:cNvPr id="5" name="Picture 4" descr="Text&#10;&#10;Description automatically generated">
            <a:extLst>
              <a:ext uri="{FF2B5EF4-FFF2-40B4-BE49-F238E27FC236}">
                <a16:creationId xmlns:a16="http://schemas.microsoft.com/office/drawing/2014/main" id="{72423026-B804-4582-AC97-0FD4AA3F5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771" y="3834084"/>
            <a:ext cx="7182957" cy="1191529"/>
          </a:xfrm>
          <a:prstGeom prst="rect">
            <a:avLst/>
          </a:prstGeom>
        </p:spPr>
      </p:pic>
      <p:pic>
        <p:nvPicPr>
          <p:cNvPr id="6" name="Picture 5" descr="Text&#10;&#10;Description automatically generated">
            <a:extLst>
              <a:ext uri="{FF2B5EF4-FFF2-40B4-BE49-F238E27FC236}">
                <a16:creationId xmlns:a16="http://schemas.microsoft.com/office/drawing/2014/main" id="{8E58A380-E701-4A7F-84F2-848592A39E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000" y="3429000"/>
            <a:ext cx="9732300" cy="1570006"/>
          </a:xfrm>
          <a:prstGeom prst="rect">
            <a:avLst/>
          </a:prstGeom>
        </p:spPr>
      </p:pic>
    </p:spTree>
    <p:extLst>
      <p:ext uri="{BB962C8B-B14F-4D97-AF65-F5344CB8AC3E}">
        <p14:creationId xmlns:p14="http://schemas.microsoft.com/office/powerpoint/2010/main" val="14698205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554</TotalTime>
  <Words>1211</Words>
  <Application>Microsoft Office PowerPoint</Application>
  <PresentationFormat>Widescreen</PresentationFormat>
  <Paragraphs>122</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Century Gothic</vt:lpstr>
      <vt:lpstr>Euphemia</vt:lpstr>
      <vt:lpstr>Wingdings 2</vt:lpstr>
      <vt:lpstr>Quotable</vt:lpstr>
      <vt:lpstr>Portfolio Management </vt:lpstr>
      <vt:lpstr>ABSTRACT</vt:lpstr>
      <vt:lpstr>1A : PORTFOLIO </vt:lpstr>
      <vt:lpstr>1B: Portfolio Management</vt:lpstr>
      <vt:lpstr> 2: Markowitz Model</vt:lpstr>
      <vt:lpstr>2A: Assumptions of Markowitz Model </vt:lpstr>
      <vt:lpstr>2B: Variables</vt:lpstr>
      <vt:lpstr>2B: Variables</vt:lpstr>
      <vt:lpstr>2B: Variables</vt:lpstr>
      <vt:lpstr>2B: Variables</vt:lpstr>
      <vt:lpstr>2B: Variables</vt:lpstr>
      <vt:lpstr>2C: Problem Formulation</vt:lpstr>
      <vt:lpstr>2C: Problem Formulation</vt:lpstr>
      <vt:lpstr> Comparing returns</vt:lpstr>
      <vt:lpstr>3. The analysis of the return and risk</vt:lpstr>
      <vt:lpstr>4. Analysis</vt:lpstr>
      <vt:lpstr>VaR and CVaR</vt:lpstr>
      <vt:lpstr>Methods to calculate VaR and CVaR</vt:lpstr>
      <vt:lpstr>Mathematical Formulation </vt:lpstr>
      <vt:lpstr>Cont.</vt:lpstr>
      <vt:lpstr>Cont.</vt:lpstr>
      <vt:lpstr>Cont.</vt:lpstr>
      <vt:lpstr>MONTE CARLO Simulations  </vt:lpstr>
      <vt:lpstr>Monte Carlo Simulation Method</vt:lpstr>
      <vt:lpstr>Comparing VaR and CVaR</vt:lpstr>
      <vt:lpstr>Conclusions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Diversification of risk through portfolio investment</dc:title>
  <dc:creator>Karthik Kurugodu</dc:creator>
  <cp:lastModifiedBy>Sumanth NR</cp:lastModifiedBy>
  <cp:revision>10</cp:revision>
  <dcterms:created xsi:type="dcterms:W3CDTF">2022-04-22T11:04:09Z</dcterms:created>
  <dcterms:modified xsi:type="dcterms:W3CDTF">2022-04-23T12:27:31Z</dcterms:modified>
</cp:coreProperties>
</file>