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FE78E-17A6-4CC8-AA44-8B0B60AF3A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ACBFD6-3F4E-4612-B2AD-E23931F3E1CD}">
      <dgm:prSet/>
      <dgm:spPr/>
      <dgm:t>
        <a:bodyPr/>
        <a:lstStyle/>
        <a:p>
          <a:r>
            <a:rPr lang="en-US" dirty="0"/>
            <a:t>The digital image is delivered to SVD in this technique. The supplied digital image is refactored into three matrices by SVD. </a:t>
          </a:r>
        </a:p>
      </dgm:t>
    </dgm:pt>
    <dgm:pt modelId="{9BDADAD8-A17A-4DB4-95B1-7135059A9A64}" type="parTrans" cxnId="{58868DF7-5DD5-49C7-BBF1-78FDEC429685}">
      <dgm:prSet/>
      <dgm:spPr/>
      <dgm:t>
        <a:bodyPr/>
        <a:lstStyle/>
        <a:p>
          <a:endParaRPr lang="en-US"/>
        </a:p>
      </dgm:t>
    </dgm:pt>
    <dgm:pt modelId="{EB562972-7C57-4E22-96D8-F109C2999000}" type="sibTrans" cxnId="{58868DF7-5DD5-49C7-BBF1-78FDEC429685}">
      <dgm:prSet/>
      <dgm:spPr/>
      <dgm:t>
        <a:bodyPr/>
        <a:lstStyle/>
        <a:p>
          <a:endParaRPr lang="en-US"/>
        </a:p>
      </dgm:t>
    </dgm:pt>
    <dgm:pt modelId="{1C966039-0959-45D3-817A-DD22D9512E8C}">
      <dgm:prSet/>
      <dgm:spPr/>
      <dgm:t>
        <a:bodyPr/>
        <a:lstStyle/>
        <a:p>
          <a:r>
            <a:rPr lang="en-US" dirty="0"/>
            <a:t>Singular values are used to restructure the image, and the image is represented with a smaller set of values at the end of the process, resulting in a reduction in the amount of storage space required by the image. </a:t>
          </a:r>
        </a:p>
      </dgm:t>
    </dgm:pt>
    <dgm:pt modelId="{F5505643-38E5-46A6-8782-FDD1B8A9CDBF}" type="parTrans" cxnId="{E7B7A792-9F65-4DCB-B5AB-D6C7A6016BBA}">
      <dgm:prSet/>
      <dgm:spPr/>
      <dgm:t>
        <a:bodyPr/>
        <a:lstStyle/>
        <a:p>
          <a:endParaRPr lang="en-US"/>
        </a:p>
      </dgm:t>
    </dgm:pt>
    <dgm:pt modelId="{57177303-3DE2-4B60-BBED-82CE4CBBEE19}" type="sibTrans" cxnId="{E7B7A792-9F65-4DCB-B5AB-D6C7A6016BBA}">
      <dgm:prSet/>
      <dgm:spPr/>
      <dgm:t>
        <a:bodyPr/>
        <a:lstStyle/>
        <a:p>
          <a:endParaRPr lang="en-US"/>
        </a:p>
      </dgm:t>
    </dgm:pt>
    <dgm:pt modelId="{F1FEE0FF-9313-44C2-9289-25FE2F8B1B42}">
      <dgm:prSet/>
      <dgm:spPr/>
      <dgm:t>
        <a:bodyPr/>
        <a:lstStyle/>
        <a:p>
          <a:r>
            <a:rPr lang="en-US"/>
            <a:t>The goal here is to compress the image while keeping the crucial characteristics that describe the original image.</a:t>
          </a:r>
        </a:p>
      </dgm:t>
    </dgm:pt>
    <dgm:pt modelId="{004C4F4A-E1DD-4E9E-B1F8-E6C6FF6B1B4A}" type="parTrans" cxnId="{C76B1E69-CCF4-4340-9CD7-5D58947074D3}">
      <dgm:prSet/>
      <dgm:spPr/>
      <dgm:t>
        <a:bodyPr/>
        <a:lstStyle/>
        <a:p>
          <a:endParaRPr lang="en-US"/>
        </a:p>
      </dgm:t>
    </dgm:pt>
    <dgm:pt modelId="{6B4C6985-60DB-4161-97C6-5DD8ECE66D76}" type="sibTrans" cxnId="{C76B1E69-CCF4-4340-9CD7-5D58947074D3}">
      <dgm:prSet/>
      <dgm:spPr/>
      <dgm:t>
        <a:bodyPr/>
        <a:lstStyle/>
        <a:p>
          <a:endParaRPr lang="en-US"/>
        </a:p>
      </dgm:t>
    </dgm:pt>
    <dgm:pt modelId="{3D4C7ADD-ED20-4837-82D1-E1F7BA69FDA5}" type="pres">
      <dgm:prSet presAssocID="{456FE78E-17A6-4CC8-AA44-8B0B60AF3AD2}" presName="root" presStyleCnt="0">
        <dgm:presLayoutVars>
          <dgm:dir/>
          <dgm:resizeHandles val="exact"/>
        </dgm:presLayoutVars>
      </dgm:prSet>
      <dgm:spPr/>
    </dgm:pt>
    <dgm:pt modelId="{A7D77F3C-C097-488D-9AA9-AF01C4ED239F}" type="pres">
      <dgm:prSet presAssocID="{A1ACBFD6-3F4E-4612-B2AD-E23931F3E1CD}" presName="compNode" presStyleCnt="0"/>
      <dgm:spPr/>
    </dgm:pt>
    <dgm:pt modelId="{9970DB5F-F6D3-41B2-B149-FFF761DD99A4}" type="pres">
      <dgm:prSet presAssocID="{A1ACBFD6-3F4E-4612-B2AD-E23931F3E1CD}" presName="iconBgRect" presStyleLbl="bgShp" presStyleIdx="0" presStyleCnt="3"/>
      <dgm:spPr/>
    </dgm:pt>
    <dgm:pt modelId="{F1BB7DE5-299D-40D4-A881-8666CF5241A7}" type="pres">
      <dgm:prSet presAssocID="{A1ACBFD6-3F4E-4612-B2AD-E23931F3E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A3152DC-D3D9-45AA-910A-F3EF279F0FAD}" type="pres">
      <dgm:prSet presAssocID="{A1ACBFD6-3F4E-4612-B2AD-E23931F3E1CD}" presName="spaceRect" presStyleCnt="0"/>
      <dgm:spPr/>
    </dgm:pt>
    <dgm:pt modelId="{E91C7297-BFFD-44FD-A030-C7885380482B}" type="pres">
      <dgm:prSet presAssocID="{A1ACBFD6-3F4E-4612-B2AD-E23931F3E1CD}" presName="textRect" presStyleLbl="revTx" presStyleIdx="0" presStyleCnt="3">
        <dgm:presLayoutVars>
          <dgm:chMax val="1"/>
          <dgm:chPref val="1"/>
        </dgm:presLayoutVars>
      </dgm:prSet>
      <dgm:spPr/>
    </dgm:pt>
    <dgm:pt modelId="{540EFA07-8B04-4526-B15C-3A2CADAFD8E9}" type="pres">
      <dgm:prSet presAssocID="{EB562972-7C57-4E22-96D8-F109C2999000}" presName="sibTrans" presStyleCnt="0"/>
      <dgm:spPr/>
    </dgm:pt>
    <dgm:pt modelId="{6F38653E-AE26-4DD3-BFC2-1EE80FD168FE}" type="pres">
      <dgm:prSet presAssocID="{1C966039-0959-45D3-817A-DD22D9512E8C}" presName="compNode" presStyleCnt="0"/>
      <dgm:spPr/>
    </dgm:pt>
    <dgm:pt modelId="{E5F27008-BB53-41FA-84D3-7B0465735377}" type="pres">
      <dgm:prSet presAssocID="{1C966039-0959-45D3-817A-DD22D9512E8C}" presName="iconBgRect" presStyleLbl="bgShp" presStyleIdx="1" presStyleCnt="3"/>
      <dgm:spPr/>
    </dgm:pt>
    <dgm:pt modelId="{2007C19C-8D6D-4F96-AC0C-F0F4574B4E6C}" type="pres">
      <dgm:prSet presAssocID="{1C966039-0959-45D3-817A-DD22D9512E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96E775-6240-4DF1-BBF7-B107127619B2}" type="pres">
      <dgm:prSet presAssocID="{1C966039-0959-45D3-817A-DD22D9512E8C}" presName="spaceRect" presStyleCnt="0"/>
      <dgm:spPr/>
    </dgm:pt>
    <dgm:pt modelId="{50217931-7FE1-4A10-963D-B13539A0D424}" type="pres">
      <dgm:prSet presAssocID="{1C966039-0959-45D3-817A-DD22D9512E8C}" presName="textRect" presStyleLbl="revTx" presStyleIdx="1" presStyleCnt="3">
        <dgm:presLayoutVars>
          <dgm:chMax val="1"/>
          <dgm:chPref val="1"/>
        </dgm:presLayoutVars>
      </dgm:prSet>
      <dgm:spPr/>
    </dgm:pt>
    <dgm:pt modelId="{856E1624-448D-43CF-A060-258560A85AC1}" type="pres">
      <dgm:prSet presAssocID="{57177303-3DE2-4B60-BBED-82CE4CBBEE19}" presName="sibTrans" presStyleCnt="0"/>
      <dgm:spPr/>
    </dgm:pt>
    <dgm:pt modelId="{78E10E3F-3280-4FAA-88FF-319276DEA65F}" type="pres">
      <dgm:prSet presAssocID="{F1FEE0FF-9313-44C2-9289-25FE2F8B1B42}" presName="compNode" presStyleCnt="0"/>
      <dgm:spPr/>
    </dgm:pt>
    <dgm:pt modelId="{CE9E8717-C669-4130-9339-F99ADCA6C151}" type="pres">
      <dgm:prSet presAssocID="{F1FEE0FF-9313-44C2-9289-25FE2F8B1B42}" presName="iconBgRect" presStyleLbl="bgShp" presStyleIdx="2" presStyleCnt="3"/>
      <dgm:spPr/>
    </dgm:pt>
    <dgm:pt modelId="{C387FDFC-36A2-4941-AE25-24330BD8728D}" type="pres">
      <dgm:prSet presAssocID="{F1FEE0FF-9313-44C2-9289-25FE2F8B1B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B74AD4-3A6C-48CF-9BE1-584F9E934AE3}" type="pres">
      <dgm:prSet presAssocID="{F1FEE0FF-9313-44C2-9289-25FE2F8B1B42}" presName="spaceRect" presStyleCnt="0"/>
      <dgm:spPr/>
    </dgm:pt>
    <dgm:pt modelId="{D1F49D07-CCFA-4774-8FBF-782538E2DBBF}" type="pres">
      <dgm:prSet presAssocID="{F1FEE0FF-9313-44C2-9289-25FE2F8B1B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6B1E69-CCF4-4340-9CD7-5D58947074D3}" srcId="{456FE78E-17A6-4CC8-AA44-8B0B60AF3AD2}" destId="{F1FEE0FF-9313-44C2-9289-25FE2F8B1B42}" srcOrd="2" destOrd="0" parTransId="{004C4F4A-E1DD-4E9E-B1F8-E6C6FF6B1B4A}" sibTransId="{6B4C6985-60DB-4161-97C6-5DD8ECE66D76}"/>
    <dgm:cxn modelId="{FF51E04C-579E-4248-B9BB-A98FE56C971D}" type="presOf" srcId="{A1ACBFD6-3F4E-4612-B2AD-E23931F3E1CD}" destId="{E91C7297-BFFD-44FD-A030-C7885380482B}" srcOrd="0" destOrd="0" presId="urn:microsoft.com/office/officeart/2018/5/layout/IconCircleLabelList"/>
    <dgm:cxn modelId="{2AB8A55A-978B-4424-BF90-89F3AB7BCD30}" type="presOf" srcId="{F1FEE0FF-9313-44C2-9289-25FE2F8B1B42}" destId="{D1F49D07-CCFA-4774-8FBF-782538E2DBBF}" srcOrd="0" destOrd="0" presId="urn:microsoft.com/office/officeart/2018/5/layout/IconCircleLabelList"/>
    <dgm:cxn modelId="{E7B7A792-9F65-4DCB-B5AB-D6C7A6016BBA}" srcId="{456FE78E-17A6-4CC8-AA44-8B0B60AF3AD2}" destId="{1C966039-0959-45D3-817A-DD22D9512E8C}" srcOrd="1" destOrd="0" parTransId="{F5505643-38E5-46A6-8782-FDD1B8A9CDBF}" sibTransId="{57177303-3DE2-4B60-BBED-82CE4CBBEE19}"/>
    <dgm:cxn modelId="{74FC70EA-DAC6-4A25-A903-2D5F15B286B3}" type="presOf" srcId="{1C966039-0959-45D3-817A-DD22D9512E8C}" destId="{50217931-7FE1-4A10-963D-B13539A0D424}" srcOrd="0" destOrd="0" presId="urn:microsoft.com/office/officeart/2018/5/layout/IconCircleLabelList"/>
    <dgm:cxn modelId="{58868DF7-5DD5-49C7-BBF1-78FDEC429685}" srcId="{456FE78E-17A6-4CC8-AA44-8B0B60AF3AD2}" destId="{A1ACBFD6-3F4E-4612-B2AD-E23931F3E1CD}" srcOrd="0" destOrd="0" parTransId="{9BDADAD8-A17A-4DB4-95B1-7135059A9A64}" sibTransId="{EB562972-7C57-4E22-96D8-F109C2999000}"/>
    <dgm:cxn modelId="{5F5827FA-C65A-4721-A665-F80110BBF0CC}" type="presOf" srcId="{456FE78E-17A6-4CC8-AA44-8B0B60AF3AD2}" destId="{3D4C7ADD-ED20-4837-82D1-E1F7BA69FDA5}" srcOrd="0" destOrd="0" presId="urn:microsoft.com/office/officeart/2018/5/layout/IconCircleLabelList"/>
    <dgm:cxn modelId="{2AD1C474-91A7-44E1-9A4B-6A5166B2AF9C}" type="presParOf" srcId="{3D4C7ADD-ED20-4837-82D1-E1F7BA69FDA5}" destId="{A7D77F3C-C097-488D-9AA9-AF01C4ED239F}" srcOrd="0" destOrd="0" presId="urn:microsoft.com/office/officeart/2018/5/layout/IconCircleLabelList"/>
    <dgm:cxn modelId="{5B54830C-0AC5-4CE7-A060-948F92CDC1C8}" type="presParOf" srcId="{A7D77F3C-C097-488D-9AA9-AF01C4ED239F}" destId="{9970DB5F-F6D3-41B2-B149-FFF761DD99A4}" srcOrd="0" destOrd="0" presId="urn:microsoft.com/office/officeart/2018/5/layout/IconCircleLabelList"/>
    <dgm:cxn modelId="{313DA35B-6F23-4EC7-AD72-3CA088E7E481}" type="presParOf" srcId="{A7D77F3C-C097-488D-9AA9-AF01C4ED239F}" destId="{F1BB7DE5-299D-40D4-A881-8666CF5241A7}" srcOrd="1" destOrd="0" presId="urn:microsoft.com/office/officeart/2018/5/layout/IconCircleLabelList"/>
    <dgm:cxn modelId="{C6E2958E-2EF3-40C3-A21B-A4DD48941316}" type="presParOf" srcId="{A7D77F3C-C097-488D-9AA9-AF01C4ED239F}" destId="{0A3152DC-D3D9-45AA-910A-F3EF279F0FAD}" srcOrd="2" destOrd="0" presId="urn:microsoft.com/office/officeart/2018/5/layout/IconCircleLabelList"/>
    <dgm:cxn modelId="{BDA20E90-0717-4F58-AA61-B404BD35FC51}" type="presParOf" srcId="{A7D77F3C-C097-488D-9AA9-AF01C4ED239F}" destId="{E91C7297-BFFD-44FD-A030-C7885380482B}" srcOrd="3" destOrd="0" presId="urn:microsoft.com/office/officeart/2018/5/layout/IconCircleLabelList"/>
    <dgm:cxn modelId="{78ADDC91-D56A-48E6-A57D-74BDC460A444}" type="presParOf" srcId="{3D4C7ADD-ED20-4837-82D1-E1F7BA69FDA5}" destId="{540EFA07-8B04-4526-B15C-3A2CADAFD8E9}" srcOrd="1" destOrd="0" presId="urn:microsoft.com/office/officeart/2018/5/layout/IconCircleLabelList"/>
    <dgm:cxn modelId="{386090C2-491C-439E-B055-46584DE030E7}" type="presParOf" srcId="{3D4C7ADD-ED20-4837-82D1-E1F7BA69FDA5}" destId="{6F38653E-AE26-4DD3-BFC2-1EE80FD168FE}" srcOrd="2" destOrd="0" presId="urn:microsoft.com/office/officeart/2018/5/layout/IconCircleLabelList"/>
    <dgm:cxn modelId="{3796780D-9480-47C2-97BA-99462773174C}" type="presParOf" srcId="{6F38653E-AE26-4DD3-BFC2-1EE80FD168FE}" destId="{E5F27008-BB53-41FA-84D3-7B0465735377}" srcOrd="0" destOrd="0" presId="urn:microsoft.com/office/officeart/2018/5/layout/IconCircleLabelList"/>
    <dgm:cxn modelId="{38DAEBA8-FC33-46F1-839D-D2253818650C}" type="presParOf" srcId="{6F38653E-AE26-4DD3-BFC2-1EE80FD168FE}" destId="{2007C19C-8D6D-4F96-AC0C-F0F4574B4E6C}" srcOrd="1" destOrd="0" presId="urn:microsoft.com/office/officeart/2018/5/layout/IconCircleLabelList"/>
    <dgm:cxn modelId="{8F4B5118-E614-45D9-BECB-64D78FEE1DB8}" type="presParOf" srcId="{6F38653E-AE26-4DD3-BFC2-1EE80FD168FE}" destId="{AA96E775-6240-4DF1-BBF7-B107127619B2}" srcOrd="2" destOrd="0" presId="urn:microsoft.com/office/officeart/2018/5/layout/IconCircleLabelList"/>
    <dgm:cxn modelId="{4F53CC93-4E56-4712-95BD-4082E5B5CC0A}" type="presParOf" srcId="{6F38653E-AE26-4DD3-BFC2-1EE80FD168FE}" destId="{50217931-7FE1-4A10-963D-B13539A0D424}" srcOrd="3" destOrd="0" presId="urn:microsoft.com/office/officeart/2018/5/layout/IconCircleLabelList"/>
    <dgm:cxn modelId="{97C28098-43FF-4D84-8A7A-1121873BDCEA}" type="presParOf" srcId="{3D4C7ADD-ED20-4837-82D1-E1F7BA69FDA5}" destId="{856E1624-448D-43CF-A060-258560A85AC1}" srcOrd="3" destOrd="0" presId="urn:microsoft.com/office/officeart/2018/5/layout/IconCircleLabelList"/>
    <dgm:cxn modelId="{C4358AF5-65C9-4564-AFEE-1B06DC7E65C7}" type="presParOf" srcId="{3D4C7ADD-ED20-4837-82D1-E1F7BA69FDA5}" destId="{78E10E3F-3280-4FAA-88FF-319276DEA65F}" srcOrd="4" destOrd="0" presId="urn:microsoft.com/office/officeart/2018/5/layout/IconCircleLabelList"/>
    <dgm:cxn modelId="{F314F357-5BAC-48F4-BDB4-25AD06537C49}" type="presParOf" srcId="{78E10E3F-3280-4FAA-88FF-319276DEA65F}" destId="{CE9E8717-C669-4130-9339-F99ADCA6C151}" srcOrd="0" destOrd="0" presId="urn:microsoft.com/office/officeart/2018/5/layout/IconCircleLabelList"/>
    <dgm:cxn modelId="{7ED5A684-871E-4DD6-9965-02A49B48A71B}" type="presParOf" srcId="{78E10E3F-3280-4FAA-88FF-319276DEA65F}" destId="{C387FDFC-36A2-4941-AE25-24330BD8728D}" srcOrd="1" destOrd="0" presId="urn:microsoft.com/office/officeart/2018/5/layout/IconCircleLabelList"/>
    <dgm:cxn modelId="{983B0937-339F-443F-9800-416D3FB70EB8}" type="presParOf" srcId="{78E10E3F-3280-4FAA-88FF-319276DEA65F}" destId="{BEB74AD4-3A6C-48CF-9BE1-584F9E934AE3}" srcOrd="2" destOrd="0" presId="urn:microsoft.com/office/officeart/2018/5/layout/IconCircleLabelList"/>
    <dgm:cxn modelId="{C9A79364-A352-4980-9E3A-C1026A0225B8}" type="presParOf" srcId="{78E10E3F-3280-4FAA-88FF-319276DEA65F}" destId="{D1F49D07-CCFA-4774-8FBF-782538E2DB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0DB5F-F6D3-41B2-B149-FFF761DD99A4}">
      <dsp:nvSpPr>
        <dsp:cNvPr id="0" name=""/>
        <dsp:cNvSpPr/>
      </dsp:nvSpPr>
      <dsp:spPr>
        <a:xfrm>
          <a:off x="387554" y="960403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B7DE5-299D-40D4-A881-8666CF5241A7}">
      <dsp:nvSpPr>
        <dsp:cNvPr id="0" name=""/>
        <dsp:cNvSpPr/>
      </dsp:nvSpPr>
      <dsp:spPr>
        <a:xfrm>
          <a:off x="643492" y="1216341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7297-BFFD-44FD-A030-C7885380482B}">
      <dsp:nvSpPr>
        <dsp:cNvPr id="0" name=""/>
        <dsp:cNvSpPr/>
      </dsp:nvSpPr>
      <dsp:spPr>
        <a:xfrm>
          <a:off x="3648" y="2535403"/>
          <a:ext cx="19687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digital image is delivered to SVD in this technique. The supplied digital image is refactored into three matrices by SVD. </a:t>
          </a:r>
        </a:p>
      </dsp:txBody>
      <dsp:txXfrm>
        <a:off x="3648" y="2535403"/>
        <a:ext cx="1968750" cy="1230468"/>
      </dsp:txXfrm>
    </dsp:sp>
    <dsp:sp modelId="{E5F27008-BB53-41FA-84D3-7B0465735377}">
      <dsp:nvSpPr>
        <dsp:cNvPr id="0" name=""/>
        <dsp:cNvSpPr/>
      </dsp:nvSpPr>
      <dsp:spPr>
        <a:xfrm>
          <a:off x="2700836" y="960403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7C19C-8D6D-4F96-AC0C-F0F4574B4E6C}">
      <dsp:nvSpPr>
        <dsp:cNvPr id="0" name=""/>
        <dsp:cNvSpPr/>
      </dsp:nvSpPr>
      <dsp:spPr>
        <a:xfrm>
          <a:off x="2956773" y="1216341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17931-7FE1-4A10-963D-B13539A0D424}">
      <dsp:nvSpPr>
        <dsp:cNvPr id="0" name=""/>
        <dsp:cNvSpPr/>
      </dsp:nvSpPr>
      <dsp:spPr>
        <a:xfrm>
          <a:off x="2316930" y="2535403"/>
          <a:ext cx="19687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Singular values are used to restructure the image, and the image is represented with a smaller set of values at the end of the process, resulting in a reduction in the amount of storage space required by the image. </a:t>
          </a:r>
        </a:p>
      </dsp:txBody>
      <dsp:txXfrm>
        <a:off x="2316930" y="2535403"/>
        <a:ext cx="1968750" cy="1230468"/>
      </dsp:txXfrm>
    </dsp:sp>
    <dsp:sp modelId="{CE9E8717-C669-4130-9339-F99ADCA6C151}">
      <dsp:nvSpPr>
        <dsp:cNvPr id="0" name=""/>
        <dsp:cNvSpPr/>
      </dsp:nvSpPr>
      <dsp:spPr>
        <a:xfrm>
          <a:off x="5014117" y="960403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7FDFC-36A2-4941-AE25-24330BD8728D}">
      <dsp:nvSpPr>
        <dsp:cNvPr id="0" name=""/>
        <dsp:cNvSpPr/>
      </dsp:nvSpPr>
      <dsp:spPr>
        <a:xfrm>
          <a:off x="5270055" y="121634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49D07-CCFA-4774-8FBF-782538E2DBBF}">
      <dsp:nvSpPr>
        <dsp:cNvPr id="0" name=""/>
        <dsp:cNvSpPr/>
      </dsp:nvSpPr>
      <dsp:spPr>
        <a:xfrm>
          <a:off x="4630211" y="2535403"/>
          <a:ext cx="19687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goal here is to compress the image while keeping the crucial characteristics that describe the original image.</a:t>
          </a:r>
        </a:p>
      </dsp:txBody>
      <dsp:txXfrm>
        <a:off x="4630211" y="2535403"/>
        <a:ext cx="1968750" cy="123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F608-5FD6-4814-8AD7-6EFA495D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EBA3B-40BA-4503-8F6A-ECE0BB7E5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7925-29A3-4B34-B4E6-F513159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A82D-B9B6-424E-A365-8FCFEE8F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3A15-BA0C-4486-8CF1-EC6AEE39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5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ADC6-AC0C-4D3F-B9AB-0874F8BB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89D4B-C4F3-4B2D-9785-A53DBD04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6B60-A446-4D75-BD78-39985BE9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8666-87EE-40EB-BC45-DF6D36DC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BB80-80BC-45F4-8DD7-48F5D424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8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2100-3A13-4A0D-A4AC-A44C2150E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DE16A-8E4B-4F68-9CB0-54488C84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A97D-71EF-48D6-BBFA-403E01A3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2396-98A3-4417-A497-FD93770D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3F61-B6DD-46FB-B5C4-943D6FB2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FAFE-E0CD-413C-AF2D-C09E4796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2CBF-AB6F-4F34-BE41-28BAF47E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A5FA-0844-48CF-B486-B76AB2B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DAB5-D724-403A-9D8D-190F48F5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483B-F3AF-408F-9ACF-33756B4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8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FBDF-16DF-40A0-987D-ABE28D82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D0D5-D917-4FA8-A761-A7648988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BC25-3742-4A73-B398-C8A17DB5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49BC-E089-4D87-AC64-A704462F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D6EA-ED2C-4949-8966-15CFEEF3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E30-9342-4E37-8A26-09EA7FF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8110-6228-4240-9805-A588C8E9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61B0E-8801-40DC-9728-202E85A92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FA2A-6C07-4DCD-8394-8F37E5CC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837C-A4EE-44AD-92F2-09580AB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123B-82AD-4A8D-AB09-A4A1342C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09F-3F99-42FA-BB76-65E240AE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85B6-2DE9-4796-A2CD-EFD6DF9B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13C4-65F1-444A-A70F-4A6DB3EC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C900C-6DDD-4CFC-A75E-055C2D2A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0D4F-574E-4946-B4A1-42627D663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43291-233B-4AAE-A10B-11FCEC1E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B08DA-F65F-46E8-8331-89FA7A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99E6-6FD7-46C9-9BEA-00BBD147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75E1-308F-4A20-8178-07319DA7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D6D4-ECA3-4F17-8C8C-0F3B44AF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707E3-846A-48F9-8650-C7C2BE1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214B1-7861-4EBA-81C6-819AABB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7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1C973-554B-44F6-8C32-3A2EA76C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F3A6C-D3DF-42BD-BA67-C772347E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0E45-F140-49E4-A980-0204AA1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4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BC59-D898-4F57-AB9F-17021E2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1D61-F497-4265-9607-B288898A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6813C-402D-45F3-A14D-8D9BB914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B910A-53EE-455C-988D-B27FB95B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BD14-4117-46F4-8511-0C7D687D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F7B4-50D3-4736-90C7-68CC7350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C27-F805-48B2-9B4C-D0C55A26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A5C8B-02B7-4003-9A94-35013559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959D-EC67-4D29-973B-201AC182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C7AC4-F77E-4EA8-A5C6-CE65423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4603-A7AC-46BA-9630-950FE793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7EF7F-946A-4A26-931C-402C2924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7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879FD-605C-4DAD-A1B6-22BDE152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30743-55B2-4A0B-B698-16D054B2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D398-A050-4F15-BE36-1D2E5771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D27A-B2A9-4194-8DD5-A61D1373E35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CF64-1B95-4763-85DD-77EC83E5B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A180-1A4C-4A1F-A155-F28A2B58E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07DE-1227-48D7-AA7A-4610A032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5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itc/applied/e3101/SVD_applications.pdf" TargetMode="External"/><Relationship Id="rId2" Type="http://schemas.openxmlformats.org/officeDocument/2006/relationships/hyperlink" Target="https://ieeexplore.ieee.org/stamp/stamp.jsp?tp=&amp;arnumber=44263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Hand with red strings">
            <a:extLst>
              <a:ext uri="{FF2B5EF4-FFF2-40B4-BE49-F238E27FC236}">
                <a16:creationId xmlns:a16="http://schemas.microsoft.com/office/drawing/2014/main" id="{31CC0291-E5F0-C323-BC80-FAC04F2F5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1A37F-3B0F-4FE5-BEC9-3FFCE96F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Image Compression using SVD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EB07-417B-46F4-A99F-08F2FEFEA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SUMANTH NR  (MA20BTECH11016)               </a:t>
            </a:r>
          </a:p>
          <a:p>
            <a:pPr algn="l"/>
            <a:r>
              <a:rPr lang="en-IN" sz="2000" dirty="0"/>
              <a:t>TAPISHI (MA20BTECH11017)</a:t>
            </a:r>
          </a:p>
          <a:p>
            <a:pPr algn="l"/>
            <a:r>
              <a:rPr lang="en-IN" sz="2000" dirty="0"/>
              <a:t>DEEPAK (MA20BTECH11019)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8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roof for  Spectral Norm</a:t>
            </a:r>
            <a:b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A52EB8-17D2-49A2-BFDD-E82868F6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70301"/>
            <a:ext cx="6553545" cy="4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5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1B88-6F31-4AE2-BF91-A804F8A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4D18-B521-4C3F-AA41-261894FB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US" dirty="0"/>
              <a:t>Image compression using singular value decomposition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https://ieeexplore.ieee.org/stamp/stamp.jsp?tp=&amp;arnumber=4426357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Applications of the SVD</a:t>
            </a:r>
            <a:br>
              <a:rPr lang="en-IN" dirty="0"/>
            </a:br>
            <a:r>
              <a:rPr lang="en-IN" dirty="0">
                <a:hlinkClick r:id="rId3"/>
              </a:rPr>
              <a:t>http://www.columbia.edu/itc/applied/e3101/SVD_applications.pdf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5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B346-097C-4EAD-9A51-84BEEE10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Need for 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354D-CC2A-4DFC-829F-D2C1F8F1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In a variety of applications, we frequently need to send and store photographs. </a:t>
            </a:r>
          </a:p>
          <a:p>
            <a:r>
              <a:rPr lang="en-US" sz="1800"/>
              <a:t>The lower the image size, the lower the cost of transmission and storage. </a:t>
            </a:r>
          </a:p>
          <a:p>
            <a:r>
              <a:rPr lang="en-US" sz="1800"/>
              <a:t>As a result, we frequently need to use data compression techniques to reduce the amount of storage space taken up by the image. </a:t>
            </a:r>
          </a:p>
          <a:p>
            <a:r>
              <a:rPr lang="en-US" sz="1800"/>
              <a:t>Applying Singular Value Decomposition (SVD) to the image matrix is one such methods.</a:t>
            </a:r>
            <a:endParaRPr lang="en-IN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Images">
            <a:extLst>
              <a:ext uri="{FF2B5EF4-FFF2-40B4-BE49-F238E27FC236}">
                <a16:creationId xmlns:a16="http://schemas.microsoft.com/office/drawing/2014/main" id="{2EF4A4A3-5BD9-2618-C0B3-2F15AC0D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B8DFDD-47D8-F461-6AEB-927A406B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60E2-5F9C-4997-9874-A09F8B1E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SVD for image compression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8806D-9C21-1E4D-8DE7-ADC91A978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119576"/>
              </p:ext>
            </p:extLst>
          </p:nvPr>
        </p:nvGraphicFramePr>
        <p:xfrm>
          <a:off x="5155379" y="1065862"/>
          <a:ext cx="6602610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12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Singular Value Decomposition (SVD)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8368B-0607-49ED-939A-D844FE4D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30" y="1966293"/>
            <a:ext cx="53479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Singular Value Decomposition (SVD)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E08C7B-1F13-47CD-8F92-AA5723C8B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50" y="1943887"/>
            <a:ext cx="81248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9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Low Rank Approximation</a:t>
            </a:r>
            <a:br>
              <a:rPr lang="en-IN" sz="1600" b="1" i="0" dirty="0">
                <a:effectLst/>
                <a:latin typeface="Lato" panose="020F0502020204030203" pitchFamily="34" charset="0"/>
              </a:rPr>
            </a:br>
            <a:br>
              <a:rPr lang="en-US" sz="3700" b="1" dirty="0">
                <a:solidFill>
                  <a:srgbClr val="FFFFFF"/>
                </a:solidFill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89344-EEDC-41F6-9DEB-421FC9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9" y="1966293"/>
            <a:ext cx="836086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SVD as a low rank Approximation</a:t>
            </a:r>
            <a:br>
              <a:rPr lang="en-US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0EA2F-B413-49D5-97F9-12BEB905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44029"/>
            <a:ext cx="6553545" cy="4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Proof For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Frobenius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Norm</a:t>
            </a:r>
            <a:b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BE2693-53E3-431D-9E19-AB7541BD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0" y="1247776"/>
            <a:ext cx="6294370" cy="40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E36A-90FB-4BF2-BC83-7874D62B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roof for  Spectral Norm</a:t>
            </a:r>
            <a:b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C7A00D-CCFB-4F9E-A721-5BF83640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425948"/>
            <a:ext cx="6553545" cy="40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4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Image Compression using SVD</vt:lpstr>
      <vt:lpstr>Need for Image Compression</vt:lpstr>
      <vt:lpstr>SVD for image compression</vt:lpstr>
      <vt:lpstr> Singular Value Decomposition (SVD)</vt:lpstr>
      <vt:lpstr> Singular Value Decomposition (SVD)</vt:lpstr>
      <vt:lpstr> Low Rank Approximation  </vt:lpstr>
      <vt:lpstr> SVD as a low rank Approximation </vt:lpstr>
      <vt:lpstr> Proof For Frobenius Norm </vt:lpstr>
      <vt:lpstr> Proof for  Spectral Norm </vt:lpstr>
      <vt:lpstr> Proof for  Spectral Norm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using SVD</dc:title>
  <dc:creator>Deepak reddy velagala</dc:creator>
  <cp:lastModifiedBy>Deepak reddy velagala</cp:lastModifiedBy>
  <cp:revision>4</cp:revision>
  <dcterms:created xsi:type="dcterms:W3CDTF">2022-04-26T06:43:50Z</dcterms:created>
  <dcterms:modified xsi:type="dcterms:W3CDTF">2022-05-02T11:03:12Z</dcterms:modified>
</cp:coreProperties>
</file>