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33C20B3-43D0-4DA0-AA19-B0A3A1C86E4F}">
  <a:tblStyle styleId="{133C20B3-43D0-4DA0-AA19-B0A3A1C86E4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21ea7020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21ea7020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3b5f1e76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3b5f1e76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f3b5f1e761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f3b5f1e761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f3b5f1e76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f3b5f1e76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f3b5f1e76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f3b5f1e76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19bb84156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119bb84156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19bb84156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119bb84156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19bb84156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119bb84156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19bb841569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119bb841569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bb84156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bb84156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19bb841569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119bb841569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23a9daba6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23a9daba6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20a9737a2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20a9737a2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20a9737a2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20a9737a2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20a9737a2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20a9737a2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f3b5f1e761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f3b5f1e7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f3b5f1e76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f3b5f1e76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f3b5f1e761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f3b5f1e761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f3b5f1e761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f3b5f1e761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</a:t>
            </a:r>
            <a:r>
              <a:rPr lang="en"/>
              <a:t>heck difference between test samples, from both model/ in pca feature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Smaller architecture, fewer features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3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1.png"/><Relationship Id="rId5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Relationship Id="rId5" Type="http://schemas.openxmlformats.org/officeDocument/2006/relationships/image" Target="../media/image10.png"/><Relationship Id="rId6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.png"/><Relationship Id="rId4" Type="http://schemas.openxmlformats.org/officeDocument/2006/relationships/image" Target="../media/image8.png"/><Relationship Id="rId10" Type="http://schemas.openxmlformats.org/officeDocument/2006/relationships/image" Target="../media/image4.png"/><Relationship Id="rId9" Type="http://schemas.openxmlformats.org/officeDocument/2006/relationships/image" Target="../media/image1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17.png"/><Relationship Id="rId8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9.png"/><Relationship Id="rId5" Type="http://schemas.openxmlformats.org/officeDocument/2006/relationships/image" Target="../media/image2.png"/><Relationship Id="rId6" Type="http://schemas.openxmlformats.org/officeDocument/2006/relationships/image" Target="../media/image1.png"/><Relationship Id="rId7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4.png"/><Relationship Id="rId4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1.jpg"/><Relationship Id="rId4" Type="http://schemas.openxmlformats.org/officeDocument/2006/relationships/image" Target="../media/image26.jpg"/><Relationship Id="rId5" Type="http://schemas.openxmlformats.org/officeDocument/2006/relationships/image" Target="../media/image22.png"/><Relationship Id="rId6" Type="http://schemas.openxmlformats.org/officeDocument/2006/relationships/image" Target="../media/image3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32.png"/><Relationship Id="rId6" Type="http://schemas.openxmlformats.org/officeDocument/2006/relationships/image" Target="../media/image2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Shorten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Repeat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 PCA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classes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uniformly distributed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conv1d(?)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High recall???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It’s on same dataset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Oversampling</a:t>
            </a:r>
            <a:endParaRPr/>
          </a:p>
        </p:txBody>
      </p:sp>
      <p:sp>
        <p:nvSpPr>
          <p:cNvPr id="149" name="Google Shape;14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Just delete 70%</a:t>
            </a:r>
            <a:endParaRPr/>
          </a:p>
        </p:txBody>
      </p:sp>
      <p:pic>
        <p:nvPicPr>
          <p:cNvPr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99235" y="0"/>
            <a:ext cx="5059431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2"/>
          <p:cNvPicPr preferRelativeResize="0"/>
          <p:nvPr/>
        </p:nvPicPr>
        <p:blipFill rotWithShape="1">
          <a:blip r:embed="rId4">
            <a:alphaModFix/>
          </a:blip>
          <a:srcRect b="0" l="50660" r="-50660" t="0"/>
          <a:stretch/>
        </p:blipFill>
        <p:spPr>
          <a:xfrm>
            <a:off x="403425" y="1978775"/>
            <a:ext cx="4617550" cy="24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Oversampling - time series?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311700" y="956950"/>
            <a:ext cx="8520600" cy="39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Simply delete 70%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>
                <a:solidFill>
                  <a:srgbClr val="B7B7B7"/>
                </a:solidFill>
              </a:rPr>
              <a:t>DBSCAN/KMeans  </a:t>
            </a:r>
            <a:endParaRPr>
              <a:solidFill>
                <a:srgbClr val="B7B7B7"/>
              </a:solidFill>
            </a:endParaRPr>
          </a:p>
          <a:p>
            <a:pPr indent="45720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delete similar users, extract about 10% of the clean users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>
                <a:solidFill>
                  <a:srgbClr val="B7B7B7"/>
                </a:solidFill>
              </a:rPr>
              <a:t>AE + cos similarity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7B7B7"/>
                </a:solidFill>
              </a:rPr>
              <a:t>time series → small vector → similarity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>
                <a:solidFill>
                  <a:srgbClr val="B7B7B7"/>
                </a:solidFill>
              </a:rPr>
              <a:t>Lp Euclidean distance  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>
                <a:solidFill>
                  <a:srgbClr val="B7B7B7"/>
                </a:solidFill>
              </a:rPr>
              <a:t>Pearson correlation coefficient</a:t>
            </a:r>
            <a:endParaRPr>
              <a:solidFill>
                <a:srgbClr val="B7B7B7"/>
              </a:solidFill>
            </a:endParaRPr>
          </a:p>
          <a:p>
            <a:pPr indent="0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B7B7B7"/>
              </a:solidFill>
            </a:endParaRPr>
          </a:p>
          <a:p>
            <a:pPr indent="-325755" lvl="0" marL="45720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100000"/>
              <a:buChar char="●"/>
            </a:pPr>
            <a:r>
              <a:rPr lang="en">
                <a:solidFill>
                  <a:srgbClr val="B7B7B7"/>
                </a:solidFill>
              </a:rPr>
              <a:t>DTW Dynamic Time Warping</a:t>
            </a:r>
            <a:endParaRPr/>
          </a:p>
        </p:txBody>
      </p:sp>
      <p:graphicFrame>
        <p:nvGraphicFramePr>
          <p:cNvPr id="158" name="Google Shape;158;p23"/>
          <p:cNvGraphicFramePr/>
          <p:nvPr/>
        </p:nvGraphicFramePr>
        <p:xfrm>
          <a:off x="6439300" y="18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{133C20B3-43D0-4DA0-AA19-B0A3A1C86E4F}</a:tableStyleId>
              </a:tblPr>
              <a:tblGrid>
                <a:gridCol w="563250"/>
              </a:tblGrid>
              <a:tr h="3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t2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291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694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t72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59" name="Google Shape;159;p23"/>
          <p:cNvGraphicFramePr/>
          <p:nvPr/>
        </p:nvGraphicFramePr>
        <p:xfrm>
          <a:off x="7767725" y="1800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{133C20B3-43D0-4DA0-AA19-B0A3A1C86E4F}</a:tableStyleId>
              </a:tblPr>
              <a:tblGrid>
                <a:gridCol w="453650"/>
              </a:tblGrid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25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60" name="Google Shape;160;p23"/>
          <p:cNvSpPr txBox="1"/>
          <p:nvPr/>
        </p:nvSpPr>
        <p:spPr>
          <a:xfrm>
            <a:off x="5854550" y="139997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time series 1         label</a:t>
            </a:r>
            <a:endParaRPr/>
          </a:p>
        </p:txBody>
      </p:sp>
      <p:sp>
        <p:nvSpPr>
          <p:cNvPr id="161" name="Google Shape;161;p23"/>
          <p:cNvSpPr txBox="1"/>
          <p:nvPr/>
        </p:nvSpPr>
        <p:spPr>
          <a:xfrm>
            <a:off x="6940125" y="414392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* 1000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Weighted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Data augmentation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Time related information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/>
          <p:nvPr>
            <p:ph idx="1" type="body"/>
          </p:nvPr>
        </p:nvSpPr>
        <p:spPr>
          <a:xfrm>
            <a:off x="311700" y="323700"/>
            <a:ext cx="85206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Added masks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</a:t>
            </a:r>
            <a:r>
              <a:rPr lang="en"/>
              <a:t>ormalization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By features                                                              By user By features</a:t>
            </a:r>
            <a:endParaRPr sz="1400"/>
          </a:p>
        </p:txBody>
      </p:sp>
      <p:pic>
        <p:nvPicPr>
          <p:cNvPr id="178" name="Google Shape;1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96" y="1574600"/>
            <a:ext cx="3917050" cy="22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50" y="1574589"/>
            <a:ext cx="3917050" cy="2231736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6"/>
          <p:cNvSpPr txBox="1"/>
          <p:nvPr/>
        </p:nvSpPr>
        <p:spPr>
          <a:xfrm>
            <a:off x="4510525" y="4009775"/>
            <a:ext cx="4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Features that has std=0:  set to 0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</a:t>
            </a:r>
            <a:r>
              <a:rPr lang="en"/>
              <a:t>ext: Sampling &amp; Grid Search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71625" y="1152463"/>
            <a:ext cx="580072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Next: Adding Conv, Dense; Change Loss,  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9"/>
          <p:cNvSpPr txBox="1"/>
          <p:nvPr>
            <p:ph idx="1" type="body"/>
          </p:nvPr>
        </p:nvSpPr>
        <p:spPr>
          <a:xfrm>
            <a:off x="311700" y="349550"/>
            <a:ext cx="8520600" cy="421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Normalization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                By features                                                              By user By features</a:t>
            </a:r>
            <a:endParaRPr sz="1400"/>
          </a:p>
        </p:txBody>
      </p:sp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8496" y="1193600"/>
            <a:ext cx="3917050" cy="223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4950" y="1193589"/>
            <a:ext cx="3917050" cy="2231736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29"/>
          <p:cNvSpPr txBox="1"/>
          <p:nvPr/>
        </p:nvSpPr>
        <p:spPr>
          <a:xfrm>
            <a:off x="4510525" y="3628775"/>
            <a:ext cx="448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2"/>
                </a:solidFill>
              </a:rPr>
              <a:t>Features that has std=0:  set to 0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/>
          <p:nvPr>
            <p:ph idx="1" type="body"/>
          </p:nvPr>
        </p:nvSpPr>
        <p:spPr>
          <a:xfrm>
            <a:off x="0" y="52300"/>
            <a:ext cx="6384300" cy="423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Delete Constant Features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 whole dataset: deleted 200+ cols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By user (i.e. Each input time series):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Each user’s activities has 100~300 constant features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But the intersection is small - 10 cols</a:t>
            </a:r>
            <a:endParaRPr/>
          </a:p>
          <a:p>
            <a:pPr indent="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Many features are almost constant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change on </a:t>
            </a:r>
            <a:r>
              <a:rPr b="1" lang="en"/>
              <a:t>few activities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                                 ↑ which are not insider</a:t>
            </a:r>
            <a:endParaRPr b="1"/>
          </a:p>
        </p:txBody>
      </p:sp>
      <p:pic>
        <p:nvPicPr>
          <p:cNvPr id="207" name="Google Shape;20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6700" y="1297142"/>
            <a:ext cx="3987300" cy="3846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4" name="Google Shape;2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2775" y="113425"/>
            <a:ext cx="5912526" cy="4887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1"/>
          <p:cNvSpPr txBox="1"/>
          <p:nvPr/>
        </p:nvSpPr>
        <p:spPr>
          <a:xfrm>
            <a:off x="-633250" y="20423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Features</a:t>
            </a:r>
            <a:endParaRPr b="1">
              <a:solidFill>
                <a:schemeClr val="dk2"/>
              </a:solidFill>
            </a:endParaRPr>
          </a:p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(0~447)</a:t>
            </a:r>
            <a:endParaRPr b="1"/>
          </a:p>
        </p:txBody>
      </p:sp>
      <p:sp>
        <p:nvSpPr>
          <p:cNvPr id="216" name="Google Shape;216;p31"/>
          <p:cNvSpPr txBox="1"/>
          <p:nvPr/>
        </p:nvSpPr>
        <p:spPr>
          <a:xfrm>
            <a:off x="2619675" y="45688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User</a:t>
            </a:r>
            <a:r>
              <a:rPr b="1" lang="en">
                <a:solidFill>
                  <a:schemeClr val="dk2"/>
                </a:solidFill>
              </a:rPr>
              <a:t>s (0~999)</a:t>
            </a:r>
            <a:endParaRPr b="1"/>
          </a:p>
        </p:txBody>
      </p:sp>
      <p:sp>
        <p:nvSpPr>
          <p:cNvPr id="217" name="Google Shape;217;p31"/>
          <p:cNvSpPr txBox="1"/>
          <p:nvPr/>
        </p:nvSpPr>
        <p:spPr>
          <a:xfrm>
            <a:off x="1798425" y="0"/>
            <a:ext cx="464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Features that don’t change</a:t>
            </a: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2935126" cy="2795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00675" y="119788"/>
            <a:ext cx="2967501" cy="2828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6776" y="152400"/>
            <a:ext cx="2671024" cy="27957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975" y="95875"/>
            <a:ext cx="4005656" cy="288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4">
            <a:alphaModFix/>
          </a:blip>
          <a:srcRect b="2818" l="0" r="950" t="0"/>
          <a:stretch/>
        </p:blipFill>
        <p:spPr>
          <a:xfrm>
            <a:off x="4840650" y="120775"/>
            <a:ext cx="3952375" cy="283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34713" y="3163575"/>
            <a:ext cx="2505075" cy="110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13975" y="3163575"/>
            <a:ext cx="2571750" cy="1104900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5"/>
          <p:cNvSpPr/>
          <p:nvPr/>
        </p:nvSpPr>
        <p:spPr>
          <a:xfrm>
            <a:off x="2881225" y="3877275"/>
            <a:ext cx="7044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5"/>
          <p:cNvSpPr/>
          <p:nvPr/>
        </p:nvSpPr>
        <p:spPr>
          <a:xfrm>
            <a:off x="7581325" y="3877275"/>
            <a:ext cx="7044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200" y="177850"/>
            <a:ext cx="3772060" cy="3092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51603" y="177856"/>
            <a:ext cx="3983422" cy="3092737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94089" y="3419027"/>
            <a:ext cx="3824909" cy="1495873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/>
          <p:nvPr/>
        </p:nvSpPr>
        <p:spPr>
          <a:xfrm>
            <a:off x="2006200" y="626525"/>
            <a:ext cx="6900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/>
          <p:nvPr/>
        </p:nvSpPr>
        <p:spPr>
          <a:xfrm>
            <a:off x="6119000" y="626525"/>
            <a:ext cx="6900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6"/>
          <p:cNvSpPr/>
          <p:nvPr/>
        </p:nvSpPr>
        <p:spPr>
          <a:xfrm>
            <a:off x="106700" y="1607800"/>
            <a:ext cx="3983400" cy="7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151613" y="1639275"/>
            <a:ext cx="3983400" cy="7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2006200" y="2130600"/>
            <a:ext cx="6900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6119000" y="2226100"/>
            <a:ext cx="6900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/>
          <p:nvPr/>
        </p:nvSpPr>
        <p:spPr>
          <a:xfrm>
            <a:off x="4151625" y="3915125"/>
            <a:ext cx="690000" cy="391200"/>
          </a:xfrm>
          <a:prstGeom prst="ellipse">
            <a:avLst/>
          </a:prstGeom>
          <a:noFill/>
          <a:ln cap="flat" cmpd="sng" w="952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/>
          <p:nvPr/>
        </p:nvSpPr>
        <p:spPr>
          <a:xfrm>
            <a:off x="1003100" y="106700"/>
            <a:ext cx="1330200" cy="298800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36061" y="2235650"/>
            <a:ext cx="1375681" cy="1250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80497" y="3621038"/>
            <a:ext cx="1393735" cy="1259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524478" y="2331917"/>
            <a:ext cx="1354017" cy="1256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491978" y="564773"/>
            <a:ext cx="1419010" cy="1280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2718022" y="534482"/>
            <a:ext cx="1411789" cy="1256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3622912" cy="286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1575" y="15700"/>
            <a:ext cx="3572425" cy="2801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87700" y="2880675"/>
            <a:ext cx="2621525" cy="2262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11700" y="2937725"/>
            <a:ext cx="2621525" cy="2123792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7"/>
          <p:cNvSpPr txBox="1"/>
          <p:nvPr/>
        </p:nvSpPr>
        <p:spPr>
          <a:xfrm>
            <a:off x="3708750" y="943375"/>
            <a:ext cx="4495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70 users → 386 </a:t>
            </a:r>
            <a:r>
              <a:rPr lang="en"/>
              <a:t>users</a:t>
            </a:r>
            <a:endParaRPr/>
          </a:p>
        </p:txBody>
      </p:sp>
      <p:pic>
        <p:nvPicPr>
          <p:cNvPr id="107" name="Google Shape;107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120738" y="2161975"/>
            <a:ext cx="2902525" cy="2325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7"/>
          <p:cNvCxnSpPr>
            <a:stCxn id="102" idx="3"/>
          </p:cNvCxnSpPr>
          <p:nvPr/>
        </p:nvCxnSpPr>
        <p:spPr>
          <a:xfrm>
            <a:off x="3622912" y="1434812"/>
            <a:ext cx="2012400" cy="9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PCA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Weighted loss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O</a:t>
            </a:r>
            <a:r>
              <a:rPr lang="en"/>
              <a:t>versampling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Data augmentation</a:t>
            </a:r>
            <a:endParaRPr>
              <a:solidFill>
                <a:srgbClr val="B7B7B7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800"/>
              <a:buAutoNum type="arabicPeriod"/>
            </a:pPr>
            <a:r>
              <a:rPr lang="en">
                <a:solidFill>
                  <a:srgbClr val="B7B7B7"/>
                </a:solidFill>
              </a:rPr>
              <a:t>Time related information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PCA</a:t>
            </a:r>
            <a:endParaRPr/>
          </a:p>
        </p:txBody>
      </p:sp>
      <p:sp>
        <p:nvSpPr>
          <p:cNvPr id="119" name="Google Shape;119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19858"/>
            <a:ext cx="9143999" cy="357418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9"/>
          <p:cNvSpPr txBox="1"/>
          <p:nvPr/>
        </p:nvSpPr>
        <p:spPr>
          <a:xfrm>
            <a:off x="1932825" y="531275"/>
            <a:ext cx="7340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df_pca.shape: 180 features+1 label * 67166 activities</a:t>
            </a:r>
            <a:endParaRPr b="1"/>
          </a:p>
        </p:txBody>
      </p:sp>
      <p:pic>
        <p:nvPicPr>
          <p:cNvPr id="122" name="Google Shape;12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425" y="2329200"/>
            <a:ext cx="5628576" cy="281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PCA</a:t>
            </a:r>
            <a:endParaRPr/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0"/>
          <p:cNvPicPr preferRelativeResize="0"/>
          <p:nvPr/>
        </p:nvPicPr>
        <p:blipFill rotWithShape="1">
          <a:blip r:embed="rId3">
            <a:alphaModFix/>
          </a:blip>
          <a:srcRect b="0" l="7424" r="0" t="0"/>
          <a:stretch/>
        </p:blipFill>
        <p:spPr>
          <a:xfrm>
            <a:off x="1609475" y="-115975"/>
            <a:ext cx="5143250" cy="2777875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0"/>
          <p:cNvSpPr txBox="1"/>
          <p:nvPr/>
        </p:nvSpPr>
        <p:spPr>
          <a:xfrm>
            <a:off x="6022300" y="109150"/>
            <a:ext cx="35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Loss on data after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Normalization, PCA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LSTM(128)Hidden(32)-Hidden(8)-(2)</a:t>
            </a:r>
            <a:endParaRPr b="1"/>
          </a:p>
        </p:txBody>
      </p:sp>
      <p:pic>
        <p:nvPicPr>
          <p:cNvPr id="131" name="Google Shape;131;p20"/>
          <p:cNvPicPr preferRelativeResize="0"/>
          <p:nvPr/>
        </p:nvPicPr>
        <p:blipFill rotWithShape="1">
          <a:blip r:embed="rId4">
            <a:alphaModFix/>
          </a:blip>
          <a:srcRect b="0" l="7424" r="0" t="10023"/>
          <a:stretch/>
        </p:blipFill>
        <p:spPr>
          <a:xfrm>
            <a:off x="1609475" y="2760025"/>
            <a:ext cx="5143250" cy="24994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0"/>
          <p:cNvSpPr txBox="1"/>
          <p:nvPr/>
        </p:nvSpPr>
        <p:spPr>
          <a:xfrm>
            <a:off x="6356750" y="2715788"/>
            <a:ext cx="7340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Loss on data after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Normalization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LSTM(16)-(2)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3" name="Google Shape;13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3820" y="3804275"/>
            <a:ext cx="3510174" cy="126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07198" y="1197624"/>
            <a:ext cx="3536802" cy="12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38862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PCA - weighted loss</a:t>
            </a:r>
            <a:endParaRPr/>
          </a:p>
        </p:txBody>
      </p:sp>
      <p:pic>
        <p:nvPicPr>
          <p:cNvPr id="140" name="Google Shape;1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0734" y="1089825"/>
            <a:ext cx="4453265" cy="257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1"/>
          <p:cNvPicPr preferRelativeResize="0"/>
          <p:nvPr/>
        </p:nvPicPr>
        <p:blipFill rotWithShape="1">
          <a:blip r:embed="rId4">
            <a:alphaModFix/>
          </a:blip>
          <a:srcRect b="0" l="8692" r="0" t="0"/>
          <a:stretch/>
        </p:blipFill>
        <p:spPr>
          <a:xfrm>
            <a:off x="0" y="1089825"/>
            <a:ext cx="4553075" cy="25789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46525" y="3604501"/>
            <a:ext cx="3177850" cy="1605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38350" y="3534625"/>
            <a:ext cx="3333650" cy="16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