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7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22FB1-D03C-4A8B-8D16-E55F5F14CE6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F651D-BC3C-427E-815C-07CA92D27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22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F651D-BC3C-427E-815C-07CA92D2719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791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1652-52D7-4E99-9C25-E6E718E4F723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84ED2-A334-4400-A7F0-400795AAD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03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1652-52D7-4E99-9C25-E6E718E4F723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84ED2-A334-4400-A7F0-400795AAD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64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1652-52D7-4E99-9C25-E6E718E4F723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84ED2-A334-4400-A7F0-400795AAD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84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1652-52D7-4E99-9C25-E6E718E4F723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84ED2-A334-4400-A7F0-400795AAD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68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1652-52D7-4E99-9C25-E6E718E4F723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84ED2-A334-4400-A7F0-400795AAD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33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1652-52D7-4E99-9C25-E6E718E4F723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84ED2-A334-4400-A7F0-400795AAD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1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1652-52D7-4E99-9C25-E6E718E4F723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84ED2-A334-4400-A7F0-400795AAD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60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1652-52D7-4E99-9C25-E6E718E4F723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84ED2-A334-4400-A7F0-400795AAD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6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1652-52D7-4E99-9C25-E6E718E4F723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84ED2-A334-4400-A7F0-400795AAD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71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1652-52D7-4E99-9C25-E6E718E4F723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84ED2-A334-4400-A7F0-400795AAD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35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1652-52D7-4E99-9C25-E6E718E4F723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84ED2-A334-4400-A7F0-400795AAD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92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61652-52D7-4E99-9C25-E6E718E4F723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84ED2-A334-4400-A7F0-400795AAD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12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74976" y="1683522"/>
            <a:ext cx="787670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800" dirty="0" smtClean="0">
                <a:solidFill>
                  <a:srgbClr val="0070C0"/>
                </a:solidFill>
              </a:rPr>
              <a:t>前端如何制作页面 </a:t>
            </a:r>
            <a:r>
              <a:rPr lang="en-US" altLang="zh-CN" sz="2800" dirty="0" smtClean="0">
                <a:solidFill>
                  <a:srgbClr val="0070C0"/>
                </a:solidFill>
              </a:rPr>
              <a:t>&amp; </a:t>
            </a:r>
            <a:r>
              <a:rPr lang="zh-CN" altLang="en-US" sz="2800" dirty="0" smtClean="0">
                <a:solidFill>
                  <a:srgbClr val="0070C0"/>
                </a:solidFill>
              </a:rPr>
              <a:t>前端眼里的美术</a:t>
            </a:r>
            <a:r>
              <a:rPr lang="zh-CN" altLang="en-US" sz="2800" dirty="0" smtClean="0">
                <a:solidFill>
                  <a:srgbClr val="0070C0"/>
                </a:solidFill>
              </a:rPr>
              <a:t>稿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endParaRPr lang="en-US" altLang="zh-CN" sz="2800" dirty="0" smtClean="0">
              <a:solidFill>
                <a:srgbClr val="0070C0"/>
              </a:solidFill>
            </a:endParaRPr>
          </a:p>
          <a:p>
            <a:pPr marL="342900" indent="-342900">
              <a:buAutoNum type="arabicPeriod" startAt="2"/>
            </a:pPr>
            <a:r>
              <a:rPr lang="en-US" altLang="zh-CN" sz="2800" dirty="0" smtClean="0">
                <a:solidFill>
                  <a:srgbClr val="0070C0"/>
                </a:solidFill>
              </a:rPr>
              <a:t>H5</a:t>
            </a:r>
            <a:r>
              <a:rPr lang="zh-CN" altLang="en-US" sz="2800" dirty="0" smtClean="0">
                <a:solidFill>
                  <a:srgbClr val="0070C0"/>
                </a:solidFill>
              </a:rPr>
              <a:t> </a:t>
            </a:r>
            <a:r>
              <a:rPr lang="zh-CN" altLang="en-US" sz="2800" dirty="0" smtClean="0">
                <a:solidFill>
                  <a:srgbClr val="0070C0"/>
                </a:solidFill>
              </a:rPr>
              <a:t>美术稿宽度、字体的</a:t>
            </a:r>
            <a:r>
              <a:rPr lang="zh-CN" altLang="en-US" sz="2800" dirty="0" smtClean="0">
                <a:solidFill>
                  <a:srgbClr val="0070C0"/>
                </a:solidFill>
              </a:rPr>
              <a:t>选择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pPr marL="342900" indent="-342900">
              <a:buAutoNum type="arabicPeriod" startAt="2"/>
            </a:pP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3</a:t>
            </a:r>
            <a:r>
              <a:rPr lang="en-US" altLang="zh-CN" sz="2800" dirty="0" smtClean="0">
                <a:solidFill>
                  <a:srgbClr val="0070C0"/>
                </a:solidFill>
              </a:rPr>
              <a:t>. </a:t>
            </a:r>
            <a:r>
              <a:rPr lang="zh-CN" altLang="en-US" sz="2800" dirty="0" smtClean="0">
                <a:solidFill>
                  <a:srgbClr val="0070C0"/>
                </a:solidFill>
              </a:rPr>
              <a:t>手机</a:t>
            </a:r>
            <a:r>
              <a:rPr lang="zh-CN" altLang="en-US" sz="2800" dirty="0">
                <a:solidFill>
                  <a:srgbClr val="0070C0"/>
                </a:solidFill>
              </a:rPr>
              <a:t>单页面翻转的设计稿，为何是</a:t>
            </a:r>
            <a:r>
              <a:rPr lang="en-US" altLang="zh-CN" sz="2800" dirty="0">
                <a:solidFill>
                  <a:srgbClr val="0070C0"/>
                </a:solidFill>
              </a:rPr>
              <a:t>: 640x1136px</a:t>
            </a:r>
            <a:endParaRPr lang="en-US" altLang="zh-CN" sz="2800" dirty="0">
              <a:solidFill>
                <a:srgbClr val="0070C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947162" y="6417892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BY da</a:t>
            </a:r>
            <a:r>
              <a:rPr lang="zh-CN" altLang="en-US" dirty="0" smtClean="0"/>
              <a:t>宗熊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11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5639" y="35396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总结一下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40895" y="1356852"/>
            <a:ext cx="699582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、前端切出来的图，只有矩形。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板块的设计，必须遵循矩形的规则。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、酷炫、多彩的图片，拓展性往往不好。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zh-CN" altLang="en-US" dirty="0" smtClean="0"/>
              <a:t>尽量提供可纯色，或可平铺的图案，作为背景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、如果是整个站点的设计，需要考虑不同页面，相似板块的统一性</a:t>
            </a:r>
            <a:endParaRPr lang="en-US" altLang="zh-CN" dirty="0" smtClean="0"/>
          </a:p>
          <a:p>
            <a:r>
              <a:rPr lang="zh-CN" altLang="en-US" dirty="0" smtClean="0"/>
              <a:t>       避免</a:t>
            </a:r>
            <a:r>
              <a:rPr lang="zh-CN" altLang="en-US" dirty="0"/>
              <a:t>相同板块，在不同页面，表现完全不一致。</a:t>
            </a:r>
          </a:p>
          <a:p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、待补充</a:t>
            </a:r>
            <a:r>
              <a:rPr lang="en-US" altLang="zh-CN" dirty="0" smtClean="0"/>
              <a:t>………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07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9935" y="193486"/>
            <a:ext cx="3961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主题二、</a:t>
            </a:r>
            <a:r>
              <a:rPr lang="en-US" altLang="zh-CN" dirty="0" smtClean="0"/>
              <a:t>H5</a:t>
            </a:r>
            <a:r>
              <a:rPr lang="zh-CN" altLang="en-US" dirty="0" smtClean="0"/>
              <a:t> 美术稿宽度、字体的选择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89935" y="973394"/>
            <a:ext cx="88968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网上查资料，往往建议设计稿宽度，使用 </a:t>
            </a:r>
            <a:r>
              <a:rPr lang="en-US" altLang="zh-CN" dirty="0" smtClean="0"/>
              <a:t>640px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750px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主要是因为 </a:t>
            </a:r>
            <a:r>
              <a:rPr lang="en-US" altLang="zh-CN" dirty="0" smtClean="0"/>
              <a:t>iphone4 </a:t>
            </a:r>
            <a:r>
              <a:rPr lang="zh-CN" altLang="en-US" dirty="0" smtClean="0"/>
              <a:t>屏宽为 </a:t>
            </a:r>
            <a:r>
              <a:rPr lang="en-US" altLang="zh-CN" dirty="0" smtClean="0"/>
              <a:t>320px</a:t>
            </a:r>
            <a:r>
              <a:rPr lang="zh-CN" altLang="en-US" dirty="0" smtClean="0"/>
              <a:t>。</a:t>
            </a:r>
            <a:r>
              <a:rPr lang="en-US" altLang="zh-CN" dirty="0" smtClean="0"/>
              <a:t>Iphone6 </a:t>
            </a:r>
            <a:r>
              <a:rPr lang="zh-CN" altLang="en-US" dirty="0" smtClean="0"/>
              <a:t>屏宽为 </a:t>
            </a:r>
            <a:r>
              <a:rPr lang="en-US" altLang="zh-CN" dirty="0" smtClean="0"/>
              <a:t>375px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以及手机 </a:t>
            </a:r>
            <a:r>
              <a:rPr lang="en-US" altLang="zh-CN" dirty="0" smtClean="0"/>
              <a:t>retina </a:t>
            </a:r>
            <a:r>
              <a:rPr lang="zh-CN" altLang="en-US" dirty="0" smtClean="0"/>
              <a:t>的问题，</a:t>
            </a:r>
            <a:r>
              <a:rPr lang="en-US" altLang="zh-CN" dirty="0" smtClean="0"/>
              <a:t> retina </a:t>
            </a:r>
            <a:r>
              <a:rPr lang="zh-CN" altLang="en-US" dirty="0" smtClean="0"/>
              <a:t>的意思就是，</a:t>
            </a:r>
            <a:r>
              <a:rPr lang="en-US" altLang="zh-CN" dirty="0" err="1" smtClean="0"/>
              <a:t>dpr</a:t>
            </a:r>
            <a:r>
              <a:rPr lang="en-US" altLang="zh-CN" dirty="0" smtClean="0"/>
              <a:t>(device-pixel-ratio)</a:t>
            </a:r>
            <a:r>
              <a:rPr lang="zh-CN" altLang="en-US" dirty="0" smtClean="0"/>
              <a:t>是普通屏幕的两倍。</a:t>
            </a:r>
            <a:endParaRPr lang="en-US" altLang="zh-CN" dirty="0" smtClean="0"/>
          </a:p>
          <a:p>
            <a:r>
              <a:rPr lang="zh-CN" altLang="en-US" dirty="0" smtClean="0"/>
              <a:t>原本在 </a:t>
            </a:r>
            <a:r>
              <a:rPr lang="en-US" altLang="zh-CN" dirty="0" err="1"/>
              <a:t>css</a:t>
            </a:r>
            <a:r>
              <a:rPr lang="en-US" altLang="zh-CN" dirty="0"/>
              <a:t> </a:t>
            </a:r>
            <a:r>
              <a:rPr lang="zh-CN" altLang="en-US" dirty="0"/>
              <a:t>中设置的是 </a:t>
            </a:r>
            <a:r>
              <a:rPr lang="en-US" altLang="zh-CN" dirty="0"/>
              <a:t>1px , </a:t>
            </a:r>
            <a:r>
              <a:rPr lang="zh-CN" altLang="en-US" dirty="0"/>
              <a:t>在实际的屏幕显示时</a:t>
            </a:r>
            <a:r>
              <a:rPr lang="en-US" altLang="zh-CN" dirty="0"/>
              <a:t>, </a:t>
            </a:r>
            <a:r>
              <a:rPr lang="zh-CN" altLang="en-US" dirty="0"/>
              <a:t>也是 </a:t>
            </a:r>
            <a:r>
              <a:rPr lang="en-US" altLang="zh-CN" dirty="0"/>
              <a:t>1px. </a:t>
            </a:r>
            <a:endParaRPr lang="en-US" altLang="zh-CN" dirty="0" smtClean="0"/>
          </a:p>
          <a:p>
            <a:r>
              <a:rPr lang="zh-CN" altLang="en-US" dirty="0" smtClean="0"/>
              <a:t>但是</a:t>
            </a:r>
            <a:r>
              <a:rPr lang="en-US" altLang="zh-CN" dirty="0"/>
              <a:t>, </a:t>
            </a:r>
            <a:r>
              <a:rPr lang="zh-CN" altLang="en-US" dirty="0"/>
              <a:t>在 </a:t>
            </a:r>
            <a:r>
              <a:rPr lang="en-US" altLang="zh-CN" dirty="0"/>
              <a:t>retina </a:t>
            </a:r>
            <a:r>
              <a:rPr lang="zh-CN" altLang="en-US" dirty="0"/>
              <a:t>下</a:t>
            </a:r>
            <a:r>
              <a:rPr lang="en-US" altLang="zh-CN" dirty="0"/>
              <a:t>, </a:t>
            </a:r>
            <a:r>
              <a:rPr lang="en-US" altLang="zh-CN" dirty="0" err="1"/>
              <a:t>css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1px </a:t>
            </a:r>
            <a:r>
              <a:rPr lang="zh-CN" altLang="en-US" dirty="0"/>
              <a:t>就是实际屏幕的 </a:t>
            </a:r>
            <a:r>
              <a:rPr lang="en-US" altLang="zh-CN" dirty="0"/>
              <a:t>2px.</a:t>
            </a:r>
            <a:endParaRPr lang="en-US" altLang="zh-CN" dirty="0" smtClean="0"/>
          </a:p>
        </p:txBody>
      </p:sp>
      <p:pic>
        <p:nvPicPr>
          <p:cNvPr id="1026" name="Picture 2" descr="http://img0.tuicool.com/YnYZrqv.jpg!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997" y="3016096"/>
            <a:ext cx="5238750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1.tuicool.com/aYvYFzv.png!we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35" y="2982759"/>
            <a:ext cx="52387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58688" y="6190841"/>
            <a:ext cx="9666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所以，美术需要提供两倍的图片，前端就可通过技术手段</a:t>
            </a:r>
            <a:r>
              <a:rPr lang="en-US" altLang="zh-CN" dirty="0" smtClean="0"/>
              <a:t>[</a:t>
            </a:r>
            <a:r>
              <a:rPr lang="zh-CN" altLang="en-US" dirty="0" smtClean="0"/>
              <a:t>大雾</a:t>
            </a:r>
            <a:r>
              <a:rPr lang="en-US" altLang="zh-CN" dirty="0" smtClean="0"/>
              <a:t>?]</a:t>
            </a:r>
            <a:r>
              <a:rPr lang="zh-CN" altLang="en-US" dirty="0" smtClean="0"/>
              <a:t>，保证手机屏幕的显示正常。</a:t>
            </a:r>
            <a:endParaRPr lang="en-US" altLang="zh-CN" dirty="0" smtClean="0"/>
          </a:p>
          <a:p>
            <a:r>
              <a:rPr lang="en-US" altLang="zh-CN" dirty="0" smtClean="0"/>
              <a:t>320 * 2 = 640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375 * 2 = 750</a:t>
            </a:r>
            <a:endParaRPr lang="zh-CN" altLang="en-US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8511611" y="4383993"/>
            <a:ext cx="9229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448846" y="412238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</a:rPr>
              <a:t>像素被放大了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89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2011" y="170915"/>
            <a:ext cx="3157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设计稿宽度</a:t>
            </a:r>
            <a:r>
              <a:rPr lang="en-US" altLang="zh-CN" dirty="0" smtClean="0"/>
              <a:t>: 640px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720px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那字体呢？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2011" y="1076770"/>
            <a:ext cx="9547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pc web</a:t>
            </a:r>
            <a:r>
              <a:rPr lang="zh-CN" altLang="en-US" dirty="0" smtClean="0"/>
              <a:t>上，浏览器最小识别字体，是</a:t>
            </a:r>
            <a:r>
              <a:rPr lang="en-US" altLang="zh-CN" dirty="0" smtClean="0"/>
              <a:t>12px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而手机，不同浏览器，能识别的字体大小，有些许差异，有能识别</a:t>
            </a:r>
            <a:r>
              <a:rPr lang="en-US" altLang="zh-CN" dirty="0" smtClean="0"/>
              <a:t>10px</a:t>
            </a:r>
            <a:r>
              <a:rPr lang="zh-CN" altLang="en-US" dirty="0" smtClean="0"/>
              <a:t>，甚至是</a:t>
            </a:r>
            <a:r>
              <a:rPr lang="en-US" altLang="zh-CN" dirty="0" smtClean="0"/>
              <a:t>8px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r>
              <a:rPr lang="zh-CN" altLang="en-US" dirty="0" smtClean="0"/>
              <a:t>不过我们还是认为，手机能识别的最小字体，是</a:t>
            </a:r>
            <a:r>
              <a:rPr lang="en-US" altLang="zh-CN" dirty="0" smtClean="0"/>
              <a:t>12px[</a:t>
            </a:r>
            <a:r>
              <a:rPr lang="zh-CN" altLang="en-US" dirty="0" smtClean="0"/>
              <a:t>因为所有手机，都能识别该字号啊</a:t>
            </a:r>
            <a:r>
              <a:rPr lang="en-US" altLang="zh-CN" dirty="0" smtClean="0"/>
              <a:t>~~]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187582" y="2310900"/>
            <a:ext cx="5556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那问题来了，在设计稿上，我们该使用什么字号呢？</a:t>
            </a:r>
            <a:endParaRPr lang="en-US" altLang="zh-CN" dirty="0" smtClean="0"/>
          </a:p>
          <a:p>
            <a:r>
              <a:rPr lang="zh-CN" altLang="en-US" dirty="0" smtClean="0"/>
              <a:t>这就涉及到前端同学制作手机页面主流的几种技术了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11" y="2310900"/>
            <a:ext cx="2781300" cy="21050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187582" y="3178746"/>
            <a:ext cx="7196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响应式开发</a:t>
            </a:r>
            <a:endParaRPr lang="en-US" altLang="zh-CN" dirty="0" smtClean="0"/>
          </a:p>
          <a:p>
            <a:r>
              <a:rPr lang="zh-CN" altLang="en-US" dirty="0" smtClean="0"/>
              <a:t>      打开 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主页，试试改变浏览器窗口大小，</a:t>
            </a:r>
            <a:endParaRPr lang="en-US" altLang="zh-CN" dirty="0" smtClean="0"/>
          </a:p>
          <a:p>
            <a:r>
              <a:rPr lang="zh-CN" altLang="en-US" dirty="0" smtClean="0"/>
              <a:t>      是不是看到导航栏，随着窗口大小变化，而随着出现不同的外观？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en-US" altLang="zh-CN" dirty="0"/>
              <a:t>http://www.bootcss.com</a:t>
            </a:r>
            <a:r>
              <a:rPr lang="en-US" altLang="zh-CN" dirty="0" smtClean="0"/>
              <a:t>/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187582" y="4580709"/>
            <a:ext cx="78886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自适应开发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打开某个站点的活动页面，改变浏览器窗口大小，观察总体背景的变化。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可以看到，随着窗口大小的调整，背景、文本也会整体进行等比的缩放。</a:t>
            </a:r>
            <a:endParaRPr lang="en-US" altLang="zh-CN" dirty="0" smtClean="0"/>
          </a:p>
          <a:p>
            <a:r>
              <a:rPr lang="en-US" altLang="zh-CN" dirty="0"/>
              <a:t>       http://m.guopan.cn/huodong/xjcsfxyy</a:t>
            </a:r>
            <a:r>
              <a:rPr lang="en-US" altLang="zh-CN" dirty="0" smtClean="0"/>
              <a:t>/  [</a:t>
            </a:r>
            <a:r>
              <a:rPr lang="zh-CN" altLang="en-US" dirty="0" smtClean="0"/>
              <a:t>浏览器模拟手机，观看效果</a:t>
            </a:r>
            <a:r>
              <a:rPr lang="en-US" altLang="zh-CN" dirty="0" smtClean="0"/>
              <a:t>]</a:t>
            </a:r>
          </a:p>
          <a:p>
            <a:r>
              <a:rPr lang="en-US" altLang="zh-CN" dirty="0"/>
              <a:t>       http://m.guopan.cn/huodong/1111yr/?</a:t>
            </a:r>
            <a:r>
              <a:rPr lang="en-US" altLang="zh-CN" dirty="0" smtClean="0"/>
              <a:t>channelid=9681</a:t>
            </a:r>
          </a:p>
        </p:txBody>
      </p:sp>
    </p:spTree>
    <p:extLst>
      <p:ext uri="{BB962C8B-B14F-4D97-AF65-F5344CB8AC3E}">
        <p14:creationId xmlns:p14="http://schemas.microsoft.com/office/powerpoint/2010/main" val="422300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11" y="342751"/>
            <a:ext cx="2781300" cy="2105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87582" y="363943"/>
            <a:ext cx="56673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固定像素流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固执地认为，所有手机屏幕，都是 </a:t>
            </a:r>
            <a:r>
              <a:rPr lang="en-US" altLang="zh-CN" dirty="0" smtClean="0"/>
              <a:t>320px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375px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让手机自动缩放，以适应所有屏幕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不过因为不可控的缩放，导致图片失真比较严重。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现在已经比较少用了。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187582" y="2078444"/>
            <a:ext cx="67610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百分比流派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元素按宽度的百分比，进行布局。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能保证不同宽度的屏幕，元素占有的宽度比例，完全一致。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如</a:t>
            </a:r>
            <a:r>
              <a:rPr lang="en-US" altLang="zh-CN" dirty="0"/>
              <a:t>: http://m.guopan.cn</a:t>
            </a:r>
            <a:r>
              <a:rPr lang="en-US" altLang="zh-CN" dirty="0" smtClean="0"/>
              <a:t>/ [</a:t>
            </a:r>
            <a:r>
              <a:rPr lang="zh-CN" altLang="en-US" dirty="0" smtClean="0"/>
              <a:t>其中的游戏推荐部分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一般混合其它技术使用。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48244"/>
              </p:ext>
            </p:extLst>
          </p:nvPr>
        </p:nvGraphicFramePr>
        <p:xfrm>
          <a:off x="557347" y="4598124"/>
          <a:ext cx="8297556" cy="14020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8146"/>
                <a:gridCol w="1818146"/>
                <a:gridCol w="1818989"/>
                <a:gridCol w="2842275"/>
              </a:tblGrid>
              <a:tr h="34309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</a:rPr>
                        <a:t>屏幕尺寸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320px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640px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750px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5299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12px</a:t>
                      </a:r>
                      <a:r>
                        <a:rPr lang="zh-CN" sz="1050">
                          <a:effectLst/>
                        </a:rPr>
                        <a:t>字体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12px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24px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28.125px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5299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14px</a:t>
                      </a:r>
                      <a:r>
                        <a:rPr lang="zh-CN" sz="1050" dirty="0">
                          <a:effectLst/>
                        </a:rPr>
                        <a:t>字体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14px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28px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32.8125px 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5299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16px</a:t>
                      </a:r>
                      <a:r>
                        <a:rPr lang="zh-CN" sz="1050">
                          <a:effectLst/>
                        </a:rPr>
                        <a:t>字体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16px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32px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37.5px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35429" y="3927566"/>
            <a:ext cx="6660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一般活动会采用自适应开发，最小字体和屏幕大小的比例换算，</a:t>
            </a:r>
            <a:endParaRPr lang="en-US" altLang="zh-CN" dirty="0" smtClean="0"/>
          </a:p>
          <a:p>
            <a:r>
              <a:rPr lang="zh-CN" altLang="en-US" dirty="0" smtClean="0"/>
              <a:t>就可以得不同设计稿，对应字体的大小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934994" y="4809029"/>
            <a:ext cx="2935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看出 </a:t>
            </a:r>
            <a:r>
              <a:rPr lang="en-US" altLang="zh-CN" dirty="0" smtClean="0"/>
              <a:t>750px </a:t>
            </a:r>
            <a:r>
              <a:rPr lang="zh-CN" altLang="en-US" dirty="0" smtClean="0"/>
              <a:t>的设计稿，</a:t>
            </a:r>
            <a:endParaRPr lang="en-US" altLang="zh-CN" dirty="0" smtClean="0"/>
          </a:p>
          <a:p>
            <a:r>
              <a:rPr lang="zh-CN" altLang="en-US" dirty="0" smtClean="0"/>
              <a:t>字体真的很奇葩。</a:t>
            </a:r>
            <a:endParaRPr lang="en-US" altLang="zh-CN" dirty="0" smtClean="0"/>
          </a:p>
          <a:p>
            <a:r>
              <a:rPr lang="zh-CN" altLang="en-US" dirty="0" smtClean="0"/>
              <a:t>请果断使用 </a:t>
            </a:r>
            <a:r>
              <a:rPr lang="en-US" altLang="zh-CN" dirty="0" smtClean="0"/>
              <a:t>640px </a:t>
            </a:r>
            <a:r>
              <a:rPr lang="zh-CN" altLang="en-US" dirty="0" smtClean="0"/>
              <a:t>的设计稿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061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5639" y="35396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总结一下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83521" y="1153682"/>
            <a:ext cx="25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、美术稿宽度为 </a:t>
            </a:r>
            <a:r>
              <a:rPr lang="en-US" altLang="zh-CN" dirty="0" smtClean="0"/>
              <a:t>640px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83521" y="1674975"/>
            <a:ext cx="639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、美术稿最小字号 </a:t>
            </a:r>
            <a:r>
              <a:rPr lang="en-US" altLang="zh-CN" dirty="0" smtClean="0"/>
              <a:t>24px</a:t>
            </a:r>
            <a:r>
              <a:rPr lang="zh-CN" altLang="en-US" dirty="0" smtClean="0"/>
              <a:t>，所有使用的字体，必须为</a:t>
            </a:r>
            <a:r>
              <a:rPr lang="en-US" altLang="zh-CN" dirty="0" smtClean="0"/>
              <a:t>2</a:t>
            </a:r>
            <a:r>
              <a:rPr lang="zh-CN" altLang="en-US" smtClean="0"/>
              <a:t>的倍数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75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9935" y="193486"/>
            <a:ext cx="5827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主题</a:t>
            </a:r>
            <a:r>
              <a:rPr lang="zh-CN" altLang="en-US" dirty="0"/>
              <a:t>三、</a:t>
            </a:r>
            <a:r>
              <a:rPr lang="zh-CN" altLang="en-US" dirty="0" smtClean="0"/>
              <a:t>手机单页面翻转的设计</a:t>
            </a:r>
            <a:r>
              <a:rPr lang="zh-CN" altLang="en-US" dirty="0"/>
              <a:t>稿，为何是</a:t>
            </a:r>
            <a:r>
              <a:rPr lang="en-US" altLang="zh-CN" dirty="0"/>
              <a:t>: 640x1136px</a:t>
            </a:r>
          </a:p>
        </p:txBody>
      </p:sp>
      <p:pic>
        <p:nvPicPr>
          <p:cNvPr id="1026" name="Picture 2" descr="H5页面设计 H5页面制作 H5页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44" y="1229273"/>
            <a:ext cx="4762500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792352" y="486782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accent1">
                    <a:lumMod val="50000"/>
                  </a:schemeClr>
                </a:solidFill>
              </a:rPr>
              <a:t>常用的设备屏幕</a:t>
            </a:r>
            <a:endParaRPr lang="zh-CN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90316" y="1905712"/>
            <a:ext cx="32914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宽高比，差值最大的，是</a:t>
            </a:r>
            <a:r>
              <a:rPr lang="en-US" altLang="zh-CN" dirty="0" smtClean="0"/>
              <a:t>9:16</a:t>
            </a:r>
            <a:endParaRPr lang="en-US" altLang="zh-CN" dirty="0"/>
          </a:p>
          <a:p>
            <a:r>
              <a:rPr lang="zh-CN" altLang="en-US" dirty="0" smtClean="0"/>
              <a:t>设计稿按照此比例制作，</a:t>
            </a:r>
            <a:endParaRPr lang="en-US" altLang="zh-CN" dirty="0" smtClean="0"/>
          </a:p>
          <a:p>
            <a:r>
              <a:rPr lang="zh-CN" altLang="en-US" dirty="0" smtClean="0"/>
              <a:t>就可兼容大部分手机。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于是我们参考了</a:t>
            </a:r>
            <a:r>
              <a:rPr lang="en-US" altLang="zh-CN" dirty="0" smtClean="0"/>
              <a:t>iphone5s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这是等比缩放到</a:t>
            </a:r>
            <a:r>
              <a:rPr lang="en-US" altLang="zh-CN" dirty="0" smtClean="0"/>
              <a:t>640px</a:t>
            </a:r>
            <a:r>
              <a:rPr lang="zh-CN" altLang="en-US" dirty="0" smtClean="0"/>
              <a:t>宽度后，</a:t>
            </a:r>
            <a:endParaRPr lang="en-US" altLang="zh-CN" dirty="0" smtClean="0"/>
          </a:p>
          <a:p>
            <a:r>
              <a:rPr lang="zh-CN" altLang="en-US" dirty="0" smtClean="0"/>
              <a:t>对比最大高度的筛选结果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512179" y="2042445"/>
            <a:ext cx="846034" cy="478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366" y="6409346"/>
            <a:ext cx="8723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类似这种页面，就是单页面翻转</a:t>
            </a:r>
            <a:r>
              <a:rPr lang="en-US" altLang="zh-CN" dirty="0"/>
              <a:t>: http://xyq.cbg.163.com/app/m.html?from=cbgtoplink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05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5页面设计 H5页面制作 H5页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746" y="1617663"/>
            <a:ext cx="49625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929668" y="717032"/>
            <a:ext cx="660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虽然按照 </a:t>
            </a:r>
            <a:r>
              <a:rPr lang="en-US" altLang="zh-CN" dirty="0" smtClean="0"/>
              <a:t>640px*1136px </a:t>
            </a:r>
            <a:r>
              <a:rPr lang="zh-CN" altLang="en-US" dirty="0" smtClean="0"/>
              <a:t>出稿，但是往往前端制作的效果，会</a:t>
            </a:r>
            <a:r>
              <a:rPr lang="en-US" altLang="zh-CN" dirty="0" smtClean="0"/>
              <a:t>…….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032478" y="2861214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原因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除去</a:t>
            </a:r>
            <a:r>
              <a:rPr lang="zh-CN" altLang="en-US" dirty="0"/>
              <a:t>将浏览器全屏显示的情况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浏览器均</a:t>
            </a:r>
            <a:r>
              <a:rPr lang="zh-CN" altLang="en-US" dirty="0"/>
              <a:t>会有顶部的状态栏和导航栏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69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1875" y="446010"/>
            <a:ext cx="11317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iPhone</a:t>
            </a:r>
            <a:r>
              <a:rPr lang="zh-CN" altLang="en-US" dirty="0"/>
              <a:t>的设计标准，状态栏和导航栏的独立像素高度分别为</a:t>
            </a:r>
            <a:r>
              <a:rPr lang="en-US" altLang="zh-CN" dirty="0"/>
              <a:t>40px</a:t>
            </a:r>
            <a:r>
              <a:rPr lang="zh-CN" altLang="en-US" dirty="0"/>
              <a:t>和</a:t>
            </a:r>
            <a:r>
              <a:rPr lang="en-US" altLang="zh-CN" dirty="0"/>
              <a:t>88px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由于</a:t>
            </a:r>
            <a:r>
              <a:rPr lang="en-US" altLang="zh-CN" dirty="0"/>
              <a:t>Android</a:t>
            </a:r>
            <a:r>
              <a:rPr lang="zh-CN" altLang="en-US" dirty="0"/>
              <a:t>系统可以更改状态栏和导航栏的高度，这里可以取默认值为</a:t>
            </a:r>
            <a:r>
              <a:rPr lang="en-US" altLang="zh-CN" dirty="0"/>
              <a:t>48px</a:t>
            </a:r>
            <a:r>
              <a:rPr lang="zh-CN" altLang="en-US" dirty="0"/>
              <a:t>和</a:t>
            </a:r>
            <a:r>
              <a:rPr lang="en-US" altLang="zh-CN" dirty="0"/>
              <a:t>100px</a:t>
            </a:r>
            <a:r>
              <a:rPr lang="zh-CN" altLang="en-US" dirty="0"/>
              <a:t>（这些尺寸网上均可查）</a:t>
            </a:r>
          </a:p>
          <a:p>
            <a:r>
              <a:rPr lang="zh-CN" altLang="en-US" dirty="0"/>
              <a:t>取这两个系统者的最大值为</a:t>
            </a:r>
            <a:r>
              <a:rPr lang="en-US" altLang="zh-CN" dirty="0"/>
              <a:t>148</a:t>
            </a:r>
            <a:r>
              <a:rPr lang="zh-CN" altLang="en-US" dirty="0"/>
              <a:t>（</a:t>
            </a:r>
            <a:r>
              <a:rPr lang="en-US" altLang="zh-CN" dirty="0"/>
              <a:t>48+100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如下</a:t>
            </a:r>
            <a:r>
              <a:rPr lang="zh-CN" altLang="en-US" dirty="0" smtClean="0"/>
              <a:t>图，</a:t>
            </a:r>
            <a:r>
              <a:rPr lang="zh-CN" altLang="en-US" dirty="0"/>
              <a:t>设计稿要尽量保证单页下面没有重要内容。</a:t>
            </a:r>
            <a:endParaRPr lang="zh-CN" altLang="en-US" dirty="0"/>
          </a:p>
        </p:txBody>
      </p:sp>
      <p:pic>
        <p:nvPicPr>
          <p:cNvPr id="3074" name="Picture 2" descr="H5页面设计 H5页面制作 H5页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716" y="1754841"/>
            <a:ext cx="3048000" cy="459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4910648" y="2373615"/>
            <a:ext cx="72813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那么在所有屏幕大小上把重要内容显示完全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就要</a:t>
            </a:r>
            <a:r>
              <a:rPr lang="zh-CN" altLang="en-US" dirty="0"/>
              <a:t>注意市面上存在的小尺寸手机屏幕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现在</a:t>
            </a:r>
            <a:r>
              <a:rPr lang="zh-CN" altLang="en-US" dirty="0"/>
              <a:t>绝大部分智能手机分辨率都在</a:t>
            </a:r>
            <a:r>
              <a:rPr lang="en-US" altLang="zh-CN" dirty="0"/>
              <a:t>640x960px</a:t>
            </a:r>
            <a:r>
              <a:rPr lang="zh-CN" altLang="en-US" dirty="0"/>
              <a:t>（</a:t>
            </a:r>
            <a:r>
              <a:rPr lang="en-US" altLang="zh-CN" dirty="0"/>
              <a:t>iPhone4</a:t>
            </a:r>
            <a:r>
              <a:rPr lang="zh-CN" altLang="en-US" dirty="0"/>
              <a:t>分辨率）之上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所以</a:t>
            </a:r>
            <a:r>
              <a:rPr lang="zh-CN" altLang="en-US" dirty="0"/>
              <a:t>只要把重要内容放在上</a:t>
            </a:r>
            <a:r>
              <a:rPr lang="zh-CN" altLang="en-US" dirty="0" smtClean="0"/>
              <a:t>图中</a:t>
            </a:r>
            <a:r>
              <a:rPr lang="zh-CN" altLang="en-US" dirty="0"/>
              <a:t>的盲区之上即可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计算</a:t>
            </a:r>
            <a:r>
              <a:rPr lang="zh-CN" altLang="en-US" dirty="0"/>
              <a:t>后的最安全高度为</a:t>
            </a:r>
            <a:r>
              <a:rPr lang="en-US" altLang="zh-CN" dirty="0"/>
              <a:t>812</a:t>
            </a:r>
            <a:r>
              <a:rPr lang="zh-CN" altLang="en-US" dirty="0"/>
              <a:t>（</a:t>
            </a:r>
            <a:r>
              <a:rPr lang="en-US" altLang="zh-CN" dirty="0"/>
              <a:t>960-148=812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10648" y="4521051"/>
            <a:ext cx="46907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制作单页面翻转页面时，</a:t>
            </a:r>
            <a:endParaRPr lang="en-US" altLang="zh-CN" dirty="0" smtClean="0"/>
          </a:p>
          <a:p>
            <a:r>
              <a:rPr lang="zh-CN" altLang="en-US" dirty="0" smtClean="0"/>
              <a:t>设计</a:t>
            </a:r>
            <a:r>
              <a:rPr lang="zh-CN" altLang="en-US" dirty="0"/>
              <a:t>稿尺寸为</a:t>
            </a:r>
            <a:r>
              <a:rPr lang="en-US" altLang="zh-CN" dirty="0"/>
              <a:t>640×1136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高度为</a:t>
            </a:r>
            <a:r>
              <a:rPr lang="en-US" altLang="zh-CN" dirty="0"/>
              <a:t>812</a:t>
            </a:r>
            <a:r>
              <a:rPr lang="zh-CN" altLang="en-US" dirty="0"/>
              <a:t>处设置一条安全线（参考线</a:t>
            </a:r>
            <a:r>
              <a:rPr lang="zh-CN" altLang="en-US" dirty="0" smtClean="0"/>
              <a:t>），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zh-CN" altLang="en-US" dirty="0"/>
              <a:t>重要的内容布局在这条安全线</a:t>
            </a:r>
            <a:r>
              <a:rPr lang="zh-CN" altLang="en-US" dirty="0" smtClean="0"/>
              <a:t>之上。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36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5639" y="35396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总结一下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83521" y="1153682"/>
            <a:ext cx="5415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、单页面的美术稿，每一页都应该是 </a:t>
            </a:r>
            <a:r>
              <a:rPr lang="en-US" altLang="zh-CN" dirty="0" smtClean="0"/>
              <a:t>640px*1136px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83521" y="1674975"/>
            <a:ext cx="662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、单页面的美术稿，每一页，最要的内容必须放在</a:t>
            </a:r>
            <a:r>
              <a:rPr lang="en-US" altLang="zh-CN" dirty="0" smtClean="0"/>
              <a:t>812px</a:t>
            </a:r>
            <a:r>
              <a:rPr lang="zh-CN" altLang="en-US" dirty="0" smtClean="0"/>
              <a:t>之前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749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5639" y="353961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OK</a:t>
            </a:r>
            <a:r>
              <a:rPr lang="zh-CN" altLang="en-US" dirty="0" smtClean="0"/>
              <a:t>，最后在啰嗦一次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83521" y="4192762"/>
            <a:ext cx="5415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 smtClean="0"/>
              <a:t>、单页面的美术稿，每一页都应该是 </a:t>
            </a:r>
            <a:r>
              <a:rPr lang="en-US" altLang="zh-CN" dirty="0" smtClean="0"/>
              <a:t>640px*1136px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83521" y="4714055"/>
            <a:ext cx="640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 smtClean="0"/>
              <a:t>、单页面的美术稿，每一页，最要的内容必须放在</a:t>
            </a:r>
            <a:r>
              <a:rPr lang="en-US" altLang="zh-CN" dirty="0" smtClean="0"/>
              <a:t>812px</a:t>
            </a:r>
            <a:r>
              <a:rPr lang="zh-CN" altLang="en-US" dirty="0" smtClean="0"/>
              <a:t>之前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83521" y="3150176"/>
            <a:ext cx="25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 smtClean="0"/>
              <a:t>、</a:t>
            </a:r>
            <a:r>
              <a:rPr lang="zh-CN" altLang="en-US" dirty="0" smtClean="0"/>
              <a:t>美术稿宽度为 </a:t>
            </a:r>
            <a:r>
              <a:rPr lang="en-US" altLang="zh-CN" dirty="0" smtClean="0"/>
              <a:t>640px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683521" y="3671469"/>
            <a:ext cx="623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 smtClean="0"/>
              <a:t>、</a:t>
            </a:r>
            <a:r>
              <a:rPr lang="zh-CN" altLang="en-US" dirty="0" smtClean="0"/>
              <a:t>美术稿最小字号 </a:t>
            </a:r>
            <a:r>
              <a:rPr lang="en-US" altLang="zh-CN" dirty="0" smtClean="0"/>
              <a:t>24px</a:t>
            </a:r>
            <a:r>
              <a:rPr lang="zh-CN" altLang="en-US" dirty="0" smtClean="0"/>
              <a:t>，所有使用的字体，必须为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的倍数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683521" y="2351884"/>
            <a:ext cx="6995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如果是整个站点的设计，需要考虑不同页面，相似板块的统一性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 smtClean="0"/>
              <a:t>避免相同</a:t>
            </a:r>
            <a:r>
              <a:rPr lang="zh-CN" altLang="en-US" dirty="0"/>
              <a:t>板块，在不同页面，表现完全不一致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683521" y="1309298"/>
            <a:ext cx="704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、前端切出来的图，只有矩形</a:t>
            </a:r>
            <a:r>
              <a:rPr lang="zh-CN" altLang="en-US" dirty="0" smtClean="0"/>
              <a:t>。板块</a:t>
            </a:r>
            <a:r>
              <a:rPr lang="zh-CN" altLang="en-US" dirty="0"/>
              <a:t>的设计，必须遵循矩形的规则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683521" y="1830591"/>
            <a:ext cx="907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/>
              <a:t>、酷炫、多彩的图片，拓展性往往</a:t>
            </a:r>
            <a:r>
              <a:rPr lang="zh-CN" altLang="en-US" dirty="0" smtClean="0"/>
              <a:t>不好。尽量</a:t>
            </a:r>
            <a:r>
              <a:rPr lang="zh-CN" altLang="en-US" dirty="0"/>
              <a:t>提供可纯色，或可平铺的图案，作为背景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17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25" y="1882803"/>
            <a:ext cx="4405491" cy="37409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381" y="1881116"/>
            <a:ext cx="4515592" cy="37426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77852" y="3017707"/>
            <a:ext cx="13195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err="1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  <a:t>vs</a:t>
            </a:r>
            <a:endParaRPr lang="zh-CN" altLang="en-US" sz="7200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99716" y="13256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梦幻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267011" y="13256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倩女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9935" y="193486"/>
            <a:ext cx="5064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主题一、前端如何制作页面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前端眼里的美术稿</a:t>
            </a:r>
            <a:endParaRPr lang="zh-CN" alt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44340" y="3571705"/>
            <a:ext cx="390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倩女的外观完胜诶，喂！！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能不能来点实力相当的对手啊！！！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0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94192" y="1982625"/>
            <a:ext cx="19800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50" endPos="85000" dir="5400000" sy="-100000" algn="bl" rotWithShape="0"/>
                </a:effectLst>
              </a:rPr>
              <a:t>END</a:t>
            </a:r>
            <a:endParaRPr lang="zh-CN" altLang="en-US" sz="80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50" endPos="85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02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046" y="760475"/>
            <a:ext cx="6983843" cy="593033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2549" y="78621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B0F0"/>
                </a:solidFill>
              </a:rPr>
              <a:t>嗯，这几个框是同一样的，</a:t>
            </a:r>
            <a:endParaRPr lang="en-US" altLang="zh-CN" sz="1200" dirty="0" smtClean="0">
              <a:solidFill>
                <a:srgbClr val="00B0F0"/>
              </a:solidFill>
            </a:endParaRPr>
          </a:p>
          <a:p>
            <a:r>
              <a:rPr lang="zh-CN" altLang="en-US" sz="1200" dirty="0" smtClean="0">
                <a:solidFill>
                  <a:srgbClr val="00B0F0"/>
                </a:solidFill>
              </a:rPr>
              <a:t>可以复用 ╰</a:t>
            </a:r>
            <a:r>
              <a:rPr lang="en-US" altLang="zh-CN" sz="1200" dirty="0" smtClean="0">
                <a:solidFill>
                  <a:srgbClr val="00B0F0"/>
                </a:solidFill>
              </a:rPr>
              <a:t>(</a:t>
            </a:r>
            <a:r>
              <a:rPr lang="zh-CN" altLang="en-US" sz="1200" dirty="0" smtClean="0">
                <a:solidFill>
                  <a:srgbClr val="00B0F0"/>
                </a:solidFill>
              </a:rPr>
              <a:t>￣▽￣</a:t>
            </a:r>
            <a:r>
              <a:rPr lang="en-US" altLang="zh-CN" sz="1200" dirty="0" smtClean="0">
                <a:solidFill>
                  <a:srgbClr val="00B0F0"/>
                </a:solidFill>
              </a:rPr>
              <a:t>)╮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cxnSp>
        <p:nvCxnSpPr>
          <p:cNvPr id="8" name="直接箭头连接符 7"/>
          <p:cNvCxnSpPr>
            <a:stCxn id="6" idx="3"/>
          </p:cNvCxnSpPr>
          <p:nvPr/>
        </p:nvCxnSpPr>
        <p:spPr>
          <a:xfrm flipV="1">
            <a:off x="2133874" y="786214"/>
            <a:ext cx="310223" cy="230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3"/>
          </p:cNvCxnSpPr>
          <p:nvPr/>
        </p:nvCxnSpPr>
        <p:spPr>
          <a:xfrm>
            <a:off x="2133874" y="1017046"/>
            <a:ext cx="310223" cy="400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</p:cNvCxnSpPr>
          <p:nvPr/>
        </p:nvCxnSpPr>
        <p:spPr>
          <a:xfrm>
            <a:off x="2133874" y="1017046"/>
            <a:ext cx="380726" cy="43962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228025" y="734893"/>
            <a:ext cx="6754431" cy="125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228024" y="965725"/>
            <a:ext cx="6754431" cy="173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228025" y="1435608"/>
            <a:ext cx="6754431" cy="86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634869" y="188820"/>
            <a:ext cx="3990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B0F0"/>
                </a:solidFill>
              </a:rPr>
              <a:t>只要把几个图标隐藏掉之后，头尾中间切</a:t>
            </a:r>
            <a:r>
              <a:rPr lang="en-US" altLang="zh-CN" sz="1200" dirty="0" smtClean="0">
                <a:solidFill>
                  <a:srgbClr val="00B0F0"/>
                </a:solidFill>
              </a:rPr>
              <a:t>3</a:t>
            </a:r>
            <a:r>
              <a:rPr lang="zh-CN" altLang="en-US" sz="1200" dirty="0" smtClean="0">
                <a:solidFill>
                  <a:srgbClr val="00B0F0"/>
                </a:solidFill>
              </a:rPr>
              <a:t>块，</a:t>
            </a:r>
            <a:endParaRPr lang="en-US" altLang="zh-CN" sz="1200" dirty="0" smtClean="0">
              <a:solidFill>
                <a:srgbClr val="00B0F0"/>
              </a:solidFill>
            </a:endParaRPr>
          </a:p>
          <a:p>
            <a:r>
              <a:rPr lang="zh-CN" altLang="en-US" sz="1200" dirty="0" smtClean="0">
                <a:solidFill>
                  <a:srgbClr val="00B0F0"/>
                </a:solidFill>
              </a:rPr>
              <a:t>中间部分图片，用来平铺，填充剩余内容，就完美了 </a:t>
            </a:r>
            <a:r>
              <a:rPr lang="en-US" altLang="zh-CN" sz="1200" dirty="0" smtClean="0">
                <a:solidFill>
                  <a:srgbClr val="00B0F0"/>
                </a:solidFill>
              </a:rPr>
              <a:t>~~~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71285" y="821759"/>
            <a:ext cx="2263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B0F0"/>
                </a:solidFill>
              </a:rPr>
              <a:t>这三个</a:t>
            </a:r>
            <a:r>
              <a:rPr lang="en-US" altLang="zh-CN" sz="1200" dirty="0" smtClean="0">
                <a:solidFill>
                  <a:srgbClr val="00B0F0"/>
                </a:solidFill>
              </a:rPr>
              <a:t>icon</a:t>
            </a:r>
            <a:r>
              <a:rPr lang="zh-CN" altLang="en-US" sz="1200" dirty="0" smtClean="0">
                <a:solidFill>
                  <a:srgbClr val="00B0F0"/>
                </a:solidFill>
              </a:rPr>
              <a:t>，</a:t>
            </a:r>
            <a:endParaRPr lang="en-US" altLang="zh-CN" sz="1200" dirty="0" smtClean="0">
              <a:solidFill>
                <a:srgbClr val="00B0F0"/>
              </a:solidFill>
            </a:endParaRPr>
          </a:p>
          <a:p>
            <a:r>
              <a:rPr lang="zh-CN" altLang="en-US" sz="1200" dirty="0" smtClean="0">
                <a:solidFill>
                  <a:srgbClr val="00B0F0"/>
                </a:solidFill>
              </a:rPr>
              <a:t>分别切</a:t>
            </a:r>
            <a:r>
              <a:rPr lang="en-US" altLang="zh-CN" sz="1200" dirty="0" smtClean="0">
                <a:solidFill>
                  <a:srgbClr val="00B0F0"/>
                </a:solidFill>
              </a:rPr>
              <a:t>3</a:t>
            </a:r>
            <a:r>
              <a:rPr lang="zh-CN" altLang="en-US" sz="1200" dirty="0" smtClean="0">
                <a:solidFill>
                  <a:srgbClr val="00B0F0"/>
                </a:solidFill>
              </a:rPr>
              <a:t>个透明图好了，也不难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35221" y="1101244"/>
            <a:ext cx="355054" cy="28745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97198" y="885794"/>
            <a:ext cx="1048154" cy="55391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515855" y="900654"/>
            <a:ext cx="1282056" cy="55391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471819" y="2169616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B0F0"/>
                </a:solidFill>
              </a:rPr>
              <a:t>这两个横条，也独立切出来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75682" y="1645920"/>
            <a:ext cx="4455422" cy="301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877943" y="1642506"/>
            <a:ext cx="1975601" cy="304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9121889" y="4301670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B0F0"/>
                </a:solidFill>
              </a:rPr>
              <a:t>这八个图标，也得独立切出来。</a:t>
            </a:r>
            <a:endParaRPr lang="en-US" altLang="zh-CN" sz="1200" dirty="0" smtClean="0">
              <a:solidFill>
                <a:srgbClr val="00B0F0"/>
              </a:solidFill>
            </a:endParaRPr>
          </a:p>
          <a:p>
            <a:r>
              <a:rPr lang="zh-CN" altLang="en-US" sz="1200" dirty="0" smtClean="0">
                <a:solidFill>
                  <a:srgbClr val="00B0F0"/>
                </a:solidFill>
              </a:rPr>
              <a:t>为了代码的一致性，每个图标的切片大小。</a:t>
            </a:r>
            <a:endParaRPr lang="en-US" altLang="zh-CN" sz="1200" dirty="0" smtClean="0">
              <a:solidFill>
                <a:srgbClr val="00B0F0"/>
              </a:solidFill>
            </a:endParaRPr>
          </a:p>
          <a:p>
            <a:r>
              <a:rPr lang="zh-CN" altLang="en-US" sz="1200" dirty="0" smtClean="0">
                <a:solidFill>
                  <a:srgbClr val="00B0F0"/>
                </a:solidFill>
              </a:rPr>
              <a:t>都必须一致呢</a:t>
            </a:r>
            <a:r>
              <a:rPr lang="en-US" altLang="zh-CN" sz="1200" dirty="0" smtClean="0">
                <a:solidFill>
                  <a:srgbClr val="00B0F0"/>
                </a:solidFill>
              </a:rPr>
              <a:t>…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13923" y="3614570"/>
            <a:ext cx="344308" cy="322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457975" y="3616362"/>
            <a:ext cx="344308" cy="322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910993" y="3618155"/>
            <a:ext cx="344308" cy="322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344287" y="3622549"/>
            <a:ext cx="344308" cy="322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15711" y="4057422"/>
            <a:ext cx="344308" cy="322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459763" y="4059214"/>
            <a:ext cx="344308" cy="322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912781" y="4061007"/>
            <a:ext cx="344308" cy="322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346075" y="4065401"/>
            <a:ext cx="344308" cy="322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88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18" grpId="0"/>
      <p:bldP spid="18" grpId="1"/>
      <p:bldP spid="19" grpId="0"/>
      <p:bldP spid="19" grpId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26" y="2637139"/>
            <a:ext cx="9144000" cy="200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26" y="3116687"/>
            <a:ext cx="9144000" cy="76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26" y="2281417"/>
            <a:ext cx="9144000" cy="76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538" y="3859308"/>
            <a:ext cx="123825" cy="180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26" y="3497358"/>
            <a:ext cx="3219450" cy="723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572" y="5099023"/>
            <a:ext cx="2867025" cy="2476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26" y="5099023"/>
            <a:ext cx="6105525" cy="2476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84" y="3433637"/>
            <a:ext cx="1524000" cy="1524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89935" y="193486"/>
            <a:ext cx="3194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最后，前端同学得到这堆素材</a:t>
            </a:r>
          </a:p>
        </p:txBody>
      </p:sp>
    </p:spTree>
    <p:extLst>
      <p:ext uri="{BB962C8B-B14F-4D97-AF65-F5344CB8AC3E}">
        <p14:creationId xmlns:p14="http://schemas.microsoft.com/office/powerpoint/2010/main" val="415316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26" y="984431"/>
            <a:ext cx="9144000" cy="200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816" y="1985831"/>
            <a:ext cx="9144000" cy="76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26" y="919251"/>
            <a:ext cx="9144000" cy="76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26" y="1182683"/>
            <a:ext cx="9144000" cy="2000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26" y="1380689"/>
            <a:ext cx="9144000" cy="200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816" y="1581273"/>
            <a:ext cx="9144000" cy="2000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816" y="1779279"/>
            <a:ext cx="9144000" cy="2000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303" y="1135843"/>
            <a:ext cx="3219450" cy="723900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5302732" y="1459365"/>
            <a:ext cx="1180910" cy="28893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手机版下载</a:t>
            </a:r>
            <a:endParaRPr lang="zh-CN" altLang="en-US" sz="12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623" y="1517402"/>
            <a:ext cx="123825" cy="1809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26" y="4034333"/>
            <a:ext cx="9144000" cy="762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26" y="2340080"/>
            <a:ext cx="9144000" cy="762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26" y="2405714"/>
            <a:ext cx="9144000" cy="20002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26" y="2589497"/>
            <a:ext cx="9144000" cy="20002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26" y="2772237"/>
            <a:ext cx="9144000" cy="20002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26" y="2935281"/>
            <a:ext cx="9144000" cy="20002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26" y="3118021"/>
            <a:ext cx="9144000" cy="20002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26" y="3298382"/>
            <a:ext cx="9144000" cy="20002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26" y="3461458"/>
            <a:ext cx="9144000" cy="200025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26" y="3655534"/>
            <a:ext cx="9144000" cy="200025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26" y="3840257"/>
            <a:ext cx="9144000" cy="200025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168788" y="173596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组装素材，合成页面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941" y="2524555"/>
            <a:ext cx="2867025" cy="24765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036" y="2524555"/>
            <a:ext cx="6105525" cy="247650"/>
          </a:xfrm>
          <a:prstGeom prst="rect">
            <a:avLst/>
          </a:prstGeom>
        </p:spPr>
      </p:pic>
      <p:sp>
        <p:nvSpPr>
          <p:cNvPr id="47" name="圆角矩形 46"/>
          <p:cNvSpPr/>
          <p:nvPr/>
        </p:nvSpPr>
        <p:spPr>
          <a:xfrm>
            <a:off x="1395035" y="2834041"/>
            <a:ext cx="6105525" cy="120029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7614776" y="2829115"/>
            <a:ext cx="2738592" cy="120029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2547" y="3053022"/>
            <a:ext cx="14478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4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500"/>
                            </p:stCondLst>
                            <p:childTnLst>
                              <p:par>
                                <p:cTn id="10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000"/>
                            </p:stCondLst>
                            <p:childTnLst>
                              <p:par>
                                <p:cTn id="10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7" grpId="0" animBg="1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6" y="299102"/>
            <a:ext cx="7411904" cy="61431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5639" y="299102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00B0F0"/>
                </a:solidFill>
              </a:rPr>
              <a:t>看着漂亮的图，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r>
              <a:rPr lang="zh-CN" altLang="en-US" sz="1400" dirty="0" smtClean="0">
                <a:solidFill>
                  <a:srgbClr val="00B0F0"/>
                </a:solidFill>
              </a:rPr>
              <a:t>我沉思了好久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10581" y="1789471"/>
            <a:ext cx="7020232" cy="3087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10581" y="4948001"/>
            <a:ext cx="7020232" cy="1316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55639" y="1130710"/>
            <a:ext cx="18004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00B0F0"/>
                </a:solidFill>
              </a:rPr>
              <a:t>这几个漂亮的文字，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r>
              <a:rPr lang="zh-CN" altLang="en-US" sz="1400" dirty="0" smtClean="0">
                <a:solidFill>
                  <a:srgbClr val="00B0F0"/>
                </a:solidFill>
              </a:rPr>
              <a:t>前端实现不了。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r>
              <a:rPr lang="zh-CN" altLang="en-US" sz="1400" dirty="0" smtClean="0">
                <a:solidFill>
                  <a:srgbClr val="00B0F0"/>
                </a:solidFill>
              </a:rPr>
              <a:t>得放到图片里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5639" y="2162930"/>
            <a:ext cx="18004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00B0F0"/>
                </a:solidFill>
              </a:rPr>
              <a:t>这几个漂亮的花纹，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r>
              <a:rPr lang="zh-CN" altLang="en-US" sz="1400" dirty="0" smtClean="0">
                <a:solidFill>
                  <a:srgbClr val="00B0F0"/>
                </a:solidFill>
              </a:rPr>
              <a:t>好像不能平铺实现。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r>
              <a:rPr lang="zh-CN" altLang="en-US" sz="1400" dirty="0" smtClean="0">
                <a:solidFill>
                  <a:srgbClr val="00B0F0"/>
                </a:solidFill>
              </a:rPr>
              <a:t>也得放到图片里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969910" y="894735"/>
            <a:ext cx="21595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00B0F0"/>
                </a:solidFill>
              </a:rPr>
              <a:t>截两个大图好啦，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r>
              <a:rPr lang="zh-CN" altLang="en-US" sz="1400" dirty="0" smtClean="0">
                <a:solidFill>
                  <a:srgbClr val="00B0F0"/>
                </a:solidFill>
              </a:rPr>
              <a:t>节操什么的，果然丢掉，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r>
              <a:rPr lang="zh-CN" altLang="en-US" sz="1400" dirty="0" smtClean="0">
                <a:solidFill>
                  <a:srgbClr val="00B0F0"/>
                </a:solidFill>
              </a:rPr>
              <a:t>就老愉快呢</a:t>
            </a:r>
            <a:r>
              <a:rPr lang="en-US" altLang="zh-CN" sz="1400" dirty="0" smtClean="0">
                <a:solidFill>
                  <a:srgbClr val="00B0F0"/>
                </a:solidFill>
              </a:rPr>
              <a:t>~~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45049" y="1869374"/>
            <a:ext cx="6757945" cy="372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572869" y="5099270"/>
            <a:ext cx="1772990" cy="372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825321" y="5099270"/>
            <a:ext cx="1772990" cy="372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9" idx="3"/>
          </p:cNvCxnSpPr>
          <p:nvPr/>
        </p:nvCxnSpPr>
        <p:spPr>
          <a:xfrm>
            <a:off x="2056132" y="2532262"/>
            <a:ext cx="388917" cy="1282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056132" y="2532262"/>
            <a:ext cx="5407349" cy="662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21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animBg="1"/>
      <p:bldP spid="7" grpId="0" animBg="1"/>
      <p:bldP spid="8" grpId="0"/>
      <p:bldP spid="8" grpId="1"/>
      <p:bldP spid="9" grpId="0"/>
      <p:bldP spid="9" grpId="1"/>
      <p:bldP spid="10" grpId="0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307" y="879287"/>
            <a:ext cx="9163050" cy="3914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307" y="5011415"/>
            <a:ext cx="9144000" cy="16859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346" y="14828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前端同学，最后拿到两个图片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21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8788" y="173596"/>
            <a:ext cx="1863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Happy </a:t>
            </a:r>
            <a:r>
              <a:rPr lang="zh-CN" altLang="en-US" dirty="0" smtClean="0"/>
              <a:t>制作中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307" y="879287"/>
            <a:ext cx="9163050" cy="3914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307" y="5011415"/>
            <a:ext cx="9144000" cy="16859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68161" y="1507524"/>
            <a:ext cx="902044" cy="2842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大区</a:t>
            </a:r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2644347" y="1503541"/>
            <a:ext cx="902044" cy="2842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大区</a:t>
            </a:r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674342" y="1928212"/>
            <a:ext cx="902044" cy="2842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大区</a:t>
            </a:r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2644347" y="1928212"/>
            <a:ext cx="902044" cy="2842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大区</a:t>
            </a:r>
            <a:r>
              <a:rPr lang="en-US" altLang="zh-CN" sz="1400" dirty="0" smtClean="0"/>
              <a:t>4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4120359" y="1569655"/>
            <a:ext cx="1346886" cy="36933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服务器</a:t>
            </a:r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5670254" y="1569655"/>
            <a:ext cx="1346886" cy="36933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服务器</a:t>
            </a:r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7220149" y="1569655"/>
            <a:ext cx="1346886" cy="36933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服务器</a:t>
            </a:r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989757" y="5777106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一堆文字</a:t>
            </a:r>
            <a:r>
              <a:rPr lang="en-US" altLang="zh-CN" sz="1400" dirty="0" smtClean="0">
                <a:solidFill>
                  <a:schemeClr val="bg1"/>
                </a:solidFill>
              </a:rPr>
              <a:t>……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07383" y="5330829"/>
            <a:ext cx="3262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在“藏宝阁”，玩家每一笔交易都是和游戏</a:t>
            </a:r>
            <a:r>
              <a:rPr lang="zh-CN" altLang="en-US" sz="1200" dirty="0" smtClean="0">
                <a:solidFill>
                  <a:schemeClr val="bg1"/>
                </a:solidFill>
              </a:rPr>
              <a:t>数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</a:rPr>
              <a:t>据</a:t>
            </a:r>
            <a:r>
              <a:rPr lang="zh-CN" altLang="en-US" sz="1200" dirty="0">
                <a:solidFill>
                  <a:schemeClr val="bg1"/>
                </a:solidFill>
              </a:rPr>
              <a:t>一一对应的，所有交易凭据都确切存在</a:t>
            </a:r>
            <a:r>
              <a:rPr lang="zh-CN" altLang="en-US" sz="1200" dirty="0" smtClean="0">
                <a:solidFill>
                  <a:schemeClr val="bg1"/>
                </a:solidFill>
              </a:rPr>
              <a:t>，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</a:rPr>
              <a:t>而</a:t>
            </a:r>
            <a:r>
              <a:rPr lang="zh-CN" altLang="en-US" sz="1200" dirty="0">
                <a:solidFill>
                  <a:schemeClr val="bg1"/>
                </a:solidFill>
              </a:rPr>
              <a:t>不再仅仅是一张截图或一段聊天记录，</a:t>
            </a:r>
            <a:r>
              <a:rPr lang="zh-CN" altLang="en-US" sz="1200" dirty="0" smtClean="0">
                <a:solidFill>
                  <a:schemeClr val="bg1"/>
                </a:solidFill>
              </a:rPr>
              <a:t>而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</a:rPr>
              <a:t>且</a:t>
            </a:r>
            <a:r>
              <a:rPr lang="zh-CN" altLang="en-US" sz="1200" dirty="0">
                <a:solidFill>
                  <a:schemeClr val="bg1"/>
                </a:solidFill>
              </a:rPr>
              <a:t>交易全程有系统监控，安全得到充分</a:t>
            </a:r>
            <a:r>
              <a:rPr lang="zh-CN" altLang="en-US" sz="1200" dirty="0" smtClean="0">
                <a:solidFill>
                  <a:schemeClr val="bg1"/>
                </a:solidFill>
              </a:rPr>
              <a:t>保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</a:rPr>
              <a:t>障</a:t>
            </a:r>
            <a:r>
              <a:rPr lang="zh-CN" altLang="en-US" sz="1200" dirty="0">
                <a:solidFill>
                  <a:schemeClr val="bg1"/>
                </a:solidFill>
              </a:rPr>
              <a:t>。因此在“藏宝阁”上的交易是合法且</a:t>
            </a:r>
            <a:r>
              <a:rPr lang="zh-CN" altLang="en-US" sz="1200" dirty="0" smtClean="0">
                <a:solidFill>
                  <a:schemeClr val="bg1"/>
                </a:solidFill>
              </a:rPr>
              <a:t>得到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</a:rPr>
              <a:t>官方</a:t>
            </a:r>
            <a:r>
              <a:rPr lang="zh-CN" altLang="en-US" sz="1200" dirty="0">
                <a:solidFill>
                  <a:schemeClr val="bg1"/>
                </a:solidFill>
              </a:rPr>
              <a:t>承认的。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541762" y="5777106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放一波链接</a:t>
            </a:r>
            <a:r>
              <a:rPr lang="en-US" altLang="zh-CN" sz="1400" dirty="0" smtClean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00256" y="2629355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超级简单啊，有木有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43697" y="4029626"/>
            <a:ext cx="358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策划</a:t>
            </a:r>
            <a:r>
              <a:rPr lang="en-US" altLang="zh-CN" dirty="0" smtClean="0"/>
              <a:t>:  </a:t>
            </a:r>
            <a:r>
              <a:rPr lang="zh-CN" altLang="en-US" dirty="0" smtClean="0"/>
              <a:t>我想在这里，多加两段说明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9" idx="2"/>
          </p:cNvCxnSpPr>
          <p:nvPr/>
        </p:nvCxnSpPr>
        <p:spPr>
          <a:xfrm flipH="1">
            <a:off x="6343697" y="4398958"/>
            <a:ext cx="1792318" cy="931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79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8" grpId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267" y="3466584"/>
            <a:ext cx="2047875" cy="2247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72" y="278778"/>
            <a:ext cx="9144000" cy="1685925"/>
          </a:xfrm>
          <a:prstGeom prst="rect">
            <a:avLst/>
          </a:prstGeom>
        </p:spPr>
      </p:pic>
      <p:sp>
        <p:nvSpPr>
          <p:cNvPr id="7" name="椭圆形标注 6"/>
          <p:cNvSpPr/>
          <p:nvPr/>
        </p:nvSpPr>
        <p:spPr>
          <a:xfrm flipH="1">
            <a:off x="7593390" y="2509380"/>
            <a:ext cx="3082848" cy="1484671"/>
          </a:xfrm>
          <a:prstGeom prst="wedgeEllipseCallo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739756" y="2928549"/>
            <a:ext cx="3060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多加两段文本，高了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120px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麻烦美术同学改改图吧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…….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2772" y="5941622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PS:  </a:t>
            </a:r>
            <a:r>
              <a:rPr lang="zh-CN" altLang="en-US" dirty="0" smtClean="0"/>
              <a:t>所以改图这个事，真不能怪前端啊</a:t>
            </a:r>
            <a:r>
              <a:rPr lang="en-US" altLang="zh-CN" dirty="0" smtClean="0"/>
              <a:t>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8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1521</Words>
  <Application>Microsoft Office PowerPoint</Application>
  <PresentationFormat>宽屏</PresentationFormat>
  <Paragraphs>170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Gungsuh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AutoBVT</cp:lastModifiedBy>
  <cp:revision>204</cp:revision>
  <dcterms:created xsi:type="dcterms:W3CDTF">2016-11-08T08:10:02Z</dcterms:created>
  <dcterms:modified xsi:type="dcterms:W3CDTF">2016-11-09T09:18:56Z</dcterms:modified>
</cp:coreProperties>
</file>