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5" r:id="rId4"/>
    <p:sldId id="276" r:id="rId5"/>
    <p:sldId id="271" r:id="rId6"/>
    <p:sldId id="272" r:id="rId7"/>
    <p:sldId id="258" r:id="rId8"/>
    <p:sldId id="261" r:id="rId9"/>
    <p:sldId id="264" r:id="rId10"/>
    <p:sldId id="266" r:id="rId11"/>
    <p:sldId id="267" r:id="rId12"/>
    <p:sldId id="268" r:id="rId13"/>
    <p:sldId id="269" r:id="rId14"/>
    <p:sldId id="274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6E935-90A2-4016-AD41-C3A58BA0207B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B5186-3925-4722-8A54-818ADD70F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57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B5186-3925-4722-8A54-818ADD70FC4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33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4DB5B-2781-4ABE-8400-AB06288BF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01676C-8C6E-4C76-B781-BE0D112CB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1287F-7540-4223-8BA4-9FFE4BC7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5A5-9D07-49DE-9D3A-63A41B57BB73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04B878-FCCE-4401-82CD-1D769A37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BBFE66-2030-44A2-9909-4EA64FE7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9E-BAA4-4442-AD0D-8894B2E12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88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79D47-E194-475F-ACCF-1FB5A9C3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68F1F5-3E6D-410D-B0CE-5F968D255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CC07F-3128-4051-952B-EEE756AD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5A5-9D07-49DE-9D3A-63A41B57BB73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CA4BF3-493F-4B90-8761-02DC6D4D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3A7418-DC5B-4970-B16A-35241973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9E-BAA4-4442-AD0D-8894B2E12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58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C2B27ED-17DC-474B-AE51-ACBC9DFC6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1358A8-E4AE-4EFA-9965-47FA0F07D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DB88BE-D394-4957-B480-4D4273EE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5A5-9D07-49DE-9D3A-63A41B57BB73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AAC91A-6ACE-486E-84C4-C7CE5307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84D301-3302-4EC7-ADD9-F3969C9E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9E-BAA4-4442-AD0D-8894B2E12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13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63DA8-23B6-4FCC-9AE1-545B33D3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270AF-EFD6-4D20-BF50-74C29B648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E70D6E-2F88-4621-BF55-99765047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5A5-9D07-49DE-9D3A-63A41B57BB73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A2CC2E-E326-4F98-908E-00A2BFE3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73372D-E40B-4A32-A991-A1E50393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9E-BAA4-4442-AD0D-8894B2E12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51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7EAEA-EC3D-4439-9414-240EE3C0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F6E2EC-99C0-4CFF-981E-7035E55F8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ABDE45-C854-41CF-953E-A385701F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5A5-9D07-49DE-9D3A-63A41B57BB73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63E23F-0605-4DEA-B5AD-13ADD56E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605A33-CF67-4A29-970A-E9BADB95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9E-BAA4-4442-AD0D-8894B2E12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01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52643-4235-4522-8121-C855FBC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8B01D-A18F-47C5-B458-B70E1437B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7BEF15-27F9-4386-8F93-ECC217324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973684-86A1-4966-A7AD-02DDE5BF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5A5-9D07-49DE-9D3A-63A41B57BB73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699374-9DD9-4147-AC1B-754039FC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3B43B0-8C33-478A-9564-E0B15391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9E-BAA4-4442-AD0D-8894B2E12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54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62738-D3D4-4FFB-B492-C9FDAFE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B455FD-9CE7-49B9-B969-519334621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D7DA2C-26D7-4C52-B76D-8675316A4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7AA8FE-6BA4-445F-A9E5-5F2E8E5A1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5291AA-BB3A-4F72-ABEE-84E57C396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4E19B-7CF4-4D32-BFE4-8EE36631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5A5-9D07-49DE-9D3A-63A41B57BB73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D5DFD7-15B1-40D0-97EE-36277A0B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E54CC2-8B64-4965-B3CC-A0F3F21D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9E-BAA4-4442-AD0D-8894B2E12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4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BF32C-0649-436C-8EBB-61BA0F31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1BC4F22-B79F-41B9-9509-016B345E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5A5-9D07-49DE-9D3A-63A41B57BB73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870DA5-506E-4A95-A364-5CE8C1A3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CCD1C4-9F0B-49E1-81AB-0B67F8F6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9E-BAA4-4442-AD0D-8894B2E12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7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E433089-2C01-4F2F-B95C-422D7586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5A5-9D07-49DE-9D3A-63A41B57BB73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929FBF-7053-4357-B58D-977936F7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551FD4-0C12-4994-A9C6-2A7FF4E7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9E-BAA4-4442-AD0D-8894B2E12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07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D0029-897B-49D8-88D7-13A35FC3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EEB7C5-E22F-426B-B2BE-36DDC51E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7F1C80-6D7C-4C37-9191-BFAAE5317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F0B4B0-141C-4B8C-B145-3823A1C7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5A5-9D07-49DE-9D3A-63A41B57BB73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6C4FBB-B823-4EA5-BF0F-24A519F6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98FB34-1712-48EF-8AD4-7611E3C0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9E-BAA4-4442-AD0D-8894B2E12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46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AEF85-A1F9-4655-B2BE-8FBFD873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8C4342-1BDD-46FE-A202-5D88D00B9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798533-07F5-48A1-A96E-A87E24B5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1B961F-7899-4C73-B080-AC13B147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5A5-9D07-49DE-9D3A-63A41B57BB73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CEF62C-75A4-4457-997F-323CBF02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929671-9787-4007-BF52-6E637D30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9E-BAA4-4442-AD0D-8894B2E12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5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ACFCD-AB2C-43C3-AF39-A14237E0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0E0210-7137-4E3B-A09E-1D9579D10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3EABB-23CA-4BD4-BD98-FEEF08508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F5A5-9D07-49DE-9D3A-63A41B57BB73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B0D57E-19B4-46B5-8E87-9C79EA5C6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AC0120-09F6-4FEA-9873-4A28087B3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BB9E-BAA4-4442-AD0D-8894B2E12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40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A123D-0D99-4F98-8F0C-7B31DEBC6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22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  <a:t>МИНИСТЕРСТВО НАУКИ И ВЫСШЕГО ОБРАЗОВАНИЯ РОССИЙСКОЙ ФЕДЕРАЦИИ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  <a:t>ПЕНЗЕНСКИЙ ГОСУДАРСТВЕННЫЙ УНИВЕРСИТЕТ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  <a:t>Кафедра «Информационная безопасность систем и технологий»</a:t>
            </a:r>
            <a:r>
              <a:rPr lang="ru-RU" sz="6700" dirty="0"/>
              <a:t> </a:t>
            </a:r>
            <a:br>
              <a:rPr lang="ru-RU" sz="6700" dirty="0"/>
            </a:br>
            <a: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  <a:t>Курсовая работа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  <a:t>по дисциплине «Технологии и методы программирования»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  <a:t>на тему «Программная реализация сетевого сервера »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  <a:t>ПГУ.100502.С.1.О.23.КР.22ПТ115.01.ПЗ</a:t>
            </a:r>
            <a:r>
              <a:rPr lang="ru-RU" sz="6700" dirty="0"/>
              <a:t> </a:t>
            </a:r>
            <a:br>
              <a:rPr lang="ru-RU" sz="6700" dirty="0"/>
            </a:br>
            <a: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  <a:t>Специальность — 10.05.02 Информационная безопасность телекоммуникационных систем.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  <a:t>Специализация 7 — Разработка защищенных телекоммуникационных систем</a:t>
            </a:r>
            <a:r>
              <a:rPr lang="ru-RU" sz="6700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A0B14C-6812-4074-BE33-1C8F28441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0120" y="5303838"/>
            <a:ext cx="3611880" cy="1655762"/>
          </a:xfrm>
        </p:spPr>
        <p:txBody>
          <a:bodyPr>
            <a:normAutofit/>
          </a:bodyPr>
          <a:lstStyle/>
          <a:p>
            <a:pPr algn="l"/>
            <a:r>
              <a:rPr lang="ru-RU" sz="1600" b="0" i="0" dirty="0">
                <a:solidFill>
                  <a:srgbClr val="000000"/>
                </a:solidFill>
                <a:effectLst/>
                <a:latin typeface="LiberationSans"/>
              </a:rPr>
              <a:t>Выполнил студент: Черный М.В.</a:t>
            </a:r>
            <a:br>
              <a:rPr lang="ru-RU" sz="16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ru-RU" sz="1600" b="0" i="0" dirty="0">
                <a:solidFill>
                  <a:srgbClr val="000000"/>
                </a:solidFill>
                <a:effectLst/>
                <a:latin typeface="LiberationSans"/>
              </a:rPr>
              <a:t>Группа: 22ПТ1</a:t>
            </a:r>
            <a:br>
              <a:rPr lang="ru-RU" sz="16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ru-RU" sz="1600" b="0" i="0" dirty="0">
                <a:solidFill>
                  <a:srgbClr val="000000"/>
                </a:solidFill>
                <a:effectLst/>
                <a:latin typeface="LiberationSans"/>
              </a:rPr>
              <a:t>Руководитель: Лупанов М.Ю.</a:t>
            </a:r>
            <a:r>
              <a:rPr lang="ru-RU" sz="2000" dirty="0"/>
              <a:t> 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8634CC7-2BD8-A6C2-16B1-1FE8135C2D0B}"/>
              </a:ext>
            </a:extLst>
          </p:cNvPr>
          <p:cNvSpPr txBox="1">
            <a:spLocks/>
          </p:cNvSpPr>
          <p:nvPr/>
        </p:nvSpPr>
        <p:spPr>
          <a:xfrm>
            <a:off x="4290060" y="6289358"/>
            <a:ext cx="361188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rgbClr val="000000"/>
                </a:solidFill>
                <a:latin typeface="LiberationSans"/>
              </a:rPr>
              <a:t>2023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6564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21269-9F5A-4B20-9FAA-7CF25BA9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UserDataBase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DAC130-FB3F-4D68-B592-DB58AD71F575}"/>
              </a:ext>
            </a:extLst>
          </p:cNvPr>
          <p:cNvPicPr/>
          <p:nvPr/>
        </p:nvPicPr>
        <p:blipFill rotWithShape="1">
          <a:blip r:embed="rId2"/>
          <a:srcRect l="33615" t="62330" r="35335" b="7035"/>
          <a:stretch/>
        </p:blipFill>
        <p:spPr bwMode="auto">
          <a:xfrm>
            <a:off x="1297672" y="2034074"/>
            <a:ext cx="4263373" cy="221168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22A2019B-3C86-4720-B521-432012994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823" y="2170120"/>
            <a:ext cx="5963177" cy="32956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class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UserDataBase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pair&lt;vector&lt;string&gt;, vector&lt;string&gt;&gt;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getClientCredentials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endParaRPr lang="en-US" sz="4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string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getClientDataBase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void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setClientDataBase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(string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db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private: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string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clientDataBase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ErrorManager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errorManager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endParaRPr lang="en-US" sz="4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83635-395B-4347-A394-46D53F4FE37B}"/>
              </a:ext>
            </a:extLst>
          </p:cNvPr>
          <p:cNvSpPr txBox="1"/>
          <p:nvPr/>
        </p:nvSpPr>
        <p:spPr>
          <a:xfrm>
            <a:off x="5589036" y="827852"/>
            <a:ext cx="6167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предназначен для извлечения информации </a:t>
            </a:r>
          </a:p>
          <a:p>
            <a:r>
              <a:rPr lang="ru-RU" sz="2400" dirty="0"/>
              <a:t>из базы данных клиентов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0240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21269-9F5A-4B20-9FAA-7CF25BA9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ErrorManager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A3211-0A71-4A7F-8BF7-9805B05E1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478" y="2001415"/>
            <a:ext cx="4757057" cy="372758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ErrorManager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string </a:t>
            </a:r>
            <a:r>
              <a:rPr lang="en-US" dirty="0" err="1">
                <a:latin typeface="Consolas" panose="020B0609020204030204" pitchFamily="49" charset="0"/>
              </a:rPr>
              <a:t>getlogFile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void </a:t>
            </a:r>
            <a:r>
              <a:rPr lang="en-US" dirty="0" err="1">
                <a:latin typeface="Consolas" panose="020B0609020204030204" pitchFamily="49" charset="0"/>
              </a:rPr>
              <a:t>setlogFile</a:t>
            </a:r>
            <a:r>
              <a:rPr lang="en-US" dirty="0">
                <a:latin typeface="Consolas" panose="020B0609020204030204" pitchFamily="49" charset="0"/>
              </a:rPr>
              <a:t>(string logfile);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void </a:t>
            </a:r>
            <a:r>
              <a:rPr lang="en-US" dirty="0" err="1">
                <a:latin typeface="Consolas" panose="020B0609020204030204" pitchFamily="49" charset="0"/>
              </a:rPr>
              <a:t>ErrorManage</a:t>
            </a:r>
            <a:r>
              <a:rPr lang="en-US" dirty="0">
                <a:latin typeface="Consolas" panose="020B0609020204030204" pitchFamily="49" charset="0"/>
              </a:rPr>
              <a:t>(string info);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void </a:t>
            </a:r>
            <a:r>
              <a:rPr lang="en-US" dirty="0" err="1">
                <a:latin typeface="Consolas" panose="020B0609020204030204" pitchFamily="49" charset="0"/>
              </a:rPr>
              <a:t>SaveError</a:t>
            </a:r>
            <a:r>
              <a:rPr lang="en-US" dirty="0">
                <a:latin typeface="Consolas" panose="020B0609020204030204" pitchFamily="49" charset="0"/>
              </a:rPr>
              <a:t>(string flag, string info, int type1);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string </a:t>
            </a:r>
            <a:r>
              <a:rPr lang="en-US" dirty="0" err="1">
                <a:latin typeface="Consolas" panose="020B0609020204030204" pitchFamily="49" charset="0"/>
              </a:rPr>
              <a:t>logFile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08E29E-6EB1-40AB-AB66-6DEBA12302A6}"/>
              </a:ext>
            </a:extLst>
          </p:cNvPr>
          <p:cNvPicPr/>
          <p:nvPr/>
        </p:nvPicPr>
        <p:blipFill rotWithShape="1">
          <a:blip r:embed="rId2"/>
          <a:srcRect l="4175" t="43130" r="77499" b="23955"/>
          <a:stretch/>
        </p:blipFill>
        <p:spPr bwMode="auto">
          <a:xfrm>
            <a:off x="1373156" y="2001415"/>
            <a:ext cx="3946849" cy="3727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54AF55-A219-47E0-8EF5-2150837E0E59}"/>
              </a:ext>
            </a:extLst>
          </p:cNvPr>
          <p:cNvSpPr txBox="1"/>
          <p:nvPr/>
        </p:nvSpPr>
        <p:spPr>
          <a:xfrm>
            <a:off x="5589036" y="898170"/>
            <a:ext cx="515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предназначен для обработки ошибок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5620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4118C-74A9-4E6D-8727-E0DA5199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Модульное тестирование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81396DE-2D84-4FF4-935B-96B0D23E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3" y="-9064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D0BA39AF-A985-417B-B39F-61B8116F9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62296"/>
              </p:ext>
            </p:extLst>
          </p:nvPr>
        </p:nvGraphicFramePr>
        <p:xfrm>
          <a:off x="1356678" y="1272804"/>
          <a:ext cx="9997122" cy="51484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208">
                  <a:extLst>
                    <a:ext uri="{9D8B030D-6E8A-4147-A177-3AD203B41FA5}">
                      <a16:colId xmlns:a16="http://schemas.microsoft.com/office/drawing/2014/main" val="1567865052"/>
                    </a:ext>
                  </a:extLst>
                </a:gridCol>
                <a:gridCol w="45745">
                  <a:extLst>
                    <a:ext uri="{9D8B030D-6E8A-4147-A177-3AD203B41FA5}">
                      <a16:colId xmlns:a16="http://schemas.microsoft.com/office/drawing/2014/main" val="1472631257"/>
                    </a:ext>
                  </a:extLst>
                </a:gridCol>
                <a:gridCol w="2049033">
                  <a:extLst>
                    <a:ext uri="{9D8B030D-6E8A-4147-A177-3AD203B41FA5}">
                      <a16:colId xmlns:a16="http://schemas.microsoft.com/office/drawing/2014/main" val="3878513964"/>
                    </a:ext>
                  </a:extLst>
                </a:gridCol>
                <a:gridCol w="5397701">
                  <a:extLst>
                    <a:ext uri="{9D8B030D-6E8A-4147-A177-3AD203B41FA5}">
                      <a16:colId xmlns:a16="http://schemas.microsoft.com/office/drawing/2014/main" val="3369146850"/>
                    </a:ext>
                  </a:extLst>
                </a:gridCol>
                <a:gridCol w="2277435">
                  <a:extLst>
                    <a:ext uri="{9D8B030D-6E8A-4147-A177-3AD203B41FA5}">
                      <a16:colId xmlns:a16="http://schemas.microsoft.com/office/drawing/2014/main" val="3490698843"/>
                    </a:ext>
                  </a:extLst>
                </a:gridCol>
              </a:tblGrid>
              <a:tr h="206250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Модуль </a:t>
                      </a:r>
                      <a:r>
                        <a:rPr lang="ru-RU" sz="1100" dirty="0" err="1">
                          <a:effectLst/>
                        </a:rPr>
                        <a:t>User.h</a:t>
                      </a:r>
                      <a:endParaRPr lang="ru-RU" sz="1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64893"/>
                  </a:ext>
                </a:extLst>
              </a:tr>
              <a:tr h="2062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N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Текст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Текст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Описание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Результат</a:t>
                      </a:r>
                      <a:endParaRPr lang="ru-RU"/>
                    </a:p>
                  </a:txBody>
                  <a:tcPr marL="13466" marR="13466" marT="13466" marB="13466"/>
                </a:tc>
                <a:extLst>
                  <a:ext uri="{0D108BD9-81ED-4DB2-BD59-A6C34878D82A}">
                    <a16:rowId xmlns:a16="http://schemas.microsoft.com/office/drawing/2014/main" val="893256703"/>
                  </a:ext>
                </a:extLst>
              </a:tr>
              <a:tr h="426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Удачная идентификация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>
                          <a:effectLst/>
                        </a:rPr>
                        <a:t>Удачная идентификация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Функция CheckLogin. Логин клиента и логин из БД совпадают. Функция возвращает True.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True</a:t>
                      </a:r>
                      <a:endParaRPr lang="ru-RU"/>
                    </a:p>
                  </a:txBody>
                  <a:tcPr marL="13466" marR="13466" marT="13466" marB="13466"/>
                </a:tc>
                <a:extLst>
                  <a:ext uri="{0D108BD9-81ED-4DB2-BD59-A6C34878D82A}">
                    <a16:rowId xmlns:a16="http://schemas.microsoft.com/office/drawing/2014/main" val="2656036429"/>
                  </a:ext>
                </a:extLst>
              </a:tr>
              <a:tr h="426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Ошибка идентификации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>
                          <a:effectLst/>
                        </a:rPr>
                        <a:t>Ошибка идентификации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Функция CheckLogin. Логин клиента и логин из БД не совпадают. Функция возвращает False.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False</a:t>
                      </a:r>
                      <a:endParaRPr lang="ru-RU"/>
                    </a:p>
                  </a:txBody>
                  <a:tcPr marL="13466" marR="13466" marT="13466" marB="13466"/>
                </a:tc>
                <a:extLst>
                  <a:ext uri="{0D108BD9-81ED-4DB2-BD59-A6C34878D82A}">
                    <a16:rowId xmlns:a16="http://schemas.microsoft.com/office/drawing/2014/main" val="488090820"/>
                  </a:ext>
                </a:extLst>
              </a:tr>
              <a:tr h="3860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Удачная аутентификация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Удачная аутентификация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Функция CheckPassword. Пароль клиента и пароль из БД совпадают. Функция возвращает True.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True</a:t>
                      </a:r>
                      <a:endParaRPr lang="ru-RU"/>
                    </a:p>
                  </a:txBody>
                  <a:tcPr marL="13466" marR="13466" marT="13466" marB="13466"/>
                </a:tc>
                <a:extLst>
                  <a:ext uri="{0D108BD9-81ED-4DB2-BD59-A6C34878D82A}">
                    <a16:rowId xmlns:a16="http://schemas.microsoft.com/office/drawing/2014/main" val="3840182918"/>
                  </a:ext>
                </a:extLst>
              </a:tr>
              <a:tr h="3860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Ошибка аутентификации</a:t>
                      </a:r>
                      <a:endParaRPr lang="ru-RU" sz="1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Ошибка аутентификации</a:t>
                      </a:r>
                      <a:endParaRPr lang="ru-RU" sz="1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Функция </a:t>
                      </a:r>
                      <a:r>
                        <a:rPr lang="ru-RU" sz="1100" dirty="0" err="1">
                          <a:effectLst/>
                        </a:rPr>
                        <a:t>CheckPassword</a:t>
                      </a:r>
                      <a:r>
                        <a:rPr lang="ru-RU" sz="1100" dirty="0">
                          <a:effectLst/>
                        </a:rPr>
                        <a:t>. Пароль клиента и пароль из БД не совпадают. Функция возвращает </a:t>
                      </a:r>
                      <a:r>
                        <a:rPr lang="ru-RU" sz="1100" dirty="0" err="1">
                          <a:effectLst/>
                        </a:rPr>
                        <a:t>False</a:t>
                      </a:r>
                      <a:r>
                        <a:rPr lang="ru-RU" sz="1100" dirty="0">
                          <a:effectLst/>
                        </a:rPr>
                        <a:t>.</a:t>
                      </a:r>
                      <a:endParaRPr lang="ru-RU" sz="1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r>
                        <a:rPr lang="ru-RU" sz="1100" dirty="0" err="1">
                          <a:effectLst/>
                        </a:rPr>
                        <a:t>False</a:t>
                      </a:r>
                      <a:endParaRPr lang="ru-RU" dirty="0"/>
                    </a:p>
                  </a:txBody>
                  <a:tcPr marL="13466" marR="13466" marT="13466" marB="13466"/>
                </a:tc>
                <a:extLst>
                  <a:ext uri="{0D108BD9-81ED-4DB2-BD59-A6C34878D82A}">
                    <a16:rowId xmlns:a16="http://schemas.microsoft.com/office/drawing/2014/main" val="3008815321"/>
                  </a:ext>
                </a:extLst>
              </a:tr>
              <a:tr h="206250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Модуль </a:t>
                      </a:r>
                      <a:r>
                        <a:rPr lang="ru-RU" sz="1100" dirty="0" err="1">
                          <a:effectLst/>
                        </a:rPr>
                        <a:t>ErrorManager.h</a:t>
                      </a:r>
                      <a:endParaRPr lang="ru-RU" sz="1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64847"/>
                  </a:ext>
                </a:extLst>
              </a:tr>
              <a:tr h="3128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Ошибка открытия журнала</a:t>
                      </a:r>
                      <a:endParaRPr lang="ru-RU" sz="1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Ошибка открытия журнала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Функция </a:t>
                      </a:r>
                      <a:r>
                        <a:rPr lang="ru-RU" sz="1100" dirty="0" err="1">
                          <a:effectLst/>
                        </a:rPr>
                        <a:t>ErrorManage</a:t>
                      </a:r>
                      <a:r>
                        <a:rPr lang="ru-RU" sz="1100" dirty="0">
                          <a:effectLst/>
                        </a:rPr>
                        <a:t>. Ошибка в функции </a:t>
                      </a:r>
                      <a:r>
                        <a:rPr lang="ru-RU" sz="1100" dirty="0" err="1">
                          <a:effectLst/>
                        </a:rPr>
                        <a:t>setlogFile</a:t>
                      </a:r>
                      <a:r>
                        <a:rPr lang="ru-RU" sz="1100" dirty="0">
                          <a:effectLst/>
                        </a:rPr>
                        <a:t>. Файл для записи ошибок не может быть открыт.</a:t>
                      </a:r>
                      <a:endParaRPr lang="ru-RU" sz="1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Запись в журнал</a:t>
                      </a:r>
                      <a:endParaRPr lang="ru-RU" sz="1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extLst>
                  <a:ext uri="{0D108BD9-81ED-4DB2-BD59-A6C34878D82A}">
                    <a16:rowId xmlns:a16="http://schemas.microsoft.com/office/drawing/2014/main" val="4287735319"/>
                  </a:ext>
                </a:extLst>
              </a:tr>
              <a:tr h="206250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Модуль </a:t>
                      </a:r>
                      <a:r>
                        <a:rPr lang="ru-RU" sz="1100" dirty="0" err="1">
                          <a:effectLst/>
                        </a:rPr>
                        <a:t>UserDataBase.h</a:t>
                      </a:r>
                      <a:endParaRPr lang="ru-RU" sz="1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14004"/>
                  </a:ext>
                </a:extLst>
              </a:tr>
              <a:tr h="3860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Ошибка открытия БД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Ошибка открытия БД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Функция getClientCredentials. В пути к файлу используются не допустимые оши.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Запись в журнал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extLst>
                  <a:ext uri="{0D108BD9-81ED-4DB2-BD59-A6C34878D82A}">
                    <a16:rowId xmlns:a16="http://schemas.microsoft.com/office/drawing/2014/main" val="3790969153"/>
                  </a:ext>
                </a:extLst>
              </a:tr>
              <a:tr h="2690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Ошибка открытия БД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Ошибка открытия БД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Функция getClientCredentials. Файл с предполагаемой БД пуст.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Запись в журнал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extLst>
                  <a:ext uri="{0D108BD9-81ED-4DB2-BD59-A6C34878D82A}">
                    <a16:rowId xmlns:a16="http://schemas.microsoft.com/office/drawing/2014/main" val="2256519687"/>
                  </a:ext>
                </a:extLst>
              </a:tr>
              <a:tr h="3860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Получение БД из файла</a:t>
                      </a:r>
                      <a:endParaRPr lang="ru-RU" sz="1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Получение БД из файла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Функция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getClientCredentials</a:t>
                      </a:r>
                      <a:r>
                        <a:rPr lang="en-US" sz="1100" dirty="0">
                          <a:effectLst/>
                        </a:rPr>
                        <a:t>. </a:t>
                      </a:r>
                      <a:r>
                        <a:rPr lang="ru-RU" sz="1100" dirty="0">
                          <a:effectLst/>
                        </a:rPr>
                        <a:t>Получение векторов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firstVector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secondVector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ru-RU" sz="1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Получение двух векторов</a:t>
                      </a:r>
                      <a:endParaRPr lang="ru-RU" sz="1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extLst>
                  <a:ext uri="{0D108BD9-81ED-4DB2-BD59-A6C34878D82A}">
                    <a16:rowId xmlns:a16="http://schemas.microsoft.com/office/drawing/2014/main" val="384436912"/>
                  </a:ext>
                </a:extLst>
              </a:tr>
              <a:tr h="206250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Модуль </a:t>
                      </a:r>
                      <a:r>
                        <a:rPr lang="ru-RU" sz="1100" dirty="0" err="1">
                          <a:effectLst/>
                        </a:rPr>
                        <a:t>Server.h</a:t>
                      </a:r>
                      <a:endParaRPr lang="ru-RU" sz="1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16970"/>
                  </a:ext>
                </a:extLst>
              </a:tr>
              <a:tr h="2062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Ошибка в адресе сервера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Функция setAddress. Адрес сервера не равен «127.0.0.1».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Запись в журнал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extLst>
                  <a:ext uri="{0D108BD9-81ED-4DB2-BD59-A6C34878D82A}">
                    <a16:rowId xmlns:a16="http://schemas.microsoft.com/office/drawing/2014/main" val="2135987890"/>
                  </a:ext>
                </a:extLst>
              </a:tr>
              <a:tr h="2062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Ошибка в порту сервера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Функция setPort. Порт сервера должен быть больше 1023.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Запись в журнал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extLst>
                  <a:ext uri="{0D108BD9-81ED-4DB2-BD59-A6C34878D82A}">
                    <a16:rowId xmlns:a16="http://schemas.microsoft.com/office/drawing/2014/main" val="930321552"/>
                  </a:ext>
                </a:extLst>
              </a:tr>
              <a:tr h="25223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Перемножение элементов векторов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Функция multiplyVectors.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Результат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extLst>
                  <a:ext uri="{0D108BD9-81ED-4DB2-BD59-A6C34878D82A}">
                    <a16:rowId xmlns:a16="http://schemas.microsoft.com/office/drawing/2014/main" val="437180678"/>
                  </a:ext>
                </a:extLst>
              </a:tr>
              <a:tr h="313268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12</a:t>
                      </a: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Переполнение вверх</a:t>
                      </a:r>
                      <a:endParaRPr lang="ru-RU" sz="1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Функция </a:t>
                      </a:r>
                      <a:r>
                        <a:rPr lang="ru-RU" sz="1100" dirty="0" err="1">
                          <a:effectLst/>
                        </a:rPr>
                        <a:t>multiplyVectors</a:t>
                      </a:r>
                      <a:r>
                        <a:rPr lang="ru-RU" sz="1100" dirty="0">
                          <a:effectLst/>
                        </a:rPr>
                        <a:t>. Переполнение вверх.</a:t>
                      </a:r>
                      <a:endParaRPr lang="ru-RU" sz="1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2147483647</a:t>
                      </a:r>
                      <a:endParaRPr lang="ru-RU" sz="1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3466" marR="13466" marT="13466" marB="13466"/>
                </a:tc>
                <a:extLst>
                  <a:ext uri="{0D108BD9-81ED-4DB2-BD59-A6C34878D82A}">
                    <a16:rowId xmlns:a16="http://schemas.microsoft.com/office/drawing/2014/main" val="4089684091"/>
                  </a:ext>
                </a:extLst>
              </a:tr>
            </a:tbl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7E026B43-85CA-416C-82D0-84C3DF381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368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4118C-74A9-4E6D-8727-E0DA5199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Приемочное тестирование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990719-736A-4DC0-9C01-703FB49827BD}"/>
              </a:ext>
            </a:extLst>
          </p:cNvPr>
          <p:cNvPicPr/>
          <p:nvPr/>
        </p:nvPicPr>
        <p:blipFill rotWithShape="1">
          <a:blip r:embed="rId3"/>
          <a:srcRect t="5511" r="7767"/>
          <a:stretch/>
        </p:blipFill>
        <p:spPr bwMode="auto">
          <a:xfrm>
            <a:off x="7403897" y="892957"/>
            <a:ext cx="4674110" cy="5737345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A583D3D-07EB-4725-B94E-3D03BF0CF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10176"/>
              </p:ext>
            </p:extLst>
          </p:nvPr>
        </p:nvGraphicFramePr>
        <p:xfrm>
          <a:off x="256233" y="1322499"/>
          <a:ext cx="6683047" cy="5343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0823">
                  <a:extLst>
                    <a:ext uri="{9D8B030D-6E8A-4147-A177-3AD203B41FA5}">
                      <a16:colId xmlns:a16="http://schemas.microsoft.com/office/drawing/2014/main" val="3634450422"/>
                    </a:ext>
                  </a:extLst>
                </a:gridCol>
                <a:gridCol w="1722751">
                  <a:extLst>
                    <a:ext uri="{9D8B030D-6E8A-4147-A177-3AD203B41FA5}">
                      <a16:colId xmlns:a16="http://schemas.microsoft.com/office/drawing/2014/main" val="3337443821"/>
                    </a:ext>
                  </a:extLst>
                </a:gridCol>
                <a:gridCol w="4619473">
                  <a:extLst>
                    <a:ext uri="{9D8B030D-6E8A-4147-A177-3AD203B41FA5}">
                      <a16:colId xmlns:a16="http://schemas.microsoft.com/office/drawing/2014/main" val="1383917025"/>
                    </a:ext>
                  </a:extLst>
                </a:gridCol>
              </a:tblGrid>
              <a:tr h="1717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</a:t>
                      </a:r>
                      <a:endParaRPr lang="ru-RU" sz="8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804" marR="8804" marT="8804" marB="8804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Описание</a:t>
                      </a:r>
                      <a:endParaRPr lang="ru-RU" sz="8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804" marR="8804" marT="8804" marB="8804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Шаги программы-клиента</a:t>
                      </a:r>
                      <a:endParaRPr lang="ru-RU" sz="8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804" marR="8804" marT="8804" marB="8804"/>
                </a:tc>
                <a:extLst>
                  <a:ext uri="{0D108BD9-81ED-4DB2-BD59-A6C34878D82A}">
                    <a16:rowId xmlns:a16="http://schemas.microsoft.com/office/drawing/2014/main" val="2528282224"/>
                  </a:ext>
                </a:extLst>
              </a:tr>
              <a:tr h="1333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804" marR="8804" marT="8804" marB="880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900" dirty="0">
                          <a:effectLst/>
                        </a:rPr>
                        <a:t>Удачное взаимодействие 1, пользователь </a:t>
                      </a:r>
                      <a:r>
                        <a:rPr lang="ru-RU" sz="900" dirty="0" err="1">
                          <a:effectLst/>
                        </a:rPr>
                        <a:t>user</a:t>
                      </a:r>
                      <a:endParaRPr lang="ru-RU" sz="8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804" marR="8804" marT="8804" marB="8804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 dirty="0">
                          <a:effectLst/>
                        </a:rPr>
                        <a:t>Установка соединения с сервером по адресу 127.0.0.1 и порту 33333 </a:t>
                      </a:r>
                      <a:endParaRPr lang="ru-RU" sz="8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 dirty="0">
                          <a:effectLst/>
                        </a:rPr>
                        <a:t>Отправка идентификатора </a:t>
                      </a:r>
                      <a:r>
                        <a:rPr lang="ru-RU" sz="900" dirty="0" err="1">
                          <a:effectLst/>
                        </a:rPr>
                        <a:t>user</a:t>
                      </a:r>
                      <a:endParaRPr lang="ru-RU" sz="8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 dirty="0">
                          <a:effectLst/>
                        </a:rPr>
                        <a:t>Получение числа SALT</a:t>
                      </a:r>
                      <a:r>
                        <a:rPr lang="ru-RU" sz="900" baseline="-25000" dirty="0">
                          <a:effectLst/>
                        </a:rPr>
                        <a:t>16</a:t>
                      </a:r>
                      <a:endParaRPr lang="ru-RU" sz="8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 dirty="0">
                          <a:effectLst/>
                        </a:rPr>
                        <a:t>Отправка HASH</a:t>
                      </a:r>
                      <a:r>
                        <a:rPr lang="ru-RU" sz="900" baseline="-25000" dirty="0">
                          <a:effectLst/>
                        </a:rPr>
                        <a:t>md5</a:t>
                      </a:r>
                      <a:r>
                        <a:rPr lang="ru-RU" sz="900" dirty="0">
                          <a:effectLst/>
                        </a:rPr>
                        <a:t> (SALT</a:t>
                      </a:r>
                      <a:r>
                        <a:rPr lang="ru-RU" sz="900" baseline="-25000" dirty="0">
                          <a:effectLst/>
                        </a:rPr>
                        <a:t>16</a:t>
                      </a:r>
                      <a:r>
                        <a:rPr lang="ru-RU" sz="900" dirty="0">
                          <a:effectLst/>
                        </a:rPr>
                        <a:t>|| P@ssW0rd)</a:t>
                      </a:r>
                      <a:endParaRPr lang="ru-RU" sz="8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 dirty="0">
                          <a:effectLst/>
                        </a:rPr>
                        <a:t>Получение кода OK</a:t>
                      </a:r>
                      <a:endParaRPr lang="ru-RU" sz="8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 dirty="0">
                          <a:effectLst/>
                        </a:rPr>
                        <a:t>Отправка значений: 2 2 1 2  (два вектора; длина первого вектора 2, его значение {2 1})</a:t>
                      </a:r>
                      <a:endParaRPr lang="ru-RU" sz="8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 dirty="0">
                          <a:effectLst/>
                        </a:rPr>
                        <a:t>Получение результата по первому вектору равное 2</a:t>
                      </a:r>
                      <a:endParaRPr lang="ru-RU" sz="8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 dirty="0">
                          <a:effectLst/>
                        </a:rPr>
                        <a:t>Отправка значений: 2 3 4 (длина второго вектора 2, значение {3 4})</a:t>
                      </a:r>
                      <a:endParaRPr lang="ru-RU" sz="8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 dirty="0">
                          <a:effectLst/>
                        </a:rPr>
                        <a:t>Получение результата по второму вектору равное 12</a:t>
                      </a:r>
                      <a:endParaRPr lang="ru-RU" sz="8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 dirty="0">
                          <a:effectLst/>
                        </a:rPr>
                        <a:t>Закрытие соединения</a:t>
                      </a:r>
                      <a:endParaRPr lang="ru-RU" sz="8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804" marR="8804" marT="8804" marB="8804"/>
                </a:tc>
                <a:extLst>
                  <a:ext uri="{0D108BD9-81ED-4DB2-BD59-A6C34878D82A}">
                    <a16:rowId xmlns:a16="http://schemas.microsoft.com/office/drawing/2014/main" val="1728239427"/>
                  </a:ext>
                </a:extLst>
              </a:tr>
              <a:tr h="1465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804" marR="8804" marT="8804" marB="880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900">
                          <a:effectLst/>
                        </a:rPr>
                        <a:t>Удачное взаимодействие 2, пользователь ivanov</a:t>
                      </a:r>
                      <a:endParaRPr lang="ru-RU" sz="8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804" marR="8804" marT="8804" marB="8804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>
                          <a:effectLst/>
                        </a:rPr>
                        <a:t>Установка соединения с сервером по адресу 127.0.0.1 и порту 33333 </a:t>
                      </a:r>
                      <a:endParaRPr lang="ru-RU" sz="8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>
                          <a:effectLst/>
                        </a:rPr>
                        <a:t>Отправка идентификатора ivanov</a:t>
                      </a:r>
                      <a:endParaRPr lang="ru-RU" sz="8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>
                          <a:effectLst/>
                        </a:rPr>
                        <a:t>Получение числа HASH</a:t>
                      </a:r>
                      <a:r>
                        <a:rPr lang="ru-RU" sz="900" baseline="-25000">
                          <a:effectLst/>
                        </a:rPr>
                        <a:t>md5</a:t>
                      </a:r>
                      <a:r>
                        <a:rPr lang="ru-RU" sz="900">
                          <a:effectLst/>
                        </a:rPr>
                        <a:t> </a:t>
                      </a:r>
                      <a:endParaRPr lang="ru-RU" sz="8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>
                          <a:effectLst/>
                        </a:rPr>
                        <a:t>Отправка HASHmd5 (SALT</a:t>
                      </a:r>
                      <a:r>
                        <a:rPr lang="ru-RU" sz="900" baseline="-25000">
                          <a:effectLst/>
                        </a:rPr>
                        <a:t>16</a:t>
                      </a:r>
                      <a:r>
                        <a:rPr lang="ru-RU" sz="900">
                          <a:effectLst/>
                        </a:rPr>
                        <a:t>|| 123456)</a:t>
                      </a:r>
                      <a:endParaRPr lang="ru-RU" sz="8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>
                          <a:effectLst/>
                        </a:rPr>
                        <a:t>Получение кода OK</a:t>
                      </a:r>
                      <a:endParaRPr lang="ru-RU" sz="8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>
                          <a:effectLst/>
                        </a:rPr>
                        <a:t>Отправка значений: 2 2 11 13  (два вектора; длина первого вектора 2, его значение {11 13})</a:t>
                      </a:r>
                      <a:endParaRPr lang="ru-RU" sz="8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>
                          <a:effectLst/>
                        </a:rPr>
                        <a:t>Получение результата по первому вектору равное 143</a:t>
                      </a:r>
                      <a:endParaRPr lang="ru-RU" sz="8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>
                          <a:effectLst/>
                        </a:rPr>
                        <a:t>Отправка значений: 3 31 32 334 (длина второго вектора 3, значение {31 32 334})</a:t>
                      </a:r>
                      <a:endParaRPr lang="ru-RU" sz="8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>
                          <a:effectLst/>
                        </a:rPr>
                        <a:t>Получение результата по второму вектору равное 331328</a:t>
                      </a:r>
                      <a:endParaRPr lang="ru-RU" sz="8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>
                          <a:effectLst/>
                        </a:rPr>
                        <a:t>Закрытие соединения</a:t>
                      </a:r>
                      <a:endParaRPr lang="ru-RU" sz="8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804" marR="8804" marT="8804" marB="8804"/>
                </a:tc>
                <a:extLst>
                  <a:ext uri="{0D108BD9-81ED-4DB2-BD59-A6C34878D82A}">
                    <a16:rowId xmlns:a16="http://schemas.microsoft.com/office/drawing/2014/main" val="4004872500"/>
                  </a:ext>
                </a:extLst>
              </a:tr>
              <a:tr h="5435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804" marR="8804" marT="8804" marB="880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900">
                          <a:effectLst/>
                        </a:rPr>
                        <a:t>Неудачное взаимодействие 1, неправильный логин</a:t>
                      </a:r>
                      <a:endParaRPr lang="ru-RU" sz="8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804" marR="8804" marT="8804" marB="8804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>
                          <a:effectLst/>
                        </a:rPr>
                        <a:t>Установка соединения с сервером по адресу 127.0.0.1 и порту 33333 </a:t>
                      </a:r>
                      <a:endParaRPr lang="ru-RU" sz="8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>
                          <a:effectLst/>
                        </a:rPr>
                        <a:t>Отправка идентификатора ivanov2</a:t>
                      </a:r>
                      <a:endParaRPr lang="ru-RU" sz="8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>
                          <a:effectLst/>
                        </a:rPr>
                        <a:t>Получение ошибки ERR</a:t>
                      </a:r>
                      <a:endParaRPr lang="ru-RU" sz="8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>
                          <a:effectLst/>
                        </a:rPr>
                        <a:t>Завершение соединения</a:t>
                      </a:r>
                      <a:endParaRPr lang="ru-RU" sz="8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804" marR="8804" marT="8804" marB="8804"/>
                </a:tc>
                <a:extLst>
                  <a:ext uri="{0D108BD9-81ED-4DB2-BD59-A6C34878D82A}">
                    <a16:rowId xmlns:a16="http://schemas.microsoft.com/office/drawing/2014/main" val="2588253794"/>
                  </a:ext>
                </a:extLst>
              </a:tr>
              <a:tr h="806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804" marR="8804" marT="8804" marB="880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900">
                          <a:effectLst/>
                        </a:rPr>
                        <a:t>Неудачное взаимодействие 2, неправильный пароль</a:t>
                      </a:r>
                      <a:endParaRPr lang="ru-RU" sz="8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804" marR="8804" marT="8804" marB="8804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>
                          <a:effectLst/>
                        </a:rPr>
                        <a:t>Установка соединения с сервером по адресу 127.0.0.1 и порту 33333 </a:t>
                      </a:r>
                      <a:endParaRPr lang="ru-RU" sz="8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>
                          <a:effectLst/>
                        </a:rPr>
                        <a:t>Отправка идентификатора user0</a:t>
                      </a:r>
                      <a:endParaRPr lang="ru-RU" sz="8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>
                          <a:effectLst/>
                        </a:rPr>
                        <a:t>Получение числа SALT</a:t>
                      </a:r>
                      <a:endParaRPr lang="ru-RU" sz="8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>
                          <a:effectLst/>
                        </a:rPr>
                        <a:t>Отправка HASHmd5 (SALT || qwe123456 )</a:t>
                      </a:r>
                      <a:endParaRPr lang="ru-RU" sz="8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>
                          <a:effectLst/>
                        </a:rPr>
                        <a:t>Получение ошибки ERR</a:t>
                      </a:r>
                      <a:endParaRPr lang="ru-RU" sz="8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>
                          <a:effectLst/>
                        </a:rPr>
                        <a:t>Завершение соединения</a:t>
                      </a:r>
                      <a:endParaRPr lang="ru-RU" sz="8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804" marR="8804" marT="8804" marB="8804"/>
                </a:tc>
                <a:extLst>
                  <a:ext uri="{0D108BD9-81ED-4DB2-BD59-A6C34878D82A}">
                    <a16:rowId xmlns:a16="http://schemas.microsoft.com/office/drawing/2014/main" val="3848461742"/>
                  </a:ext>
                </a:extLst>
              </a:tr>
              <a:tr h="368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804" marR="8804" marT="8804" marB="880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900">
                          <a:effectLst/>
                        </a:rPr>
                        <a:t>Неудачное взаимодействие 3, неправильный порт подключения</a:t>
                      </a:r>
                      <a:endParaRPr lang="ru-RU" sz="8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804" marR="8804" marT="8804" marB="8804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>
                          <a:effectLst/>
                        </a:rPr>
                        <a:t>Установка соединения с сервером по адресу 127.0.0.1 и порту 33334 </a:t>
                      </a:r>
                      <a:endParaRPr lang="ru-RU" sz="8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>
                          <a:effectLst/>
                        </a:rPr>
                        <a:t>Ошибка соединения</a:t>
                      </a:r>
                      <a:endParaRPr lang="ru-RU" sz="8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804" marR="8804" marT="8804" marB="8804"/>
                </a:tc>
                <a:extLst>
                  <a:ext uri="{0D108BD9-81ED-4DB2-BD59-A6C34878D82A}">
                    <a16:rowId xmlns:a16="http://schemas.microsoft.com/office/drawing/2014/main" val="1617702962"/>
                  </a:ext>
                </a:extLst>
              </a:tr>
              <a:tr h="4615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804" marR="8804" marT="8804" marB="880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900">
                          <a:effectLst/>
                        </a:rPr>
                        <a:t>Неудачное взаимодействие 4, неправильный адрес подключения</a:t>
                      </a:r>
                      <a:endParaRPr lang="ru-RU" sz="8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804" marR="8804" marT="8804" marB="8804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 dirty="0">
                          <a:effectLst/>
                        </a:rPr>
                        <a:t>Установка соединения с сервером по адресу 127.0.0.12 и порту 33333 </a:t>
                      </a:r>
                      <a:endParaRPr lang="ru-RU" sz="8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900" dirty="0">
                          <a:effectLst/>
                        </a:rPr>
                        <a:t>Ошибка соединения</a:t>
                      </a:r>
                      <a:endParaRPr lang="ru-RU" sz="8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804" marR="8804" marT="8804" marB="8804"/>
                </a:tc>
                <a:extLst>
                  <a:ext uri="{0D108BD9-81ED-4DB2-BD59-A6C34878D82A}">
                    <a16:rowId xmlns:a16="http://schemas.microsoft.com/office/drawing/2014/main" val="5131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034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88ADE-DDD7-811C-242B-A762D345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D120D-3368-E9AC-3982-818676EAE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</a:rPr>
              <a:t>В ходе выполнения курсовой работы была разработана система клиент-серверного взаимодействия, предназначенная для использования сетевого протокола TCP. Создан сервер, способный принимать подключения от клиентов, а также клиентское приложение, обеспечивающее обмен данными с сервером, отправку информации и получение результатов вычислений.</a:t>
            </a: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</a:rPr>
              <a:t>Этапы разработки включали в себя анализ требований, проектирование структуры программы, написание кода, модульное тестирование функционала, приемочное тестирование и, наконец, документирование проекта при использовании инструмента </a:t>
            </a:r>
            <a:r>
              <a:rPr lang="ru-RU" sz="1800" dirty="0" err="1">
                <a:effectLst/>
                <a:latin typeface="Times New Roman" panose="02020603050405020304" pitchFamily="18" charset="0"/>
              </a:rPr>
              <a:t>Doxygen</a:t>
            </a:r>
            <a:r>
              <a:rPr lang="ru-RU" sz="1800" dirty="0">
                <a:effectLst/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</a:rPr>
              <a:t>Задание на курсовую работу было выполнено в полном объеме.</a:t>
            </a: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24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A123D-0D99-4F98-8F0C-7B31DEBC6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22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  <a:t>МИНИСТЕРСТВО НАУКИ И ВЫСШЕГО ОБРАЗОВАНИЯ РОССИЙСКОЙ ФЕДЕРАЦИИ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  <a:t>ПЕНЗЕНСКИЙ ГОСУДАРСТВЕННЫЙ УНИВЕРСИТЕТ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  <a:t>Кафедра «Информационная безопасность систем и технологий»</a:t>
            </a:r>
            <a:r>
              <a:rPr lang="ru-RU" sz="6700" dirty="0"/>
              <a:t> </a:t>
            </a:r>
            <a:br>
              <a:rPr lang="ru-RU" sz="6700" dirty="0"/>
            </a:br>
            <a: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  <a:t>Курсовая работа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  <a:t>по дисциплине «Технологии и методы программирования»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  <a:t>на тему «Программная реализация сетевого сервера »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  <a:t>ПГУ.100502.С.1.О.23.КР.22ПТ115.01.ПЗ</a:t>
            </a:r>
            <a:r>
              <a:rPr lang="ru-RU" sz="6700" dirty="0"/>
              <a:t> </a:t>
            </a:r>
            <a:br>
              <a:rPr lang="ru-RU" sz="6700" dirty="0"/>
            </a:br>
            <a: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  <a:t>Специальность — 10.05.02 Информационная безопасность телекоммуникационных систем.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ru-RU" sz="2000" b="0" i="0" dirty="0">
                <a:solidFill>
                  <a:srgbClr val="000000"/>
                </a:solidFill>
                <a:effectLst/>
                <a:latin typeface="LiberationSans"/>
              </a:rPr>
              <a:t>Специализация 7 — Разработка защищенных телекоммуникационных систем</a:t>
            </a:r>
            <a:r>
              <a:rPr lang="ru-RU" sz="6700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A0B14C-6812-4074-BE33-1C8F28441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0120" y="5303838"/>
            <a:ext cx="3611880" cy="1655762"/>
          </a:xfrm>
        </p:spPr>
        <p:txBody>
          <a:bodyPr>
            <a:normAutofit/>
          </a:bodyPr>
          <a:lstStyle/>
          <a:p>
            <a:pPr algn="l"/>
            <a:r>
              <a:rPr lang="ru-RU" sz="1600" b="0" i="0" dirty="0">
                <a:solidFill>
                  <a:srgbClr val="000000"/>
                </a:solidFill>
                <a:effectLst/>
                <a:latin typeface="LiberationSans"/>
              </a:rPr>
              <a:t>Выполнил студент: Черный М.В.</a:t>
            </a:r>
            <a:br>
              <a:rPr lang="ru-RU" sz="16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ru-RU" sz="1600" b="0" i="0" dirty="0">
                <a:solidFill>
                  <a:srgbClr val="000000"/>
                </a:solidFill>
                <a:effectLst/>
                <a:latin typeface="LiberationSans"/>
              </a:rPr>
              <a:t>Группа: 22ПТ1</a:t>
            </a:r>
            <a:br>
              <a:rPr lang="ru-RU" sz="16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ru-RU" sz="1600" b="0" i="0" dirty="0">
                <a:solidFill>
                  <a:srgbClr val="000000"/>
                </a:solidFill>
                <a:effectLst/>
                <a:latin typeface="LiberationSans"/>
              </a:rPr>
              <a:t>Руководитель: Лупанов М.Ю.</a:t>
            </a:r>
            <a:r>
              <a:rPr lang="ru-RU" sz="2000" dirty="0"/>
              <a:t> 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8634CC7-2BD8-A6C2-16B1-1FE8135C2D0B}"/>
              </a:ext>
            </a:extLst>
          </p:cNvPr>
          <p:cNvSpPr txBox="1">
            <a:spLocks/>
          </p:cNvSpPr>
          <p:nvPr/>
        </p:nvSpPr>
        <p:spPr>
          <a:xfrm>
            <a:off x="4290060" y="6289358"/>
            <a:ext cx="361188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rgbClr val="000000"/>
                </a:solidFill>
                <a:latin typeface="LiberationSans"/>
              </a:rPr>
              <a:t>2023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83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4118C-74A9-4E6D-8727-E0DA5199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Цель: разработка серверной программы для клиент-серверной обработки данных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3BE26B-3EDD-4723-ABEF-51BC8E9C7B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22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dirty="0"/>
              <a:t>Не интерактивный режим</a:t>
            </a:r>
          </a:p>
          <a:p>
            <a:pPr>
              <a:buFontTx/>
              <a:buChar char="-"/>
            </a:pPr>
            <a:r>
              <a:rPr lang="ru-RU" dirty="0"/>
              <a:t>Принятие необязательных параметров через параметры запуска командной строки, вывод справки об использовании</a:t>
            </a:r>
          </a:p>
          <a:p>
            <a:pPr>
              <a:buFontTx/>
              <a:buChar char="-"/>
            </a:pPr>
            <a:r>
              <a:rPr lang="ru-RU" dirty="0"/>
              <a:t>Обработка ошибок</a:t>
            </a:r>
          </a:p>
          <a:p>
            <a:pPr>
              <a:buFontTx/>
              <a:buChar char="-"/>
            </a:pPr>
            <a:r>
              <a:rPr lang="ru-RU" dirty="0"/>
              <a:t>Идентификация и аутентификация клиента в соответствии с БД клиентов, хранящейся в текстовом файле</a:t>
            </a:r>
          </a:p>
          <a:p>
            <a:pPr>
              <a:buFontTx/>
              <a:buChar char="-"/>
            </a:pPr>
            <a:r>
              <a:rPr lang="ru-RU" dirty="0"/>
              <a:t>Использование хэш-функции </a:t>
            </a:r>
            <a:r>
              <a:rPr lang="en-US" dirty="0"/>
              <a:t>MD5 </a:t>
            </a:r>
            <a:r>
              <a:rPr lang="ru-RU" dirty="0"/>
              <a:t>для аутентификации</a:t>
            </a:r>
          </a:p>
          <a:p>
            <a:pPr>
              <a:buFontTx/>
              <a:buChar char="-"/>
            </a:pPr>
            <a:r>
              <a:rPr lang="ru-RU" dirty="0"/>
              <a:t>Операция, выполняемая над данными клиента – произведение вектора</a:t>
            </a:r>
          </a:p>
        </p:txBody>
      </p:sp>
    </p:spTree>
    <p:extLst>
      <p:ext uri="{BB962C8B-B14F-4D97-AF65-F5344CB8AC3E}">
        <p14:creationId xmlns:p14="http://schemas.microsoft.com/office/powerpoint/2010/main" val="381223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16C4C-994A-DCCF-C9F3-A6187CFD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0" i="0" dirty="0">
                <a:solidFill>
                  <a:srgbClr val="000000"/>
                </a:solidFill>
                <a:effectLst/>
                <a:latin typeface="LiberationSans"/>
              </a:rPr>
              <a:t>Задачи работы</a:t>
            </a:r>
            <a:r>
              <a:rPr lang="ru-RU" sz="7200" dirty="0"/>
              <a:t> 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44543-A786-3096-649F-3DC1DFFF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48615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LiberationSans"/>
              </a:rPr>
              <a:t>Анализ требований к программе.</a:t>
            </a:r>
            <a:br>
              <a:rPr lang="ru-RU" sz="1800" b="0" i="0" dirty="0">
                <a:solidFill>
                  <a:srgbClr val="000000"/>
                </a:solidFill>
                <a:effectLst/>
                <a:latin typeface="LiberationSans"/>
              </a:rPr>
            </a:br>
            <a:endParaRPr lang="ru-RU" sz="1800" b="0" i="0" dirty="0">
              <a:solidFill>
                <a:srgbClr val="000000"/>
              </a:solidFill>
              <a:effectLst/>
              <a:latin typeface="LiberationSans"/>
            </a:endParaRPr>
          </a:p>
          <a:p>
            <a:pPr marL="0" indent="0"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LiberationSans"/>
              </a:rPr>
              <a:t>Построение UML-диаграмм вариантов использования и проектирование пользовательского</a:t>
            </a:r>
            <a:br>
              <a:rPr lang="ru-RU" sz="1800" b="0" i="0" dirty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ru-RU" sz="1800" b="0" i="0" dirty="0">
                <a:solidFill>
                  <a:srgbClr val="000000"/>
                </a:solidFill>
                <a:effectLst/>
                <a:latin typeface="LiberationSans"/>
              </a:rPr>
              <a:t>интерфейса</a:t>
            </a:r>
            <a:br>
              <a:rPr lang="ru-RU" sz="1800" b="0" i="0" dirty="0">
                <a:solidFill>
                  <a:srgbClr val="000000"/>
                </a:solidFill>
                <a:effectLst/>
                <a:latin typeface="LiberationSans"/>
              </a:rPr>
            </a:br>
            <a:endParaRPr lang="ru-RU" sz="1800" b="0" i="0" dirty="0">
              <a:solidFill>
                <a:srgbClr val="000000"/>
              </a:solidFill>
              <a:effectLst/>
              <a:latin typeface="LiberationSans"/>
            </a:endParaRPr>
          </a:p>
          <a:p>
            <a:pPr marL="0" indent="0"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LiberationSans"/>
              </a:rPr>
              <a:t>Построение UML-диаграмм классов и планирование модулей.</a:t>
            </a:r>
            <a:br>
              <a:rPr lang="ru-RU" sz="1800" b="0" i="0" dirty="0">
                <a:solidFill>
                  <a:srgbClr val="000000"/>
                </a:solidFill>
                <a:effectLst/>
                <a:latin typeface="LiberationSans"/>
              </a:rPr>
            </a:br>
            <a:endParaRPr lang="ru-RU" sz="1800" b="0" i="0" dirty="0">
              <a:solidFill>
                <a:srgbClr val="000000"/>
              </a:solidFill>
              <a:effectLst/>
              <a:latin typeface="LiberationSans"/>
            </a:endParaRPr>
          </a:p>
          <a:p>
            <a:pPr marL="0" indent="0"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LiberationSans"/>
              </a:rPr>
              <a:t>Построение UML-диаграмм последовательностей.</a:t>
            </a:r>
            <a:br>
              <a:rPr lang="ru-RU" sz="1800" b="0" i="0" dirty="0">
                <a:solidFill>
                  <a:srgbClr val="000000"/>
                </a:solidFill>
                <a:effectLst/>
                <a:latin typeface="LiberationSans"/>
              </a:rPr>
            </a:br>
            <a:endParaRPr lang="ru-RU" sz="1800" b="0" i="0" dirty="0">
              <a:solidFill>
                <a:srgbClr val="000000"/>
              </a:solidFill>
              <a:effectLst/>
              <a:latin typeface="LiberationSans"/>
            </a:endParaRPr>
          </a:p>
          <a:p>
            <a:pPr marL="0" indent="0"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LiberationSans"/>
              </a:rPr>
              <a:t>Построение UML-диаграмм деятельности.</a:t>
            </a:r>
            <a:br>
              <a:rPr lang="ru-RU" sz="1800" b="0" i="0" dirty="0">
                <a:solidFill>
                  <a:srgbClr val="000000"/>
                </a:solidFill>
                <a:effectLst/>
                <a:latin typeface="LiberationSans"/>
              </a:rPr>
            </a:br>
            <a:endParaRPr lang="ru-RU" sz="1800" b="0" i="0" dirty="0">
              <a:solidFill>
                <a:srgbClr val="000000"/>
              </a:solidFill>
              <a:effectLst/>
              <a:latin typeface="LiberationSans"/>
            </a:endParaRPr>
          </a:p>
          <a:p>
            <a:pPr marL="0" indent="0"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LiberationSans"/>
              </a:rPr>
              <a:t>Разработка серверной программы.</a:t>
            </a:r>
            <a:br>
              <a:rPr lang="ru-RU" sz="1800" b="0" i="0" dirty="0">
                <a:solidFill>
                  <a:srgbClr val="000000"/>
                </a:solidFill>
                <a:effectLst/>
                <a:latin typeface="LiberationSans"/>
              </a:rPr>
            </a:br>
            <a:endParaRPr lang="ru-RU" sz="1800" b="0" i="0" dirty="0">
              <a:solidFill>
                <a:srgbClr val="000000"/>
              </a:solidFill>
              <a:effectLst/>
              <a:latin typeface="LiberationSans"/>
            </a:endParaRPr>
          </a:p>
          <a:p>
            <a:pPr marL="0" indent="0"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LiberationSans"/>
              </a:rPr>
              <a:t>Разработка модульных тестов и проведение модульного тестирования.</a:t>
            </a:r>
            <a:br>
              <a:rPr lang="ru-RU" sz="1800" b="0" i="0" dirty="0">
                <a:solidFill>
                  <a:srgbClr val="000000"/>
                </a:solidFill>
                <a:effectLst/>
                <a:latin typeface="LiberationSans"/>
              </a:rPr>
            </a:br>
            <a:endParaRPr lang="ru-RU" sz="1800" b="0" i="0" dirty="0">
              <a:solidFill>
                <a:srgbClr val="000000"/>
              </a:solidFill>
              <a:effectLst/>
              <a:latin typeface="LiberationSans"/>
            </a:endParaRPr>
          </a:p>
          <a:p>
            <a:pPr marL="0" indent="0"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LiberationSans"/>
              </a:rPr>
              <a:t>Разработка функциональных тестов и проведение приемочного тестирования.</a:t>
            </a:r>
            <a:br>
              <a:rPr lang="ru-RU" sz="1800" b="0" i="0" dirty="0">
                <a:solidFill>
                  <a:srgbClr val="000000"/>
                </a:solidFill>
                <a:effectLst/>
                <a:latin typeface="LiberationSans"/>
              </a:rPr>
            </a:br>
            <a:endParaRPr lang="ru-RU" sz="1800" b="0" i="0" dirty="0">
              <a:solidFill>
                <a:srgbClr val="000000"/>
              </a:solidFill>
              <a:effectLst/>
              <a:latin typeface="LiberationSans"/>
            </a:endParaRPr>
          </a:p>
          <a:p>
            <a:pPr marL="0" indent="0"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LiberationSans"/>
              </a:rPr>
              <a:t>Проведение документирования кода программы с использованием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LiberationSans"/>
              </a:rPr>
              <a:t>Doxygen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LiberationSans"/>
              </a:rPr>
              <a:t>.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03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E7BFE-5201-B70B-945B-9698A4CB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Проектирование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FB504-9258-ABDD-09F9-719BB29AA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данной главе проведено проектирование программы. Были разработаны</a:t>
            </a:r>
          </a:p>
          <a:p>
            <a:pPr marL="0" indent="0">
              <a:buNone/>
            </a:pPr>
            <a:r>
              <a:rPr lang="ru-RU" dirty="0"/>
              <a:t>UML диаграммы следующих типов:</a:t>
            </a:r>
          </a:p>
          <a:p>
            <a:pPr marL="0" indent="0">
              <a:buNone/>
            </a:pPr>
            <a:r>
              <a:rPr lang="ru-RU" dirty="0"/>
              <a:t>Диаграмма вариантов использования(прецедентов)</a:t>
            </a:r>
          </a:p>
          <a:p>
            <a:pPr marL="0" indent="0">
              <a:buNone/>
            </a:pPr>
            <a:r>
              <a:rPr lang="ru-RU" dirty="0"/>
              <a:t>Диаграмма классов</a:t>
            </a:r>
          </a:p>
          <a:p>
            <a:pPr marL="0" indent="0">
              <a:buNone/>
            </a:pPr>
            <a:r>
              <a:rPr lang="ru-RU" dirty="0"/>
              <a:t>Диаграмма деятельности</a:t>
            </a:r>
          </a:p>
          <a:p>
            <a:pPr marL="0" indent="0">
              <a:buNone/>
            </a:pPr>
            <a:r>
              <a:rPr lang="ru-RU" dirty="0"/>
              <a:t>Диаграмма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80070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21269-9F5A-4B20-9FAA-7CF25BA9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AEA628-2C7E-4777-804F-834DB5D0D37A}"/>
              </a:ext>
            </a:extLst>
          </p:cNvPr>
          <p:cNvPicPr/>
          <p:nvPr/>
        </p:nvPicPr>
        <p:blipFill rotWithShape="1">
          <a:blip r:embed="rId2"/>
          <a:srcRect l="1400" t="2516" r="1429" b="2684"/>
          <a:stretch/>
        </p:blipFill>
        <p:spPr bwMode="auto">
          <a:xfrm>
            <a:off x="1988820" y="1690688"/>
            <a:ext cx="8214360" cy="424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5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21269-9F5A-4B20-9FAA-7CF25BA9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C46EA7-4FD4-4090-8D9E-3AB4F932F0DF}"/>
              </a:ext>
            </a:extLst>
          </p:cNvPr>
          <p:cNvPicPr/>
          <p:nvPr/>
        </p:nvPicPr>
        <p:blipFill>
          <a:blip r:embed="rId2"/>
          <a:stretch/>
        </p:blipFill>
        <p:spPr bwMode="auto">
          <a:xfrm>
            <a:off x="3302848" y="1339182"/>
            <a:ext cx="5586303" cy="506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3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21269-9F5A-4B20-9FAA-7CF25BA9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5459C7-1960-424B-8388-C62A30208A10}"/>
              </a:ext>
            </a:extLst>
          </p:cNvPr>
          <p:cNvPicPr/>
          <p:nvPr/>
        </p:nvPicPr>
        <p:blipFill>
          <a:blip r:embed="rId2"/>
          <a:srcRect l="2798" t="3438" r="8535" b="5902"/>
          <a:stretch/>
        </p:blipFill>
        <p:spPr bwMode="auto">
          <a:xfrm>
            <a:off x="1220069" y="1315614"/>
            <a:ext cx="9751862" cy="524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3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21269-9F5A-4B20-9FAA-7CF25BA9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Server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5459C7-1960-424B-8388-C62A30208A10}"/>
              </a:ext>
            </a:extLst>
          </p:cNvPr>
          <p:cNvPicPr/>
          <p:nvPr/>
        </p:nvPicPr>
        <p:blipFill rotWithShape="1">
          <a:blip r:embed="rId2"/>
          <a:srcRect l="33787" t="5093" r="48355" b="45209"/>
          <a:stretch/>
        </p:blipFill>
        <p:spPr bwMode="auto">
          <a:xfrm>
            <a:off x="1362269" y="1922106"/>
            <a:ext cx="2958706" cy="4329404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F50FD80D-1712-48A0-B1F3-3309C3CE776B}"/>
              </a:ext>
            </a:extLst>
          </p:cNvPr>
          <p:cNvSpPr txBox="1">
            <a:spLocks/>
          </p:cNvSpPr>
          <p:nvPr/>
        </p:nvSpPr>
        <p:spPr>
          <a:xfrm>
            <a:off x="4394719" y="1846289"/>
            <a:ext cx="7931021" cy="4722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class Server{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int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handeClientInteraction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(string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db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, string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lfile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uint32_t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multiplyVectors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(const std::vector&lt;uint32_t&gt;&amp; array);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void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setAddress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(string address1);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string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getAddress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endParaRPr lang="en-US" sz="4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void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setPort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(string port1);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int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getPort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private: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string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serverAddress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int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serverPort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ErrorManager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Err;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};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E044D-9650-4927-B4B8-7C23819BFB45}"/>
              </a:ext>
            </a:extLst>
          </p:cNvPr>
          <p:cNvSpPr txBox="1"/>
          <p:nvPr/>
        </p:nvSpPr>
        <p:spPr>
          <a:xfrm>
            <a:off x="3816220" y="766296"/>
            <a:ext cx="793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предназначен для</a:t>
            </a:r>
            <a:r>
              <a:rPr lang="en-US" sz="2400" dirty="0"/>
              <a:t> </a:t>
            </a:r>
            <a:r>
              <a:rPr lang="ru-RU" sz="2400" dirty="0"/>
              <a:t>взаимодействия с клиентом</a:t>
            </a:r>
          </a:p>
        </p:txBody>
      </p:sp>
    </p:spTree>
    <p:extLst>
      <p:ext uri="{BB962C8B-B14F-4D97-AF65-F5344CB8AC3E}">
        <p14:creationId xmlns:p14="http://schemas.microsoft.com/office/powerpoint/2010/main" val="181986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21269-9F5A-4B20-9FAA-7CF25BA9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/>
              <a:t>User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A3211-0A71-4A7F-8BF7-9805B05E1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346" y="1749345"/>
            <a:ext cx="7576456" cy="408680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class User{</a:t>
            </a:r>
            <a:endParaRPr lang="ru-RU" sz="4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private:</a:t>
            </a:r>
            <a:endParaRPr lang="ru-RU" sz="4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string login;</a:t>
            </a:r>
            <a:endParaRPr lang="ru-RU" sz="4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string password;</a:t>
            </a:r>
            <a:endParaRPr lang="ru-RU" sz="4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public:</a:t>
            </a:r>
            <a:endParaRPr lang="ru-RU" sz="4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bool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CheckLogin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(vector&lt;string&gt;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Db_login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  <a:endParaRPr lang="ru-RU" sz="4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bool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CheckPassword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(vector&lt;string&gt;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Db_password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, vector&lt;string&gt;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Db_login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, string SALT);</a:t>
            </a:r>
            <a:endParaRPr lang="ru-RU" sz="4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</a:t>
            </a:r>
            <a:endParaRPr lang="ru-RU" sz="4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string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getLogin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();</a:t>
            </a:r>
            <a:endParaRPr lang="ru-RU" sz="4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void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setLogin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(string login1);</a:t>
            </a:r>
            <a:endParaRPr lang="ru-RU" sz="4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         string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getPassword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();</a:t>
            </a:r>
            <a:endParaRPr lang="ru-RU" sz="4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void </a:t>
            </a:r>
            <a:r>
              <a:rPr lang="en-US" sz="4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setPassword</a:t>
            </a: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(string password1);</a:t>
            </a:r>
            <a:endParaRPr lang="ru-RU" sz="4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 };</a:t>
            </a:r>
            <a:endParaRPr lang="ru-RU" sz="4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EC86F4-B455-4089-AEB7-7F23757C24B4}"/>
              </a:ext>
            </a:extLst>
          </p:cNvPr>
          <p:cNvPicPr/>
          <p:nvPr/>
        </p:nvPicPr>
        <p:blipFill rotWithShape="1">
          <a:blip r:embed="rId2"/>
          <a:srcRect l="74845" t="21993" r="9376" b="28957"/>
          <a:stretch/>
        </p:blipFill>
        <p:spPr bwMode="auto">
          <a:xfrm>
            <a:off x="1278295" y="1641082"/>
            <a:ext cx="3002901" cy="4907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763E3-CA32-4043-AAAF-9023A2A35290}"/>
              </a:ext>
            </a:extLst>
          </p:cNvPr>
          <p:cNvSpPr txBox="1"/>
          <p:nvPr/>
        </p:nvSpPr>
        <p:spPr>
          <a:xfrm>
            <a:off x="3851988" y="765909"/>
            <a:ext cx="7931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предназначен для хранения информации о текущем пользователе</a:t>
            </a:r>
          </a:p>
        </p:txBody>
      </p:sp>
    </p:spTree>
    <p:extLst>
      <p:ext uri="{BB962C8B-B14F-4D97-AF65-F5344CB8AC3E}">
        <p14:creationId xmlns:p14="http://schemas.microsoft.com/office/powerpoint/2010/main" val="40752705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1233</Words>
  <Application>Microsoft Office PowerPoint</Application>
  <PresentationFormat>Широкоэкранный</PresentationFormat>
  <Paragraphs>204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Liberation Serif</vt:lpstr>
      <vt:lpstr>LiberationSans</vt:lpstr>
      <vt:lpstr>Times New Roman</vt:lpstr>
      <vt:lpstr>Тема Office</vt:lpstr>
      <vt:lpstr>МИНИСТЕРСТВО НАУКИ И ВЫСШЕГО ОБРАЗОВАНИЯ РОССИЙСКОЙ ФЕДЕРАЦИИ ПЕНЗЕНСКИЙ ГОСУДАРСТВЕННЫЙ УНИВЕРСИТЕТ Кафедра «Информационная безопасность систем и технологий»  Курсовая работа по дисциплине «Технологии и методы программирования» на тему «Программная реализация сетевого сервера » ПГУ.100502.С.1.О.23.КР.22ПТ115.01.ПЗ  Специальность — 10.05.02 Информационная безопасность телекоммуникационных систем. Специализация 7 — Разработка защищенных телекоммуникационных систем  </vt:lpstr>
      <vt:lpstr>Цель: разработка серверной программы для клиент-серверной обработки данных</vt:lpstr>
      <vt:lpstr>Задачи работы  </vt:lpstr>
      <vt:lpstr>Проектирование</vt:lpstr>
      <vt:lpstr>Диаграмма вариантов использования</vt:lpstr>
      <vt:lpstr>Диаграмма последовательности</vt:lpstr>
      <vt:lpstr>Диаграмма классов</vt:lpstr>
      <vt:lpstr>Класс Server</vt:lpstr>
      <vt:lpstr>Класс User</vt:lpstr>
      <vt:lpstr>Класс UserDataBase</vt:lpstr>
      <vt:lpstr>Класс ErrorManager</vt:lpstr>
      <vt:lpstr>Модульное тестирование</vt:lpstr>
      <vt:lpstr>Приемочное тестирование</vt:lpstr>
      <vt:lpstr>Заключение</vt:lpstr>
      <vt:lpstr>МИНИСТЕРСТВО НАУКИ И ВЫСШЕГО ОБРАЗОВАНИЯ РОССИЙСКОЙ ФЕДЕРАЦИИ ПЕНЗЕНСКИЙ ГОСУДАРСТВЕННЫЙ УНИВЕРСИТЕТ Кафедра «Информационная безопасность систем и технологий»  Курсовая работа по дисциплине «Технологии и методы программирования» на тему «Программная реализация сетевого сервера » ПГУ.100502.С.1.О.23.КР.22ПТ115.01.ПЗ  Специальность — 10.05.02 Информационная безопасность телекоммуникационных систем. Специализация 7 — Разработка защищенных телекоммуникационных систем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basil</dc:creator>
  <cp:lastModifiedBy>User</cp:lastModifiedBy>
  <cp:revision>22</cp:revision>
  <dcterms:created xsi:type="dcterms:W3CDTF">2024-03-24T12:34:31Z</dcterms:created>
  <dcterms:modified xsi:type="dcterms:W3CDTF">2024-03-25T20:28:04Z</dcterms:modified>
</cp:coreProperties>
</file>