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14"/>
  </p:notesMasterIdLst>
  <p:sldIdLst>
    <p:sldId id="256" r:id="rId2"/>
    <p:sldId id="257" r:id="rId3"/>
    <p:sldId id="258" r:id="rId4"/>
    <p:sldId id="264" r:id="rId5"/>
    <p:sldId id="260" r:id="rId6"/>
    <p:sldId id="265" r:id="rId7"/>
    <p:sldId id="263" r:id="rId8"/>
    <p:sldId id="261" r:id="rId9"/>
    <p:sldId id="266" r:id="rId10"/>
    <p:sldId id="262"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099D2B-3E78-6843-989E-E887CF180F3D}">
          <p14:sldIdLst>
            <p14:sldId id="256"/>
            <p14:sldId id="257"/>
            <p14:sldId id="258"/>
            <p14:sldId id="264"/>
            <p14:sldId id="260"/>
            <p14:sldId id="265"/>
            <p14:sldId id="263"/>
            <p14:sldId id="261"/>
            <p14:sldId id="266"/>
            <p14:sldId id="262"/>
            <p14:sldId id="268"/>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Lorraine" initials="PL" lastIdx="2" clrIdx="0">
    <p:extLst>
      <p:ext uri="{19B8F6BF-5375-455C-9EA6-DF929625EA0E}">
        <p15:presenceInfo xmlns:p15="http://schemas.microsoft.com/office/powerpoint/2012/main" userId="84b963008d5ead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67901"/>
  </p:normalViewPr>
  <p:slideViewPr>
    <p:cSldViewPr snapToGrid="0" snapToObjects="1">
      <p:cViewPr varScale="1">
        <p:scale>
          <a:sx n="58" d="100"/>
          <a:sy n="58" d="100"/>
        </p:scale>
        <p:origin x="24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8E71A-4C7F-1941-89F2-560FB199EBB2}"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6FE6D-3740-A447-AA55-D681DC2E5264}" type="slidenum">
              <a:rPr lang="en-US" smtClean="0"/>
              <a:t>‹#›</a:t>
            </a:fld>
            <a:endParaRPr lang="en-US"/>
          </a:p>
        </p:txBody>
      </p:sp>
    </p:spTree>
    <p:extLst>
      <p:ext uri="{BB962C8B-B14F-4D97-AF65-F5344CB8AC3E}">
        <p14:creationId xmlns:p14="http://schemas.microsoft.com/office/powerpoint/2010/main" val="120019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our models to do well on unseen data.  We replicate this process with cross-validation where we train on one subset and evaluate on another.  Typically there are parameters which affect the generalization gap called hyperparameters.  These are difficult to optimize because we must see how they affect the optimal weights </a:t>
            </a:r>
            <a:r>
              <a:rPr lang="en-US"/>
              <a:t>through training.</a:t>
            </a:r>
            <a:endParaRPr lang="en-US" dirty="0"/>
          </a:p>
          <a:p>
            <a:endParaRPr lang="en-US" dirty="0"/>
          </a:p>
          <a:p>
            <a:endParaRPr lang="en-US" dirty="0"/>
          </a:p>
          <a:p>
            <a:r>
              <a:rPr lang="en-US" dirty="0"/>
              <a:t>High-level idea:  Many problems involve training a model to learn a mapping on some labelled data set, and then applying that model on an unseen data set.  Our real goal is performance on the unseen data set, but we are restricted to using the seen data set to learn.  </a:t>
            </a:r>
          </a:p>
          <a:p>
            <a:endParaRPr lang="en-US" dirty="0"/>
          </a:p>
          <a:p>
            <a:r>
              <a:rPr lang="en-US" dirty="0"/>
              <a:t>Cross-validation helps us assess the generalization gap between trained data and new data by replicating the procedure of training on a subset and assessing performance on a data subset not seen during training.</a:t>
            </a:r>
          </a:p>
          <a:p>
            <a:endParaRPr lang="en-US" dirty="0"/>
          </a:p>
          <a:p>
            <a:r>
              <a:rPr lang="en-US" dirty="0"/>
              <a:t>There are often a number of variables – called hyperparameters – that we can modify to decrease the divergence between validation and training performance, likely at the cost of decreases training performance.</a:t>
            </a:r>
          </a:p>
          <a:p>
            <a:endParaRPr lang="en-US" dirty="0"/>
          </a:p>
          <a:p>
            <a:r>
              <a:rPr lang="en-US" dirty="0"/>
              <a:t>Hyperparameters are difficult to tune, because we must model how they affect the optimal set of weights for our model.  We propose to model this relationship with a neural network.</a:t>
            </a:r>
          </a:p>
        </p:txBody>
      </p:sp>
      <p:sp>
        <p:nvSpPr>
          <p:cNvPr id="4" name="Slide Number Placeholder 3"/>
          <p:cNvSpPr>
            <a:spLocks noGrp="1"/>
          </p:cNvSpPr>
          <p:nvPr>
            <p:ph type="sldNum" sz="quarter" idx="10"/>
          </p:nvPr>
        </p:nvSpPr>
        <p:spPr/>
        <p:txBody>
          <a:bodyPr/>
          <a:lstStyle/>
          <a:p>
            <a:fld id="{DB66FE6D-3740-A447-AA55-D681DC2E5264}" type="slidenum">
              <a:rPr lang="en-US" smtClean="0"/>
              <a:t>1</a:t>
            </a:fld>
            <a:endParaRPr lang="en-US"/>
          </a:p>
        </p:txBody>
      </p:sp>
    </p:spTree>
    <p:extLst>
      <p:ext uri="{BB962C8B-B14F-4D97-AF65-F5344CB8AC3E}">
        <p14:creationId xmlns:p14="http://schemas.microsoft.com/office/powerpoint/2010/main" val="240858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Bilevel</a:t>
            </a:r>
            <a:r>
              <a:rPr lang="en-US" dirty="0"/>
              <a:t> optimization is a fairly general class of problems, that are often difficult to solve. I like to think of them as a game between a leader and a follower.  For example, a GAN where </a:t>
            </a:r>
            <a:r>
              <a:rPr lang="en-US" dirty="0" err="1"/>
              <a:t>L_v</a:t>
            </a:r>
            <a:r>
              <a:rPr lang="en-US" dirty="0"/>
              <a:t> = </a:t>
            </a:r>
            <a:r>
              <a:rPr lang="en-US" dirty="0" err="1"/>
              <a:t>L_t</a:t>
            </a:r>
            <a:r>
              <a:rPr lang="en-US" dirty="0"/>
              <a:t> = V.</a:t>
            </a:r>
          </a:p>
          <a:p>
            <a:endParaRPr lang="en-US" dirty="0"/>
          </a:p>
          <a:p>
            <a:r>
              <a:rPr lang="en-US" dirty="0"/>
              <a:t>The </a:t>
            </a:r>
            <a:r>
              <a:rPr lang="en-US" dirty="0" err="1"/>
              <a:t>argmin_w</a:t>
            </a:r>
            <a:r>
              <a:rPr lang="en-US" dirty="0"/>
              <a:t>(…) is a function of the hyperparameters, denoted the best-response function in the context of game-theory.  If we can differentiate through </a:t>
            </a:r>
            <a:r>
              <a:rPr lang="en-US" dirty="0" err="1"/>
              <a:t>L_v</a:t>
            </a:r>
            <a:r>
              <a:rPr lang="en-US" dirty="0"/>
              <a:t> and the best-response, then we could do gradient descent on the hyperparameters.</a:t>
            </a:r>
          </a:p>
          <a:p>
            <a:endParaRPr lang="en-US" dirty="0"/>
          </a:p>
          <a:p>
            <a:r>
              <a:rPr lang="en-US" dirty="0"/>
              <a:t>Best-response functions are common for solutions in game theory.  Here bi-level optimizations correspond to </a:t>
            </a:r>
            <a:r>
              <a:rPr lang="en-US" dirty="0" err="1"/>
              <a:t>stackelberg</a:t>
            </a:r>
            <a:r>
              <a:rPr lang="en-US" dirty="0"/>
              <a:t> competitions, but best-response functions are </a:t>
            </a:r>
            <a:r>
              <a:rPr lang="en-US" dirty="0" err="1"/>
              <a:t>usefull</a:t>
            </a:r>
            <a:r>
              <a:rPr lang="en-US" dirty="0"/>
              <a:t> in basically any game.  Some examples include cooperative/non-cooperative games, symmetric/asymmetric games (ex. soccer vs ), zero-sum/non-zero-sum games (chess or war), simultaneous/sequential games, perfect information/imperfect information, discrete/continuous games, many-player games, or meta-games like mechanism design.  Partially observed stochastic games are one of the most general.</a:t>
            </a:r>
          </a:p>
        </p:txBody>
      </p:sp>
      <p:sp>
        <p:nvSpPr>
          <p:cNvPr id="4" name="Slide Number Placeholder 3"/>
          <p:cNvSpPr>
            <a:spLocks noGrp="1"/>
          </p:cNvSpPr>
          <p:nvPr>
            <p:ph type="sldNum" sz="quarter" idx="10"/>
          </p:nvPr>
        </p:nvSpPr>
        <p:spPr/>
        <p:txBody>
          <a:bodyPr/>
          <a:lstStyle/>
          <a:p>
            <a:fld id="{DB66FE6D-3740-A447-AA55-D681DC2E5264}" type="slidenum">
              <a:rPr lang="en-US" smtClean="0"/>
              <a:t>2</a:t>
            </a:fld>
            <a:endParaRPr lang="en-US"/>
          </a:p>
        </p:txBody>
      </p:sp>
    </p:spTree>
    <p:extLst>
      <p:ext uri="{BB962C8B-B14F-4D97-AF65-F5344CB8AC3E}">
        <p14:creationId xmlns:p14="http://schemas.microsoft.com/office/powerpoint/2010/main" val="228341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learn the best-response function!  We will save effort by amortizing the optimization, which means trying to share work between the different optimizations.  It would be best if we could simultaneously solve all points we are interested in, maximally sharing effort between searches.</a:t>
            </a:r>
          </a:p>
          <a:p>
            <a:endParaRPr lang="en-US" dirty="0"/>
          </a:p>
          <a:p>
            <a:r>
              <a:rPr lang="en-US" dirty="0"/>
              <a:t>We do this by sampling hyperparameters and training a neural network to output optimal weights.</a:t>
            </a:r>
          </a:p>
        </p:txBody>
      </p:sp>
      <p:sp>
        <p:nvSpPr>
          <p:cNvPr id="4" name="Slide Number Placeholder 3"/>
          <p:cNvSpPr>
            <a:spLocks noGrp="1"/>
          </p:cNvSpPr>
          <p:nvPr>
            <p:ph type="sldNum" sz="quarter" idx="10"/>
          </p:nvPr>
        </p:nvSpPr>
        <p:spPr/>
        <p:txBody>
          <a:bodyPr/>
          <a:lstStyle/>
          <a:p>
            <a:fld id="{DB66FE6D-3740-A447-AA55-D681DC2E5264}" type="slidenum">
              <a:rPr lang="en-US" smtClean="0"/>
              <a:t>3</a:t>
            </a:fld>
            <a:endParaRPr lang="en-US"/>
          </a:p>
        </p:txBody>
      </p:sp>
    </p:spTree>
    <p:extLst>
      <p:ext uri="{BB962C8B-B14F-4D97-AF65-F5344CB8AC3E}">
        <p14:creationId xmlns:p14="http://schemas.microsoft.com/office/powerpoint/2010/main" val="46195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difficult to learn the best-response everywhere. Imagine we have a limited capacity network.</a:t>
            </a:r>
          </a:p>
          <a:p>
            <a:r>
              <a:rPr lang="en-US" dirty="0"/>
              <a:t> </a:t>
            </a:r>
          </a:p>
          <a:p>
            <a:r>
              <a:rPr lang="en-US" dirty="0"/>
              <a:t>Also, it can be incredibly wasteful.  We only have to learn it in in some neighborhood along our gradient descent path to a local optima.</a:t>
            </a:r>
          </a:p>
          <a:p>
            <a:endParaRPr lang="en-US" dirty="0"/>
          </a:p>
          <a:p>
            <a:r>
              <a:rPr lang="en-US" dirty="0"/>
              <a:t>Lets introduce a “current hyperparameters selection” and conditional training distribution.  The current hyperparameter represents where we are in our search, and the conditional training distribution is some small neighborhood around our current hyperparameter.  Maybe a very tight Gaussian.</a:t>
            </a:r>
          </a:p>
          <a:p>
            <a:endParaRPr lang="en-US" dirty="0"/>
          </a:p>
          <a:p>
            <a:r>
              <a:rPr lang="en-US" dirty="0"/>
              <a:t>Thus, we hope to learn a local approximation to the best-response, take a small step, then re-update the local approximation. &lt;JUMP TO NEXT PAGE THEN JUMP BACK&gt;</a:t>
            </a:r>
          </a:p>
          <a:p>
            <a:endParaRPr lang="en-US" dirty="0"/>
          </a:p>
          <a:p>
            <a:r>
              <a:rPr lang="en-US" dirty="0"/>
              <a:t>The conditional training distribution is hard to choose, especially in high dimensions.  In practice, it was sufficient to just use the updates as noise, but this has no guarantees.</a:t>
            </a:r>
          </a:p>
        </p:txBody>
      </p:sp>
      <p:sp>
        <p:nvSpPr>
          <p:cNvPr id="4" name="Slide Number Placeholder 3"/>
          <p:cNvSpPr>
            <a:spLocks noGrp="1"/>
          </p:cNvSpPr>
          <p:nvPr>
            <p:ph type="sldNum" sz="quarter" idx="10"/>
          </p:nvPr>
        </p:nvSpPr>
        <p:spPr/>
        <p:txBody>
          <a:bodyPr/>
          <a:lstStyle/>
          <a:p>
            <a:fld id="{DB66FE6D-3740-A447-AA55-D681DC2E5264}" type="slidenum">
              <a:rPr lang="en-US" smtClean="0"/>
              <a:t>5</a:t>
            </a:fld>
            <a:endParaRPr lang="en-US"/>
          </a:p>
        </p:txBody>
      </p:sp>
    </p:spTree>
    <p:extLst>
      <p:ext uri="{BB962C8B-B14F-4D97-AF65-F5344CB8AC3E}">
        <p14:creationId xmlns:p14="http://schemas.microsoft.com/office/powerpoint/2010/main" val="3743336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6FE6D-3740-A447-AA55-D681DC2E5264}" type="slidenum">
              <a:rPr lang="en-US" smtClean="0"/>
              <a:t>6</a:t>
            </a:fld>
            <a:endParaRPr lang="en-US"/>
          </a:p>
        </p:txBody>
      </p:sp>
    </p:spTree>
    <p:extLst>
      <p:ext uri="{BB962C8B-B14F-4D97-AF65-F5344CB8AC3E}">
        <p14:creationId xmlns:p14="http://schemas.microsoft.com/office/powerpoint/2010/main" val="391432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uses special structure found in prediction functions, and that the weights are just some arbitrary parametrization anyways.</a:t>
            </a:r>
          </a:p>
        </p:txBody>
      </p:sp>
      <p:sp>
        <p:nvSpPr>
          <p:cNvPr id="4" name="Slide Number Placeholder 3"/>
          <p:cNvSpPr>
            <a:spLocks noGrp="1"/>
          </p:cNvSpPr>
          <p:nvPr>
            <p:ph type="sldNum" sz="quarter" idx="10"/>
          </p:nvPr>
        </p:nvSpPr>
        <p:spPr/>
        <p:txBody>
          <a:bodyPr/>
          <a:lstStyle/>
          <a:p>
            <a:fld id="{DB66FE6D-3740-A447-AA55-D681DC2E5264}" type="slidenum">
              <a:rPr lang="en-US" smtClean="0"/>
              <a:t>10</a:t>
            </a:fld>
            <a:endParaRPr lang="en-US"/>
          </a:p>
        </p:txBody>
      </p:sp>
    </p:spTree>
    <p:extLst>
      <p:ext uri="{BB962C8B-B14F-4D97-AF65-F5344CB8AC3E}">
        <p14:creationId xmlns:p14="http://schemas.microsoft.com/office/powerpoint/2010/main" val="39477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6FE6D-3740-A447-AA55-D681DC2E5264}" type="slidenum">
              <a:rPr lang="en-US" smtClean="0"/>
              <a:t>11</a:t>
            </a:fld>
            <a:endParaRPr lang="en-US"/>
          </a:p>
        </p:txBody>
      </p:sp>
    </p:spTree>
    <p:extLst>
      <p:ext uri="{BB962C8B-B14F-4D97-AF65-F5344CB8AC3E}">
        <p14:creationId xmlns:p14="http://schemas.microsoft.com/office/powerpoint/2010/main" val="2594539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3/15/18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51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858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39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1640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2913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7960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3/15/18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0818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944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25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37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14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82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91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29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16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15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54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3/15/18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441622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4F65-CECE-7946-92F8-6A547C13961E}"/>
              </a:ext>
            </a:extLst>
          </p:cNvPr>
          <p:cNvSpPr>
            <a:spLocks noGrp="1"/>
          </p:cNvSpPr>
          <p:nvPr>
            <p:ph type="ctrTitle"/>
          </p:nvPr>
        </p:nvSpPr>
        <p:spPr>
          <a:xfrm>
            <a:off x="1154955" y="909288"/>
            <a:ext cx="8825658" cy="2677648"/>
          </a:xfrm>
        </p:spPr>
        <p:txBody>
          <a:bodyPr>
            <a:normAutofit fontScale="90000"/>
          </a:bodyPr>
          <a:lstStyle/>
          <a:p>
            <a:r>
              <a:rPr lang="en-US" dirty="0"/>
              <a:t>Stochastic Hyperparameter Optimization through Hypernetworks</a:t>
            </a:r>
          </a:p>
        </p:txBody>
      </p:sp>
      <p:sp>
        <p:nvSpPr>
          <p:cNvPr id="3" name="Subtitle 2">
            <a:extLst>
              <a:ext uri="{FF2B5EF4-FFF2-40B4-BE49-F238E27FC236}">
                <a16:creationId xmlns:a16="http://schemas.microsoft.com/office/drawing/2014/main" id="{3F298EAA-B936-1147-ADE0-B643E74AED89}"/>
              </a:ext>
            </a:extLst>
          </p:cNvPr>
          <p:cNvSpPr>
            <a:spLocks noGrp="1"/>
          </p:cNvSpPr>
          <p:nvPr>
            <p:ph type="subTitle" idx="1"/>
          </p:nvPr>
        </p:nvSpPr>
        <p:spPr>
          <a:xfrm>
            <a:off x="1154955" y="3816037"/>
            <a:ext cx="8825658" cy="2384737"/>
          </a:xfrm>
        </p:spPr>
        <p:txBody>
          <a:bodyPr>
            <a:normAutofit/>
          </a:bodyPr>
          <a:lstStyle/>
          <a:p>
            <a:r>
              <a:rPr lang="en-US" dirty="0">
                <a:solidFill>
                  <a:schemeClr val="bg1"/>
                </a:solidFill>
              </a:rPr>
              <a:t>Jonathan Lorraine</a:t>
            </a:r>
          </a:p>
          <a:p>
            <a:r>
              <a:rPr lang="en-US" dirty="0">
                <a:solidFill>
                  <a:schemeClr val="bg1"/>
                </a:solidFill>
              </a:rPr>
              <a:t>&amp; David Duvenaud</a:t>
            </a:r>
          </a:p>
          <a:p>
            <a:endParaRPr lang="en-US" dirty="0">
              <a:solidFill>
                <a:schemeClr val="bg1"/>
              </a:solidFill>
            </a:endParaRPr>
          </a:p>
          <a:p>
            <a:r>
              <a:rPr lang="en-US" dirty="0">
                <a:solidFill>
                  <a:schemeClr val="bg1"/>
                </a:solidFill>
              </a:rPr>
              <a:t>University of Toronto</a:t>
            </a:r>
          </a:p>
        </p:txBody>
      </p:sp>
      <p:pic>
        <p:nvPicPr>
          <p:cNvPr id="5" name="Picture 4">
            <a:extLst>
              <a:ext uri="{FF2B5EF4-FFF2-40B4-BE49-F238E27FC236}">
                <a16:creationId xmlns:a16="http://schemas.microsoft.com/office/drawing/2014/main" id="{984ED05B-0FFC-6947-BFFC-E0A830A46AC5}"/>
              </a:ext>
            </a:extLst>
          </p:cNvPr>
          <p:cNvPicPr>
            <a:picLocks noChangeAspect="1"/>
          </p:cNvPicPr>
          <p:nvPr/>
        </p:nvPicPr>
        <p:blipFill>
          <a:blip r:embed="rId3"/>
          <a:stretch>
            <a:fillRect/>
          </a:stretch>
        </p:blipFill>
        <p:spPr>
          <a:xfrm>
            <a:off x="6143895" y="3092734"/>
            <a:ext cx="5588030" cy="3762793"/>
          </a:xfrm>
          <a:prstGeom prst="rect">
            <a:avLst/>
          </a:prstGeom>
        </p:spPr>
      </p:pic>
    </p:spTree>
    <p:extLst>
      <p:ext uri="{BB962C8B-B14F-4D97-AF65-F5344CB8AC3E}">
        <p14:creationId xmlns:p14="http://schemas.microsoft.com/office/powerpoint/2010/main" val="101773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CF73-5689-1148-967A-EC9842E2A8DE}"/>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4E40F8BD-92B4-AC4C-A90F-1C5597A89D90}"/>
              </a:ext>
            </a:extLst>
          </p:cNvPr>
          <p:cNvSpPr>
            <a:spLocks noGrp="1"/>
          </p:cNvSpPr>
          <p:nvPr>
            <p:ph idx="1"/>
          </p:nvPr>
        </p:nvSpPr>
        <p:spPr>
          <a:xfrm>
            <a:off x="575091" y="2558895"/>
            <a:ext cx="10509222" cy="3797300"/>
          </a:xfrm>
        </p:spPr>
        <p:txBody>
          <a:bodyPr/>
          <a:lstStyle/>
          <a:p>
            <a:r>
              <a:rPr lang="en-US" dirty="0"/>
              <a:t>Learning how the weights vary </a:t>
            </a:r>
            <a:r>
              <a:rPr lang="en-US" dirty="0" err="1"/>
              <a:t>w.r.t</a:t>
            </a:r>
            <a:r>
              <a:rPr lang="en-US" dirty="0"/>
              <a:t>. hyperparameters can be expensive  - consider a net with 10,000,000 weights and 10 hyperparameters.  Instead learn how the policy/predictions vary </a:t>
            </a:r>
            <a:r>
              <a:rPr lang="en-US" dirty="0" err="1"/>
              <a:t>w.r.t</a:t>
            </a:r>
            <a:r>
              <a:rPr lang="en-US" dirty="0"/>
              <a:t> hyperparameters.</a:t>
            </a:r>
          </a:p>
          <a:p>
            <a:endParaRPr lang="en-US" dirty="0"/>
          </a:p>
          <a:p>
            <a:endParaRPr lang="en-US" dirty="0"/>
          </a:p>
          <a:p>
            <a:endParaRPr lang="en-US" dirty="0"/>
          </a:p>
          <a:p>
            <a:r>
              <a:rPr lang="en-US" dirty="0"/>
              <a:t>Try optimizing other hyperparameters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5D9BFB4-97D8-C146-A5C8-9057EAEAF134}"/>
              </a:ext>
            </a:extLst>
          </p:cNvPr>
          <p:cNvPicPr>
            <a:picLocks noChangeAspect="1"/>
          </p:cNvPicPr>
          <p:nvPr/>
        </p:nvPicPr>
        <p:blipFill>
          <a:blip r:embed="rId3"/>
          <a:stretch>
            <a:fillRect/>
          </a:stretch>
        </p:blipFill>
        <p:spPr>
          <a:xfrm>
            <a:off x="4286414" y="3773061"/>
            <a:ext cx="2448924" cy="546298"/>
          </a:xfrm>
          <a:prstGeom prst="rect">
            <a:avLst/>
          </a:prstGeom>
        </p:spPr>
      </p:pic>
      <p:pic>
        <p:nvPicPr>
          <p:cNvPr id="7" name="Picture 6">
            <a:extLst>
              <a:ext uri="{FF2B5EF4-FFF2-40B4-BE49-F238E27FC236}">
                <a16:creationId xmlns:a16="http://schemas.microsoft.com/office/drawing/2014/main" id="{9F378801-97AF-5F4B-B88A-224CBC206610}"/>
              </a:ext>
            </a:extLst>
          </p:cNvPr>
          <p:cNvPicPr>
            <a:picLocks noChangeAspect="1"/>
          </p:cNvPicPr>
          <p:nvPr/>
        </p:nvPicPr>
        <p:blipFill>
          <a:blip r:embed="rId4"/>
          <a:stretch>
            <a:fillRect/>
          </a:stretch>
        </p:blipFill>
        <p:spPr>
          <a:xfrm>
            <a:off x="3196621" y="5533525"/>
            <a:ext cx="6019098" cy="799284"/>
          </a:xfrm>
          <a:prstGeom prst="rect">
            <a:avLst/>
          </a:prstGeom>
        </p:spPr>
      </p:pic>
    </p:spTree>
    <p:extLst>
      <p:ext uri="{BB962C8B-B14F-4D97-AF65-F5344CB8AC3E}">
        <p14:creationId xmlns:p14="http://schemas.microsoft.com/office/powerpoint/2010/main" val="22609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AD8B-4962-3B48-9A02-F48715463B1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C7205FF-25BD-DE4B-BD1A-706433C3CDEE}"/>
              </a:ext>
            </a:extLst>
          </p:cNvPr>
          <p:cNvPicPr>
            <a:picLocks noGrp="1" noChangeAspect="1"/>
          </p:cNvPicPr>
          <p:nvPr>
            <p:ph idx="1"/>
          </p:nvPr>
        </p:nvPicPr>
        <p:blipFill>
          <a:blip r:embed="rId3"/>
          <a:stretch>
            <a:fillRect/>
          </a:stretch>
        </p:blipFill>
        <p:spPr>
          <a:xfrm>
            <a:off x="5172136" y="0"/>
            <a:ext cx="4744231" cy="6858000"/>
          </a:xfrm>
        </p:spPr>
      </p:pic>
      <p:sp>
        <p:nvSpPr>
          <p:cNvPr id="6" name="TextBox 5">
            <a:extLst>
              <a:ext uri="{FF2B5EF4-FFF2-40B4-BE49-F238E27FC236}">
                <a16:creationId xmlns:a16="http://schemas.microsoft.com/office/drawing/2014/main" id="{CC1227FA-655E-724E-8F1D-14C3657FB24B}"/>
              </a:ext>
            </a:extLst>
          </p:cNvPr>
          <p:cNvSpPr txBox="1"/>
          <p:nvPr/>
        </p:nvSpPr>
        <p:spPr>
          <a:xfrm>
            <a:off x="690901" y="1918010"/>
            <a:ext cx="3635772" cy="646331"/>
          </a:xfrm>
          <a:prstGeom prst="rect">
            <a:avLst/>
          </a:prstGeom>
          <a:noFill/>
        </p:spPr>
        <p:txBody>
          <a:bodyPr wrap="square" rtlCol="0">
            <a:spAutoFit/>
          </a:bodyPr>
          <a:lstStyle/>
          <a:p>
            <a:r>
              <a:rPr lang="en-US" dirty="0"/>
              <a:t>Optimizing weight dropout on</a:t>
            </a:r>
          </a:p>
          <a:p>
            <a:r>
              <a:rPr lang="en-US" dirty="0"/>
              <a:t>MNIST.</a:t>
            </a:r>
          </a:p>
        </p:txBody>
      </p:sp>
    </p:spTree>
    <p:extLst>
      <p:ext uri="{BB962C8B-B14F-4D97-AF65-F5344CB8AC3E}">
        <p14:creationId xmlns:p14="http://schemas.microsoft.com/office/powerpoint/2010/main" val="14460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4A9D-2EE2-EC48-AF55-D512591867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D1C956F-31F6-9F45-8C57-2472853470D6}"/>
              </a:ext>
            </a:extLst>
          </p:cNvPr>
          <p:cNvSpPr>
            <a:spLocks noGrp="1"/>
          </p:cNvSpPr>
          <p:nvPr>
            <p:ph idx="1"/>
          </p:nvPr>
        </p:nvSpPr>
        <p:spPr/>
        <p:txBody>
          <a:bodyPr/>
          <a:lstStyle/>
          <a:p>
            <a:r>
              <a:rPr lang="en-US" dirty="0"/>
              <a:t>Brock, Andrew, Lim, Theodore, Ritchie, JM, and Weston, Nick. Smash: One-shot model architecture search through hypernetworks. </a:t>
            </a:r>
            <a:r>
              <a:rPr lang="en-US" i="1" dirty="0"/>
              <a:t>arXiv:1708.05344</a:t>
            </a:r>
            <a:r>
              <a:rPr lang="en-US" dirty="0"/>
              <a:t>, 2017. </a:t>
            </a:r>
          </a:p>
          <a:p>
            <a:endParaRPr lang="en-US" dirty="0"/>
          </a:p>
        </p:txBody>
      </p:sp>
    </p:spTree>
    <p:extLst>
      <p:ext uri="{BB962C8B-B14F-4D97-AF65-F5344CB8AC3E}">
        <p14:creationId xmlns:p14="http://schemas.microsoft.com/office/powerpoint/2010/main" val="319301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4A6A-9DF9-E64C-B5AA-C25E39736C31}"/>
              </a:ext>
            </a:extLst>
          </p:cNvPr>
          <p:cNvSpPr>
            <a:spLocks noGrp="1"/>
          </p:cNvSpPr>
          <p:nvPr>
            <p:ph type="title"/>
          </p:nvPr>
        </p:nvSpPr>
        <p:spPr>
          <a:xfrm>
            <a:off x="1154954" y="973668"/>
            <a:ext cx="9996266" cy="706964"/>
          </a:xfrm>
        </p:spPr>
        <p:txBody>
          <a:bodyPr/>
          <a:lstStyle/>
          <a:p>
            <a:r>
              <a:rPr lang="en-US" dirty="0"/>
              <a:t>Cross-validation as </a:t>
            </a:r>
            <a:r>
              <a:rPr lang="en-US" dirty="0" err="1"/>
              <a:t>Bilevel</a:t>
            </a:r>
            <a:r>
              <a:rPr lang="en-US" dirty="0"/>
              <a:t> Optimization</a:t>
            </a:r>
          </a:p>
        </p:txBody>
      </p:sp>
      <p:sp>
        <p:nvSpPr>
          <p:cNvPr id="3" name="Content Placeholder 2">
            <a:extLst>
              <a:ext uri="{FF2B5EF4-FFF2-40B4-BE49-F238E27FC236}">
                <a16:creationId xmlns:a16="http://schemas.microsoft.com/office/drawing/2014/main" id="{EBFD18BC-1849-644E-B3B8-434F0D4558F3}"/>
              </a:ext>
            </a:extLst>
          </p:cNvPr>
          <p:cNvSpPr>
            <a:spLocks noGrp="1"/>
          </p:cNvSpPr>
          <p:nvPr>
            <p:ph idx="1"/>
          </p:nvPr>
        </p:nvSpPr>
        <p:spPr>
          <a:xfrm>
            <a:off x="815898" y="2350441"/>
            <a:ext cx="8458200" cy="4346575"/>
          </a:xfrm>
        </p:spPr>
        <p:txBody>
          <a:bodyPr/>
          <a:lstStyle/>
          <a:p>
            <a:r>
              <a:rPr lang="en-US" dirty="0"/>
              <a:t>Cross-validation nests optimization of network weights inside of optimization of hyperparameters.</a:t>
            </a:r>
          </a:p>
          <a:p>
            <a:pPr marL="0" indent="0">
              <a:buNone/>
            </a:pPr>
            <a:endParaRPr lang="en-US" dirty="0"/>
          </a:p>
          <a:p>
            <a:r>
              <a:rPr lang="en-US" dirty="0"/>
              <a:t>Bi-level optimization is a game with a leading player and a following player.  Each has their own objective.</a:t>
            </a:r>
          </a:p>
          <a:p>
            <a:endParaRPr lang="en-US" dirty="0"/>
          </a:p>
          <a:p>
            <a:r>
              <a:rPr lang="en-US" dirty="0"/>
              <a:t>The followers best-responding strategy depends on the leaders strategy.</a:t>
            </a:r>
          </a:p>
        </p:txBody>
      </p:sp>
      <p:pic>
        <p:nvPicPr>
          <p:cNvPr id="8" name="Picture 7">
            <a:extLst>
              <a:ext uri="{FF2B5EF4-FFF2-40B4-BE49-F238E27FC236}">
                <a16:creationId xmlns:a16="http://schemas.microsoft.com/office/drawing/2014/main" id="{3EF59543-63E2-B34D-A20A-938825108CAA}"/>
              </a:ext>
            </a:extLst>
          </p:cNvPr>
          <p:cNvPicPr>
            <a:picLocks noChangeAspect="1"/>
          </p:cNvPicPr>
          <p:nvPr/>
        </p:nvPicPr>
        <p:blipFill>
          <a:blip r:embed="rId3"/>
          <a:stretch>
            <a:fillRect/>
          </a:stretch>
        </p:blipFill>
        <p:spPr>
          <a:xfrm>
            <a:off x="8877300" y="2350441"/>
            <a:ext cx="2895600" cy="571500"/>
          </a:xfrm>
          <a:prstGeom prst="rect">
            <a:avLst/>
          </a:prstGeom>
        </p:spPr>
      </p:pic>
      <p:pic>
        <p:nvPicPr>
          <p:cNvPr id="10" name="Picture 9">
            <a:extLst>
              <a:ext uri="{FF2B5EF4-FFF2-40B4-BE49-F238E27FC236}">
                <a16:creationId xmlns:a16="http://schemas.microsoft.com/office/drawing/2014/main" id="{D4BFBB52-EC3E-6A41-8B5C-054D17E61133}"/>
              </a:ext>
            </a:extLst>
          </p:cNvPr>
          <p:cNvPicPr>
            <a:picLocks noChangeAspect="1"/>
          </p:cNvPicPr>
          <p:nvPr/>
        </p:nvPicPr>
        <p:blipFill>
          <a:blip r:embed="rId4"/>
          <a:stretch>
            <a:fillRect/>
          </a:stretch>
        </p:blipFill>
        <p:spPr>
          <a:xfrm>
            <a:off x="8877300" y="4523728"/>
            <a:ext cx="2476500" cy="520700"/>
          </a:xfrm>
          <a:prstGeom prst="rect">
            <a:avLst/>
          </a:prstGeom>
        </p:spPr>
      </p:pic>
    </p:spTree>
    <p:extLst>
      <p:ext uri="{BB962C8B-B14F-4D97-AF65-F5344CB8AC3E}">
        <p14:creationId xmlns:p14="http://schemas.microsoft.com/office/powerpoint/2010/main" val="100423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144F-ACA1-9D44-B15F-3AA6B54E1EFB}"/>
              </a:ext>
            </a:extLst>
          </p:cNvPr>
          <p:cNvSpPr>
            <a:spLocks noGrp="1"/>
          </p:cNvSpPr>
          <p:nvPr>
            <p:ph type="title"/>
          </p:nvPr>
        </p:nvSpPr>
        <p:spPr/>
        <p:txBody>
          <a:bodyPr/>
          <a:lstStyle/>
          <a:p>
            <a:r>
              <a:rPr lang="en-US" dirty="0"/>
              <a:t>Global Optimization</a:t>
            </a:r>
          </a:p>
        </p:txBody>
      </p:sp>
      <p:sp>
        <p:nvSpPr>
          <p:cNvPr id="3" name="Content Placeholder 2">
            <a:extLst>
              <a:ext uri="{FF2B5EF4-FFF2-40B4-BE49-F238E27FC236}">
                <a16:creationId xmlns:a16="http://schemas.microsoft.com/office/drawing/2014/main" id="{383C65A8-1CBB-3543-934C-0451D785E269}"/>
              </a:ext>
            </a:extLst>
          </p:cNvPr>
          <p:cNvSpPr>
            <a:spLocks noGrp="1"/>
          </p:cNvSpPr>
          <p:nvPr>
            <p:ph idx="1"/>
          </p:nvPr>
        </p:nvSpPr>
        <p:spPr>
          <a:xfrm>
            <a:off x="562155" y="1555484"/>
            <a:ext cx="10515600" cy="5199063"/>
          </a:xfrm>
        </p:spPr>
        <p:txBody>
          <a:bodyPr>
            <a:normAutofit/>
          </a:bodyPr>
          <a:lstStyle/>
          <a:p>
            <a:endParaRPr lang="en-US" dirty="0"/>
          </a:p>
          <a:p>
            <a:endParaRPr lang="en-US" dirty="0"/>
          </a:p>
          <a:p>
            <a:endParaRPr lang="en-US" dirty="0"/>
          </a:p>
          <a:p>
            <a:r>
              <a:rPr lang="en-US" dirty="0"/>
              <a:t>Lets learn the best-response </a:t>
            </a:r>
          </a:p>
          <a:p>
            <a:pPr marL="0" indent="0">
              <a:buNone/>
            </a:pPr>
            <a:r>
              <a:rPr lang="en-US" dirty="0"/>
              <a:t>function and amortize </a:t>
            </a:r>
          </a:p>
          <a:p>
            <a:pPr marL="0" indent="0">
              <a:buNone/>
            </a:pPr>
            <a:r>
              <a:rPr lang="en-US" dirty="0"/>
              <a:t>optimization!</a:t>
            </a:r>
          </a:p>
          <a:p>
            <a:endParaRPr lang="en-US" dirty="0"/>
          </a:p>
          <a:p>
            <a:endParaRPr lang="en-US" dirty="0"/>
          </a:p>
          <a:p>
            <a:pPr marL="0" indent="0">
              <a:buNone/>
            </a:pPr>
            <a:endParaRPr lang="en-US" dirty="0"/>
          </a:p>
          <a:p>
            <a:r>
              <a:rPr lang="en-US" dirty="0"/>
              <a:t>New gradient terms:</a:t>
            </a:r>
          </a:p>
        </p:txBody>
      </p:sp>
      <p:pic>
        <p:nvPicPr>
          <p:cNvPr id="4" name="Picture 3">
            <a:extLst>
              <a:ext uri="{FF2B5EF4-FFF2-40B4-BE49-F238E27FC236}">
                <a16:creationId xmlns:a16="http://schemas.microsoft.com/office/drawing/2014/main" id="{50943A03-518E-3445-BD20-7A6F3E8A792A}"/>
              </a:ext>
            </a:extLst>
          </p:cNvPr>
          <p:cNvPicPr>
            <a:picLocks noChangeAspect="1"/>
          </p:cNvPicPr>
          <p:nvPr/>
        </p:nvPicPr>
        <p:blipFill>
          <a:blip r:embed="rId3"/>
          <a:stretch>
            <a:fillRect/>
          </a:stretch>
        </p:blipFill>
        <p:spPr>
          <a:xfrm>
            <a:off x="973317" y="4066293"/>
            <a:ext cx="2476500" cy="520700"/>
          </a:xfrm>
          <a:prstGeom prst="rect">
            <a:avLst/>
          </a:prstGeom>
        </p:spPr>
      </p:pic>
      <p:pic>
        <p:nvPicPr>
          <p:cNvPr id="6" name="Picture 5">
            <a:extLst>
              <a:ext uri="{FF2B5EF4-FFF2-40B4-BE49-F238E27FC236}">
                <a16:creationId xmlns:a16="http://schemas.microsoft.com/office/drawing/2014/main" id="{4DBD19AC-75F9-A949-9DED-72B1A0737C3B}"/>
              </a:ext>
            </a:extLst>
          </p:cNvPr>
          <p:cNvPicPr>
            <a:picLocks noChangeAspect="1"/>
          </p:cNvPicPr>
          <p:nvPr/>
        </p:nvPicPr>
        <p:blipFill>
          <a:blip r:embed="rId4"/>
          <a:stretch>
            <a:fillRect/>
          </a:stretch>
        </p:blipFill>
        <p:spPr>
          <a:xfrm>
            <a:off x="4272444" y="2498788"/>
            <a:ext cx="7627938" cy="3865212"/>
          </a:xfrm>
          <a:prstGeom prst="rect">
            <a:avLst/>
          </a:prstGeom>
        </p:spPr>
      </p:pic>
      <p:pic>
        <p:nvPicPr>
          <p:cNvPr id="8" name="Picture 7">
            <a:extLst>
              <a:ext uri="{FF2B5EF4-FFF2-40B4-BE49-F238E27FC236}">
                <a16:creationId xmlns:a16="http://schemas.microsoft.com/office/drawing/2014/main" id="{63F8747E-42B6-574F-B2AA-8D4FE5518412}"/>
              </a:ext>
            </a:extLst>
          </p:cNvPr>
          <p:cNvPicPr>
            <a:picLocks noChangeAspect="1"/>
          </p:cNvPicPr>
          <p:nvPr/>
        </p:nvPicPr>
        <p:blipFill>
          <a:blip r:embed="rId5"/>
          <a:stretch>
            <a:fillRect/>
          </a:stretch>
        </p:blipFill>
        <p:spPr>
          <a:xfrm>
            <a:off x="753600" y="5842680"/>
            <a:ext cx="3327400" cy="342900"/>
          </a:xfrm>
          <a:prstGeom prst="rect">
            <a:avLst/>
          </a:prstGeom>
        </p:spPr>
      </p:pic>
    </p:spTree>
    <p:extLst>
      <p:ext uri="{BB962C8B-B14F-4D97-AF65-F5344CB8AC3E}">
        <p14:creationId xmlns:p14="http://schemas.microsoft.com/office/powerpoint/2010/main" val="13974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D5F033-C92B-EC4F-86FA-E389D2B877AE}"/>
              </a:ext>
            </a:extLst>
          </p:cNvPr>
          <p:cNvPicPr>
            <a:picLocks noGrp="1" noChangeAspect="1"/>
          </p:cNvPicPr>
          <p:nvPr>
            <p:ph idx="1"/>
          </p:nvPr>
        </p:nvPicPr>
        <p:blipFill>
          <a:blip r:embed="rId2"/>
          <a:stretch>
            <a:fillRect/>
          </a:stretch>
        </p:blipFill>
        <p:spPr>
          <a:xfrm>
            <a:off x="3320700" y="7023"/>
            <a:ext cx="5719783" cy="6878597"/>
          </a:xfrm>
        </p:spPr>
      </p:pic>
    </p:spTree>
    <p:extLst>
      <p:ext uri="{BB962C8B-B14F-4D97-AF65-F5344CB8AC3E}">
        <p14:creationId xmlns:p14="http://schemas.microsoft.com/office/powerpoint/2010/main" val="223746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274-9684-2141-A103-143F75106FA7}"/>
              </a:ext>
            </a:extLst>
          </p:cNvPr>
          <p:cNvSpPr>
            <a:spLocks noGrp="1"/>
          </p:cNvSpPr>
          <p:nvPr>
            <p:ph type="title"/>
          </p:nvPr>
        </p:nvSpPr>
        <p:spPr/>
        <p:txBody>
          <a:bodyPr/>
          <a:lstStyle/>
          <a:p>
            <a:r>
              <a:rPr lang="en-US" dirty="0"/>
              <a:t>Local Optimization</a:t>
            </a:r>
          </a:p>
        </p:txBody>
      </p:sp>
      <p:sp>
        <p:nvSpPr>
          <p:cNvPr id="3" name="Content Placeholder 2">
            <a:extLst>
              <a:ext uri="{FF2B5EF4-FFF2-40B4-BE49-F238E27FC236}">
                <a16:creationId xmlns:a16="http://schemas.microsoft.com/office/drawing/2014/main" id="{D4B187F0-0B41-0A40-8E31-9BC9267B78FC}"/>
              </a:ext>
            </a:extLst>
          </p:cNvPr>
          <p:cNvSpPr>
            <a:spLocks noGrp="1"/>
          </p:cNvSpPr>
          <p:nvPr>
            <p:ph idx="1"/>
          </p:nvPr>
        </p:nvSpPr>
        <p:spPr>
          <a:xfrm>
            <a:off x="838200" y="1411287"/>
            <a:ext cx="10515600" cy="5260976"/>
          </a:xfrm>
        </p:spPr>
        <p:txBody>
          <a:bodyPr>
            <a:normAutofit/>
          </a:bodyPr>
          <a:lstStyle/>
          <a:p>
            <a:endParaRPr lang="en-US" dirty="0"/>
          </a:p>
          <a:p>
            <a:endParaRPr lang="en-US" dirty="0"/>
          </a:p>
          <a:p>
            <a:r>
              <a:rPr lang="en-US" dirty="0"/>
              <a:t>Limited capacity hypernetwork in practice.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Learn the best-response in some small neighborhood about our current hyperparameter.</a:t>
            </a:r>
          </a:p>
        </p:txBody>
      </p:sp>
      <p:pic>
        <p:nvPicPr>
          <p:cNvPr id="7" name="Picture 6">
            <a:extLst>
              <a:ext uri="{FF2B5EF4-FFF2-40B4-BE49-F238E27FC236}">
                <a16:creationId xmlns:a16="http://schemas.microsoft.com/office/drawing/2014/main" id="{7124C545-2C07-3B41-949C-68A88EAFA162}"/>
              </a:ext>
            </a:extLst>
          </p:cNvPr>
          <p:cNvPicPr>
            <a:picLocks noChangeAspect="1"/>
          </p:cNvPicPr>
          <p:nvPr/>
        </p:nvPicPr>
        <p:blipFill>
          <a:blip r:embed="rId3"/>
          <a:stretch>
            <a:fillRect/>
          </a:stretch>
        </p:blipFill>
        <p:spPr>
          <a:xfrm>
            <a:off x="444563" y="2659374"/>
            <a:ext cx="6851710" cy="3561802"/>
          </a:xfrm>
          <a:prstGeom prst="rect">
            <a:avLst/>
          </a:prstGeom>
        </p:spPr>
      </p:pic>
      <p:pic>
        <p:nvPicPr>
          <p:cNvPr id="11" name="Picture 10">
            <a:extLst>
              <a:ext uri="{FF2B5EF4-FFF2-40B4-BE49-F238E27FC236}">
                <a16:creationId xmlns:a16="http://schemas.microsoft.com/office/drawing/2014/main" id="{77D4F9D3-061A-4741-8EBF-9B96407C649C}"/>
              </a:ext>
            </a:extLst>
          </p:cNvPr>
          <p:cNvPicPr>
            <a:picLocks noChangeAspect="1"/>
          </p:cNvPicPr>
          <p:nvPr/>
        </p:nvPicPr>
        <p:blipFill>
          <a:blip r:embed="rId4"/>
          <a:stretch>
            <a:fillRect/>
          </a:stretch>
        </p:blipFill>
        <p:spPr>
          <a:xfrm>
            <a:off x="7021903" y="2659374"/>
            <a:ext cx="4725534" cy="2143275"/>
          </a:xfrm>
          <a:prstGeom prst="rect">
            <a:avLst/>
          </a:prstGeom>
        </p:spPr>
      </p:pic>
    </p:spTree>
    <p:extLst>
      <p:ext uri="{BB962C8B-B14F-4D97-AF65-F5344CB8AC3E}">
        <p14:creationId xmlns:p14="http://schemas.microsoft.com/office/powerpoint/2010/main" val="288449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C5264A-99E7-CC4F-AEA5-556DC7ACA35E}"/>
              </a:ext>
            </a:extLst>
          </p:cNvPr>
          <p:cNvPicPr>
            <a:picLocks noGrp="1" noChangeAspect="1"/>
          </p:cNvPicPr>
          <p:nvPr>
            <p:ph idx="1"/>
          </p:nvPr>
        </p:nvPicPr>
        <p:blipFill>
          <a:blip r:embed="rId3"/>
          <a:stretch>
            <a:fillRect/>
          </a:stretch>
        </p:blipFill>
        <p:spPr>
          <a:xfrm>
            <a:off x="7313546" y="2283"/>
            <a:ext cx="4591327" cy="6855717"/>
          </a:xfrm>
        </p:spPr>
      </p:pic>
      <p:pic>
        <p:nvPicPr>
          <p:cNvPr id="3" name="Content Placeholder 4">
            <a:extLst>
              <a:ext uri="{FF2B5EF4-FFF2-40B4-BE49-F238E27FC236}">
                <a16:creationId xmlns:a16="http://schemas.microsoft.com/office/drawing/2014/main" id="{26308D81-7451-8641-95B2-2FB95BEC2D36}"/>
              </a:ext>
            </a:extLst>
          </p:cNvPr>
          <p:cNvPicPr>
            <a:picLocks noChangeAspect="1"/>
          </p:cNvPicPr>
          <p:nvPr/>
        </p:nvPicPr>
        <p:blipFill>
          <a:blip r:embed="rId4"/>
          <a:stretch>
            <a:fillRect/>
          </a:stretch>
        </p:blipFill>
        <p:spPr>
          <a:xfrm>
            <a:off x="1003610" y="2283"/>
            <a:ext cx="5710271" cy="6867157"/>
          </a:xfrm>
          <a:prstGeom prst="rect">
            <a:avLst/>
          </a:prstGeom>
        </p:spPr>
      </p:pic>
      <p:sp>
        <p:nvSpPr>
          <p:cNvPr id="2" name="TextBox 1">
            <a:extLst>
              <a:ext uri="{FF2B5EF4-FFF2-40B4-BE49-F238E27FC236}">
                <a16:creationId xmlns:a16="http://schemas.microsoft.com/office/drawing/2014/main" id="{720B07F7-324A-0C44-A5AC-417B6B932CA7}"/>
              </a:ext>
            </a:extLst>
          </p:cNvPr>
          <p:cNvSpPr txBox="1"/>
          <p:nvPr/>
        </p:nvSpPr>
        <p:spPr>
          <a:xfrm>
            <a:off x="199473" y="557561"/>
            <a:ext cx="1008609" cy="369332"/>
          </a:xfrm>
          <a:prstGeom prst="rect">
            <a:avLst/>
          </a:prstGeom>
          <a:noFill/>
        </p:spPr>
        <p:txBody>
          <a:bodyPr wrap="none" rtlCol="0">
            <a:spAutoFit/>
          </a:bodyPr>
          <a:lstStyle/>
          <a:p>
            <a:r>
              <a:rPr lang="en-US" dirty="0"/>
              <a:t>Global:</a:t>
            </a:r>
          </a:p>
        </p:txBody>
      </p:sp>
      <p:sp>
        <p:nvSpPr>
          <p:cNvPr id="4" name="TextBox 3">
            <a:extLst>
              <a:ext uri="{FF2B5EF4-FFF2-40B4-BE49-F238E27FC236}">
                <a16:creationId xmlns:a16="http://schemas.microsoft.com/office/drawing/2014/main" id="{310D272B-AB04-7948-992D-0B87AED3B134}"/>
              </a:ext>
            </a:extLst>
          </p:cNvPr>
          <p:cNvSpPr txBox="1"/>
          <p:nvPr/>
        </p:nvSpPr>
        <p:spPr>
          <a:xfrm>
            <a:off x="6883780" y="557561"/>
            <a:ext cx="859531" cy="369332"/>
          </a:xfrm>
          <a:prstGeom prst="rect">
            <a:avLst/>
          </a:prstGeom>
          <a:noFill/>
        </p:spPr>
        <p:txBody>
          <a:bodyPr wrap="none" rtlCol="0">
            <a:spAutoFit/>
          </a:bodyPr>
          <a:lstStyle/>
          <a:p>
            <a:r>
              <a:rPr lang="en-US" dirty="0"/>
              <a:t>Local:</a:t>
            </a:r>
          </a:p>
        </p:txBody>
      </p:sp>
    </p:spTree>
    <p:extLst>
      <p:ext uri="{BB962C8B-B14F-4D97-AF65-F5344CB8AC3E}">
        <p14:creationId xmlns:p14="http://schemas.microsoft.com/office/powerpoint/2010/main" val="62153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4997-B364-D247-BBE0-E4AAE16E00E5}"/>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4BA182F4-D59C-CF43-9C73-185367155A7F}"/>
              </a:ext>
            </a:extLst>
          </p:cNvPr>
          <p:cNvPicPr>
            <a:picLocks noGrp="1" noChangeAspect="1"/>
          </p:cNvPicPr>
          <p:nvPr>
            <p:ph idx="1"/>
          </p:nvPr>
        </p:nvPicPr>
        <p:blipFill>
          <a:blip r:embed="rId2"/>
          <a:stretch>
            <a:fillRect/>
          </a:stretch>
        </p:blipFill>
        <p:spPr>
          <a:xfrm>
            <a:off x="1271713" y="2344708"/>
            <a:ext cx="9315434" cy="4513292"/>
          </a:xfrm>
        </p:spPr>
      </p:pic>
    </p:spTree>
    <p:extLst>
      <p:ext uri="{BB962C8B-B14F-4D97-AF65-F5344CB8AC3E}">
        <p14:creationId xmlns:p14="http://schemas.microsoft.com/office/powerpoint/2010/main" val="31616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5634-08B4-6E40-9137-8D1358147DAD}"/>
              </a:ext>
            </a:extLst>
          </p:cNvPr>
          <p:cNvSpPr>
            <a:spLocks noGrp="1"/>
          </p:cNvSpPr>
          <p:nvPr>
            <p:ph type="title"/>
          </p:nvPr>
        </p:nvSpPr>
        <p:spPr/>
        <p:txBody>
          <a:bodyPr/>
          <a:lstStyle/>
          <a:p>
            <a:r>
              <a:rPr lang="en-US" dirty="0"/>
              <a:t>Other Experiments</a:t>
            </a:r>
          </a:p>
        </p:txBody>
      </p:sp>
      <p:pic>
        <p:nvPicPr>
          <p:cNvPr id="5" name="Content Placeholder 4">
            <a:extLst>
              <a:ext uri="{FF2B5EF4-FFF2-40B4-BE49-F238E27FC236}">
                <a16:creationId xmlns:a16="http://schemas.microsoft.com/office/drawing/2014/main" id="{C465EC29-D7BA-9F41-8613-DF80AC2EADCF}"/>
              </a:ext>
            </a:extLst>
          </p:cNvPr>
          <p:cNvPicPr>
            <a:picLocks noGrp="1" noChangeAspect="1"/>
          </p:cNvPicPr>
          <p:nvPr>
            <p:ph idx="1"/>
          </p:nvPr>
        </p:nvPicPr>
        <p:blipFill>
          <a:blip r:embed="rId2"/>
          <a:stretch>
            <a:fillRect/>
          </a:stretch>
        </p:blipFill>
        <p:spPr>
          <a:xfrm>
            <a:off x="446049" y="3143059"/>
            <a:ext cx="4148253" cy="3619139"/>
          </a:xfrm>
        </p:spPr>
      </p:pic>
      <p:sp>
        <p:nvSpPr>
          <p:cNvPr id="3" name="TextBox 2">
            <a:extLst>
              <a:ext uri="{FF2B5EF4-FFF2-40B4-BE49-F238E27FC236}">
                <a16:creationId xmlns:a16="http://schemas.microsoft.com/office/drawing/2014/main" id="{47D509E4-2B5E-564D-84A9-9B349884B5D6}"/>
              </a:ext>
            </a:extLst>
          </p:cNvPr>
          <p:cNvSpPr txBox="1"/>
          <p:nvPr/>
        </p:nvSpPr>
        <p:spPr>
          <a:xfrm>
            <a:off x="446049" y="2496728"/>
            <a:ext cx="5731727" cy="646331"/>
          </a:xfrm>
          <a:prstGeom prst="rect">
            <a:avLst/>
          </a:prstGeom>
          <a:noFill/>
        </p:spPr>
        <p:txBody>
          <a:bodyPr wrap="square" rtlCol="0">
            <a:spAutoFit/>
          </a:bodyPr>
          <a:lstStyle/>
          <a:p>
            <a:r>
              <a:rPr lang="en-US" dirty="0"/>
              <a:t>Idea: Hyper-training is effective because it partially optimizes across many hyperparameters. </a:t>
            </a:r>
          </a:p>
        </p:txBody>
      </p:sp>
    </p:spTree>
    <p:extLst>
      <p:ext uri="{BB962C8B-B14F-4D97-AF65-F5344CB8AC3E}">
        <p14:creationId xmlns:p14="http://schemas.microsoft.com/office/powerpoint/2010/main" val="26611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8B17-4553-BE4E-8896-FF6562DE4E0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3DAE77A-2F95-CE43-B3C3-5B78A293590A}"/>
              </a:ext>
            </a:extLst>
          </p:cNvPr>
          <p:cNvSpPr>
            <a:spLocks noGrp="1"/>
          </p:cNvSpPr>
          <p:nvPr>
            <p:ph idx="1"/>
          </p:nvPr>
        </p:nvSpPr>
        <p:spPr>
          <a:xfrm>
            <a:off x="1154954" y="2603499"/>
            <a:ext cx="8825659" cy="4064929"/>
          </a:xfrm>
        </p:spPr>
        <p:txBody>
          <a:bodyPr>
            <a:normAutofit/>
          </a:bodyPr>
          <a:lstStyle/>
          <a:p>
            <a:r>
              <a:rPr lang="en-US" dirty="0"/>
              <a:t>No inner optimization parameters can be tuned.</a:t>
            </a:r>
          </a:p>
          <a:p>
            <a:endParaRPr lang="en-US" dirty="0"/>
          </a:p>
          <a:p>
            <a:r>
              <a:rPr lang="en-US" dirty="0"/>
              <a:t>Hard to tune discrete hyperparameters with gradients.</a:t>
            </a:r>
          </a:p>
          <a:p>
            <a:endParaRPr lang="en-US" dirty="0"/>
          </a:p>
          <a:p>
            <a:r>
              <a:rPr lang="en-US" dirty="0"/>
              <a:t>No uncertainty based exploration.</a:t>
            </a:r>
          </a:p>
          <a:p>
            <a:endParaRPr lang="en-US" dirty="0"/>
          </a:p>
          <a:p>
            <a:r>
              <a:rPr lang="en-US" dirty="0"/>
              <a:t>Hard to choose the distribution of hyperparameters to train against.</a:t>
            </a:r>
          </a:p>
          <a:p>
            <a:endParaRPr lang="en-US" dirty="0"/>
          </a:p>
          <a:p>
            <a:r>
              <a:rPr lang="en-US" dirty="0"/>
              <a:t>Potentially more expensive training iterations.</a:t>
            </a:r>
          </a:p>
        </p:txBody>
      </p:sp>
    </p:spTree>
    <p:extLst>
      <p:ext uri="{BB962C8B-B14F-4D97-AF65-F5344CB8AC3E}">
        <p14:creationId xmlns:p14="http://schemas.microsoft.com/office/powerpoint/2010/main" val="995532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{FC49F848-685D-434D-A112-439304F8F90E}tf10001076</Template>
  <TotalTime>7106</TotalTime>
  <Words>888</Words>
  <Application>Microsoft Macintosh PowerPoint</Application>
  <PresentationFormat>Widescreen</PresentationFormat>
  <Paragraphs>96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Stochastic Hyperparameter Optimization through Hypernetworks</vt:lpstr>
      <vt:lpstr>Cross-validation as Bilevel Optimization</vt:lpstr>
      <vt:lpstr>Global Optimization</vt:lpstr>
      <vt:lpstr>PowerPoint Presentation</vt:lpstr>
      <vt:lpstr>Local Optimization</vt:lpstr>
      <vt:lpstr>PowerPoint Presentation</vt:lpstr>
      <vt:lpstr>Visualization</vt:lpstr>
      <vt:lpstr>Other Experiments</vt:lpstr>
      <vt:lpstr>Limitations</vt:lpstr>
      <vt:lpstr>Future Directions</vt:lpstr>
      <vt:lpstr>PowerPoint Presentation</vt:lpstr>
      <vt:lpstr>Related Work</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Lorraine</dc:creator>
  <cp:lastModifiedBy>Peter Lorraine</cp:lastModifiedBy>
  <cp:revision>30</cp:revision>
  <dcterms:created xsi:type="dcterms:W3CDTF">2018-03-12T18:33:25Z</dcterms:created>
  <dcterms:modified xsi:type="dcterms:W3CDTF">2018-03-19T14:52:50Z</dcterms:modified>
</cp:coreProperties>
</file>