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8"/>
  </p:notesMasterIdLst>
  <p:handoutMasterIdLst>
    <p:handoutMasterId r:id="rId9"/>
  </p:handoutMasterIdLst>
  <p:sldIdLst>
    <p:sldId id="257" r:id="rId2"/>
    <p:sldId id="267" r:id="rId3"/>
    <p:sldId id="278" r:id="rId4"/>
    <p:sldId id="276" r:id="rId5"/>
    <p:sldId id="275" r:id="rId6"/>
    <p:sldId id="277" r:id="rId7"/>
  </p:sldIdLst>
  <p:sldSz cx="9144000" cy="6858000" type="screen4x3"/>
  <p:notesSz cx="6997700" cy="9271000"/>
  <p:custDataLst>
    <p:tags r:id="rId10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5359" autoAdjust="0"/>
  </p:normalViewPr>
  <p:slideViewPr>
    <p:cSldViewPr snapToGrid="0">
      <p:cViewPr varScale="1">
        <p:scale>
          <a:sx n="77" d="100"/>
          <a:sy n="77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6818-C06F-4F90-8BB8-C3D3A82AAA2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DD218-6F48-44BF-9ACF-36412B87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095" cy="4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983" y="0"/>
            <a:ext cx="3033095" cy="4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47" y="4404469"/>
            <a:ext cx="5598809" cy="417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05"/>
            <a:ext cx="3033095" cy="4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983" y="8805805"/>
            <a:ext cx="3033095" cy="4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cs typeface="Arial" charset="0"/>
              </a:defRPr>
            </a:lvl1pPr>
          </a:lstStyle>
          <a:p>
            <a:fld id="{94D5F244-9348-45E9-9226-89E9FA3EC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7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6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6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6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6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6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5F244-9348-45E9-9226-89E9FA3EC3E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5F244-9348-45E9-9226-89E9FA3EC3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442913" y="36353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C0C0C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2400">
              <a:latin typeface="Tahoma" charset="0"/>
              <a:cs typeface="Arial" charset="0"/>
            </a:endParaRPr>
          </a:p>
        </p:txBody>
      </p:sp>
      <p:pic>
        <p:nvPicPr>
          <p:cNvPr id="5" name="Picture 7" descr="bwrc_logo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1138" y="6137275"/>
            <a:ext cx="13128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581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5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9E88827D-6F4D-4FE7-B023-3652F61705A3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E150AAEA-C6AF-44D0-B385-E88246C6C579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18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18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D0C19893-3B22-4D76-AA7A-D9D3546EB4B7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323975"/>
            <a:ext cx="8343900" cy="47990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B99411A8-383B-49AB-9372-8B5BA012CA08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F1494243-D98A-4BFE-A206-91A6C2DD2949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23975"/>
            <a:ext cx="38100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38100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43D7344F-F4FC-49E8-8203-4FA8CAF86201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2FDFA43B-ED3C-4C26-9989-3FF8936FC082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9138E95E-850B-41FF-AB28-280F600F4741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266F9B1A-FDCE-46AF-A2E2-851DC124F376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85D6BAFB-443C-4298-A74C-B1060A06EDCF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UC Berkeley</a:t>
            </a:r>
            <a:r>
              <a:rPr lang="en-US" i="0"/>
              <a:t> - </a:t>
            </a:r>
            <a:fld id="{A47E9A85-3580-485A-B8F2-5DB38093C06D}" type="slidenum">
              <a:rPr lang="en-US" i="0"/>
              <a:pPr/>
              <a:t>‹#›</a:t>
            </a:fld>
            <a:endParaRPr lang="en-US" i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3975"/>
            <a:ext cx="77724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a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0" y="6530975"/>
            <a:ext cx="2351088" cy="327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i="1">
                <a:solidFill>
                  <a:schemeClr val="tx2"/>
                </a:solidFill>
                <a:latin typeface="Tahoma" charset="0"/>
                <a:cs typeface="Arial" charset="0"/>
              </a:defRPr>
            </a:lvl1pPr>
          </a:lstStyle>
          <a:p>
            <a:r>
              <a:rPr lang="en-US" dirty="0" smtClean="0"/>
              <a:t>UC Berkeley  CS 250- </a:t>
            </a:r>
            <a:fld id="{7C9EFE13-FBDE-41DF-BF3B-38CB31A496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eorgia" pitchFamily="-106" charset="0"/>
          <a:ea typeface="ヒラギノ角ゴ Pro W3" pitchFamily="-106" charset="-128"/>
          <a:cs typeface="ヒラギノ角ゴ Pro W3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3375" y="2130425"/>
            <a:ext cx="8534400" cy="1470025"/>
          </a:xfrm>
        </p:spPr>
        <p:txBody>
          <a:bodyPr/>
          <a:lstStyle/>
          <a:p>
            <a:r>
              <a:rPr lang="en-US" sz="2800" dirty="0"/>
              <a:t>ASIC Implementation of </a:t>
            </a:r>
            <a:br>
              <a:rPr lang="en-US" sz="2800" dirty="0"/>
            </a:br>
            <a:r>
              <a:rPr lang="en-US" sz="2800" dirty="0"/>
              <a:t>Horn &amp; Schunck Optical Flow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Pi-Feng </a:t>
            </a:r>
            <a:r>
              <a:rPr lang="en-US" dirty="0" smtClean="0"/>
              <a:t>Chiu</a:t>
            </a:r>
          </a:p>
          <a:p>
            <a:r>
              <a:rPr lang="en-US" dirty="0" smtClean="0"/>
              <a:t>Ying Qiao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305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 flow gives important information  for building large computer vision system</a:t>
            </a:r>
          </a:p>
          <a:p>
            <a:pPr lvl="1"/>
            <a:endParaRPr lang="en-US" sz="600" dirty="0" smtClean="0"/>
          </a:p>
          <a:p>
            <a:r>
              <a:rPr lang="en-US" dirty="0" smtClean="0"/>
              <a:t>CMOS IC technology keeps further scaling</a:t>
            </a:r>
          </a:p>
          <a:p>
            <a:pPr lvl="1"/>
            <a:r>
              <a:rPr lang="en-US" dirty="0" smtClean="0"/>
              <a:t>ASIC implementation of optic flow algorithms benefits from all these process advancements</a:t>
            </a:r>
          </a:p>
          <a:p>
            <a:pPr lvl="1"/>
            <a:endParaRPr lang="en-US" sz="600" dirty="0" smtClean="0"/>
          </a:p>
          <a:p>
            <a:r>
              <a:rPr lang="en-US" dirty="0" smtClean="0"/>
              <a:t>Tradeoffs between power and area at certain frame rate</a:t>
            </a:r>
          </a:p>
          <a:p>
            <a:endParaRPr lang="en-US" sz="3200" dirty="0" smtClean="0"/>
          </a:p>
          <a:p>
            <a:r>
              <a:rPr lang="en-US" dirty="0" smtClean="0"/>
              <a:t>We will focus on</a:t>
            </a:r>
          </a:p>
          <a:p>
            <a:pPr lvl="1"/>
            <a:r>
              <a:rPr lang="en-US" dirty="0" smtClean="0"/>
              <a:t>Horn &amp; Schunck algorithm</a:t>
            </a:r>
          </a:p>
          <a:p>
            <a:pPr lvl="1"/>
            <a:r>
              <a:rPr lang="en-US" dirty="0" smtClean="0"/>
              <a:t>Low power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UC Berkeley</a:t>
            </a:r>
            <a:r>
              <a:rPr lang="en-US" i="0" dirty="0" smtClean="0"/>
              <a:t> - </a:t>
            </a:r>
            <a:fld id="{B99411A8-383B-49AB-9372-8B5BA012CA08}" type="slidenum">
              <a:rPr lang="en-US" i="0" smtClean="0"/>
              <a:pPr/>
              <a:t>2</a:t>
            </a:fld>
            <a:endParaRPr lang="en-US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104901"/>
            <a:ext cx="8420100" cy="5018088"/>
          </a:xfrm>
        </p:spPr>
        <p:txBody>
          <a:bodyPr/>
          <a:lstStyle/>
          <a:p>
            <a:r>
              <a:rPr lang="en-US" dirty="0" smtClean="0"/>
              <a:t>Calculate the spatial and temporal differences between frames</a:t>
            </a:r>
          </a:p>
          <a:p>
            <a:pPr lvl="1"/>
            <a:r>
              <a:rPr lang="en-US" dirty="0" smtClean="0"/>
              <a:t>Horn &amp; Schunck, gradient-based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UC Berkeley</a:t>
            </a:r>
            <a:r>
              <a:rPr lang="en-US" i="0" dirty="0" smtClean="0"/>
              <a:t> - </a:t>
            </a:r>
            <a:fld id="{B99411A8-383B-49AB-9372-8B5BA012CA08}" type="slidenum">
              <a:rPr lang="en-US" i="0" smtClean="0"/>
              <a:pPr/>
              <a:t>3</a:t>
            </a:fld>
            <a:endParaRPr lang="en-US" i="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11780"/>
              </p:ext>
            </p:extLst>
          </p:nvPr>
        </p:nvGraphicFramePr>
        <p:xfrm>
          <a:off x="1671636" y="2314575"/>
          <a:ext cx="56292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Document" r:id="rId4" imgW="4197729" imgH="710105" progId="Word.Document.12">
                  <p:embed/>
                </p:oleObj>
              </mc:Choice>
              <mc:Fallback>
                <p:oleObj name="Document" r:id="rId4" imgW="4197729" imgH="710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636" y="2314575"/>
                        <a:ext cx="562927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6" y="3629025"/>
            <a:ext cx="3457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3" y="4695825"/>
            <a:ext cx="4610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90550" y="6129888"/>
            <a:ext cx="81724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[Ref] Jose </a:t>
            </a:r>
            <a:r>
              <a:rPr lang="en-US" sz="1050" dirty="0"/>
              <a:t>L. Martin, </a:t>
            </a:r>
            <a:r>
              <a:rPr lang="en-US" sz="1050" dirty="0" err="1"/>
              <a:t>Aitzol</a:t>
            </a:r>
            <a:r>
              <a:rPr lang="en-US" sz="1050" dirty="0"/>
              <a:t> </a:t>
            </a:r>
            <a:r>
              <a:rPr lang="en-US" sz="1050" dirty="0" err="1"/>
              <a:t>Zuloaga</a:t>
            </a:r>
            <a:r>
              <a:rPr lang="en-US" sz="1050" dirty="0"/>
              <a:t>, Carlos </a:t>
            </a:r>
            <a:r>
              <a:rPr lang="en-US" sz="1050" dirty="0" err="1"/>
              <a:t>Cuadrado</a:t>
            </a:r>
            <a:r>
              <a:rPr lang="en-US" sz="1050" dirty="0"/>
              <a:t>, Jesus </a:t>
            </a:r>
            <a:r>
              <a:rPr lang="en-US" sz="1050" dirty="0" err="1"/>
              <a:t>Lazaro</a:t>
            </a:r>
            <a:r>
              <a:rPr lang="en-US" sz="1050" dirty="0"/>
              <a:t>, </a:t>
            </a:r>
            <a:r>
              <a:rPr lang="en-US" sz="1050" dirty="0" err="1"/>
              <a:t>Unai</a:t>
            </a:r>
            <a:r>
              <a:rPr lang="en-US" sz="1050" dirty="0"/>
              <a:t> </a:t>
            </a:r>
            <a:r>
              <a:rPr lang="en-US" sz="1050" dirty="0" err="1"/>
              <a:t>Bidarte</a:t>
            </a:r>
            <a:r>
              <a:rPr lang="en-US" sz="1050" dirty="0"/>
              <a:t>, “Hardware implementation of optical flow constraint equation using FPGAs,” Computer Vision and Image Understanding, 2005, pp. 426-490.</a:t>
            </a:r>
          </a:p>
        </p:txBody>
      </p:sp>
    </p:spTree>
    <p:extLst>
      <p:ext uri="{BB962C8B-B14F-4D97-AF65-F5344CB8AC3E}">
        <p14:creationId xmlns:p14="http://schemas.microsoft.com/office/powerpoint/2010/main" val="79088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104901"/>
            <a:ext cx="8420100" cy="5018088"/>
          </a:xfrm>
        </p:spPr>
        <p:txBody>
          <a:bodyPr/>
          <a:lstStyle/>
          <a:p>
            <a:r>
              <a:rPr lang="en-US" dirty="0" smtClean="0"/>
              <a:t>Block diagram and main computing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UC Berkeley</a:t>
            </a:r>
            <a:r>
              <a:rPr lang="en-US" i="0" dirty="0" smtClean="0"/>
              <a:t> - </a:t>
            </a:r>
            <a:fld id="{B99411A8-383B-49AB-9372-8B5BA012CA08}" type="slidenum">
              <a:rPr lang="en-US" i="0" smtClean="0"/>
              <a:pPr/>
              <a:t>4</a:t>
            </a:fld>
            <a:endParaRPr lang="en-US" i="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69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2224088"/>
            <a:ext cx="4854255" cy="42976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8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821815"/>
            <a:ext cx="4184650" cy="2636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>
            <a:off x="1162050" y="1866900"/>
            <a:ext cx="3295650" cy="2659699"/>
          </a:xfrm>
          <a:custGeom>
            <a:avLst/>
            <a:gdLst>
              <a:gd name="connsiteX0" fmla="*/ 1885950 w 3295650"/>
              <a:gd name="connsiteY0" fmla="*/ 0 h 2659699"/>
              <a:gd name="connsiteX1" fmla="*/ 1885950 w 3295650"/>
              <a:gd name="connsiteY1" fmla="*/ 0 h 2659699"/>
              <a:gd name="connsiteX2" fmla="*/ 1828800 w 3295650"/>
              <a:gd name="connsiteY2" fmla="*/ 152400 h 2659699"/>
              <a:gd name="connsiteX3" fmla="*/ 1819275 w 3295650"/>
              <a:gd name="connsiteY3" fmla="*/ 266700 h 2659699"/>
              <a:gd name="connsiteX4" fmla="*/ 1790700 w 3295650"/>
              <a:gd name="connsiteY4" fmla="*/ 400050 h 2659699"/>
              <a:gd name="connsiteX5" fmla="*/ 1781175 w 3295650"/>
              <a:gd name="connsiteY5" fmla="*/ 476250 h 2659699"/>
              <a:gd name="connsiteX6" fmla="*/ 1771650 w 3295650"/>
              <a:gd name="connsiteY6" fmla="*/ 542925 h 2659699"/>
              <a:gd name="connsiteX7" fmla="*/ 1762125 w 3295650"/>
              <a:gd name="connsiteY7" fmla="*/ 990600 h 2659699"/>
              <a:gd name="connsiteX8" fmla="*/ 1809750 w 3295650"/>
              <a:gd name="connsiteY8" fmla="*/ 1438275 h 2659699"/>
              <a:gd name="connsiteX9" fmla="*/ 1838325 w 3295650"/>
              <a:gd name="connsiteY9" fmla="*/ 1466850 h 2659699"/>
              <a:gd name="connsiteX10" fmla="*/ 1847850 w 3295650"/>
              <a:gd name="connsiteY10" fmla="*/ 1495425 h 2659699"/>
              <a:gd name="connsiteX11" fmla="*/ 1924050 w 3295650"/>
              <a:gd name="connsiteY11" fmla="*/ 1562100 h 2659699"/>
              <a:gd name="connsiteX12" fmla="*/ 1952625 w 3295650"/>
              <a:gd name="connsiteY12" fmla="*/ 1581150 h 2659699"/>
              <a:gd name="connsiteX13" fmla="*/ 2028825 w 3295650"/>
              <a:gd name="connsiteY13" fmla="*/ 1647825 h 2659699"/>
              <a:gd name="connsiteX14" fmla="*/ 2105025 w 3295650"/>
              <a:gd name="connsiteY14" fmla="*/ 1704975 h 2659699"/>
              <a:gd name="connsiteX15" fmla="*/ 2143125 w 3295650"/>
              <a:gd name="connsiteY15" fmla="*/ 1743075 h 2659699"/>
              <a:gd name="connsiteX16" fmla="*/ 2190750 w 3295650"/>
              <a:gd name="connsiteY16" fmla="*/ 1781175 h 2659699"/>
              <a:gd name="connsiteX17" fmla="*/ 2219325 w 3295650"/>
              <a:gd name="connsiteY17" fmla="*/ 1819275 h 2659699"/>
              <a:gd name="connsiteX18" fmla="*/ 2266950 w 3295650"/>
              <a:gd name="connsiteY18" fmla="*/ 1847850 h 2659699"/>
              <a:gd name="connsiteX19" fmla="*/ 2314575 w 3295650"/>
              <a:gd name="connsiteY19" fmla="*/ 1905000 h 2659699"/>
              <a:gd name="connsiteX20" fmla="*/ 2390775 w 3295650"/>
              <a:gd name="connsiteY20" fmla="*/ 1971675 h 2659699"/>
              <a:gd name="connsiteX21" fmla="*/ 2419350 w 3295650"/>
              <a:gd name="connsiteY21" fmla="*/ 2009775 h 2659699"/>
              <a:gd name="connsiteX22" fmla="*/ 2505075 w 3295650"/>
              <a:gd name="connsiteY22" fmla="*/ 2066925 h 2659699"/>
              <a:gd name="connsiteX23" fmla="*/ 2533650 w 3295650"/>
              <a:gd name="connsiteY23" fmla="*/ 2085975 h 2659699"/>
              <a:gd name="connsiteX24" fmla="*/ 2695575 w 3295650"/>
              <a:gd name="connsiteY24" fmla="*/ 2238375 h 2659699"/>
              <a:gd name="connsiteX25" fmla="*/ 2752725 w 3295650"/>
              <a:gd name="connsiteY25" fmla="*/ 2276475 h 2659699"/>
              <a:gd name="connsiteX26" fmla="*/ 2819400 w 3295650"/>
              <a:gd name="connsiteY26" fmla="*/ 2314575 h 2659699"/>
              <a:gd name="connsiteX27" fmla="*/ 2867025 w 3295650"/>
              <a:gd name="connsiteY27" fmla="*/ 2362200 h 2659699"/>
              <a:gd name="connsiteX28" fmla="*/ 2981325 w 3295650"/>
              <a:gd name="connsiteY28" fmla="*/ 2419350 h 2659699"/>
              <a:gd name="connsiteX29" fmla="*/ 3019425 w 3295650"/>
              <a:gd name="connsiteY29" fmla="*/ 2438400 h 2659699"/>
              <a:gd name="connsiteX30" fmla="*/ 3114675 w 3295650"/>
              <a:gd name="connsiteY30" fmla="*/ 2495550 h 2659699"/>
              <a:gd name="connsiteX31" fmla="*/ 3162300 w 3295650"/>
              <a:gd name="connsiteY31" fmla="*/ 2505075 h 2659699"/>
              <a:gd name="connsiteX32" fmla="*/ 3209925 w 3295650"/>
              <a:gd name="connsiteY32" fmla="*/ 2543175 h 2659699"/>
              <a:gd name="connsiteX33" fmla="*/ 3257550 w 3295650"/>
              <a:gd name="connsiteY33" fmla="*/ 2562225 h 2659699"/>
              <a:gd name="connsiteX34" fmla="*/ 3295650 w 3295650"/>
              <a:gd name="connsiteY34" fmla="*/ 2619375 h 2659699"/>
              <a:gd name="connsiteX35" fmla="*/ 2914650 w 3295650"/>
              <a:gd name="connsiteY35" fmla="*/ 2647950 h 2659699"/>
              <a:gd name="connsiteX36" fmla="*/ 2152650 w 3295650"/>
              <a:gd name="connsiteY36" fmla="*/ 2638425 h 2659699"/>
              <a:gd name="connsiteX37" fmla="*/ 1933575 w 3295650"/>
              <a:gd name="connsiteY37" fmla="*/ 2609850 h 2659699"/>
              <a:gd name="connsiteX38" fmla="*/ 1838325 w 3295650"/>
              <a:gd name="connsiteY38" fmla="*/ 2600325 h 2659699"/>
              <a:gd name="connsiteX39" fmla="*/ 1666875 w 3295650"/>
              <a:gd name="connsiteY39" fmla="*/ 2590800 h 2659699"/>
              <a:gd name="connsiteX40" fmla="*/ 1457325 w 3295650"/>
              <a:gd name="connsiteY40" fmla="*/ 2571750 h 2659699"/>
              <a:gd name="connsiteX41" fmla="*/ 1352550 w 3295650"/>
              <a:gd name="connsiteY41" fmla="*/ 2552700 h 2659699"/>
              <a:gd name="connsiteX42" fmla="*/ 1266825 w 3295650"/>
              <a:gd name="connsiteY42" fmla="*/ 2543175 h 2659699"/>
              <a:gd name="connsiteX43" fmla="*/ 1085850 w 3295650"/>
              <a:gd name="connsiteY43" fmla="*/ 2486025 h 2659699"/>
              <a:gd name="connsiteX44" fmla="*/ 1028700 w 3295650"/>
              <a:gd name="connsiteY44" fmla="*/ 2476500 h 2659699"/>
              <a:gd name="connsiteX45" fmla="*/ 752475 w 3295650"/>
              <a:gd name="connsiteY45" fmla="*/ 2381250 h 2659699"/>
              <a:gd name="connsiteX46" fmla="*/ 695325 w 3295650"/>
              <a:gd name="connsiteY46" fmla="*/ 2371725 h 2659699"/>
              <a:gd name="connsiteX47" fmla="*/ 628650 w 3295650"/>
              <a:gd name="connsiteY47" fmla="*/ 2352675 h 2659699"/>
              <a:gd name="connsiteX48" fmla="*/ 571500 w 3295650"/>
              <a:gd name="connsiteY48" fmla="*/ 2333625 h 2659699"/>
              <a:gd name="connsiteX49" fmla="*/ 466725 w 3295650"/>
              <a:gd name="connsiteY49" fmla="*/ 2324100 h 2659699"/>
              <a:gd name="connsiteX50" fmla="*/ 342900 w 3295650"/>
              <a:gd name="connsiteY50" fmla="*/ 2286000 h 2659699"/>
              <a:gd name="connsiteX51" fmla="*/ 247650 w 3295650"/>
              <a:gd name="connsiteY51" fmla="*/ 2247900 h 2659699"/>
              <a:gd name="connsiteX52" fmla="*/ 219075 w 3295650"/>
              <a:gd name="connsiteY52" fmla="*/ 2228850 h 2659699"/>
              <a:gd name="connsiteX53" fmla="*/ 161925 w 3295650"/>
              <a:gd name="connsiteY53" fmla="*/ 2209800 h 2659699"/>
              <a:gd name="connsiteX54" fmla="*/ 95250 w 3295650"/>
              <a:gd name="connsiteY54" fmla="*/ 2190750 h 2659699"/>
              <a:gd name="connsiteX55" fmla="*/ 66675 w 3295650"/>
              <a:gd name="connsiteY55" fmla="*/ 2181225 h 2659699"/>
              <a:gd name="connsiteX56" fmla="*/ 0 w 3295650"/>
              <a:gd name="connsiteY56" fmla="*/ 2162175 h 26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295650" h="2659699">
                <a:moveTo>
                  <a:pt x="1885950" y="0"/>
                </a:moveTo>
                <a:lnTo>
                  <a:pt x="1885950" y="0"/>
                </a:lnTo>
                <a:cubicBezTo>
                  <a:pt x="1866900" y="50800"/>
                  <a:pt x="1841959" y="99765"/>
                  <a:pt x="1828800" y="152400"/>
                </a:cubicBezTo>
                <a:cubicBezTo>
                  <a:pt x="1819527" y="189491"/>
                  <a:pt x="1823079" y="228658"/>
                  <a:pt x="1819275" y="266700"/>
                </a:cubicBezTo>
                <a:cubicBezTo>
                  <a:pt x="1810692" y="352526"/>
                  <a:pt x="1815152" y="326695"/>
                  <a:pt x="1790700" y="400050"/>
                </a:cubicBezTo>
                <a:cubicBezTo>
                  <a:pt x="1787525" y="425450"/>
                  <a:pt x="1784558" y="450877"/>
                  <a:pt x="1781175" y="476250"/>
                </a:cubicBezTo>
                <a:cubicBezTo>
                  <a:pt x="1778208" y="498504"/>
                  <a:pt x="1772481" y="520490"/>
                  <a:pt x="1771650" y="542925"/>
                </a:cubicBezTo>
                <a:cubicBezTo>
                  <a:pt x="1766126" y="692082"/>
                  <a:pt x="1765300" y="841375"/>
                  <a:pt x="1762125" y="990600"/>
                </a:cubicBezTo>
                <a:cubicBezTo>
                  <a:pt x="1764365" y="1082427"/>
                  <a:pt x="1700800" y="1329325"/>
                  <a:pt x="1809750" y="1438275"/>
                </a:cubicBezTo>
                <a:lnTo>
                  <a:pt x="1838325" y="1466850"/>
                </a:lnTo>
                <a:cubicBezTo>
                  <a:pt x="1841500" y="1476375"/>
                  <a:pt x="1842014" y="1487255"/>
                  <a:pt x="1847850" y="1495425"/>
                </a:cubicBezTo>
                <a:cubicBezTo>
                  <a:pt x="1865310" y="1519870"/>
                  <a:pt x="1899746" y="1544740"/>
                  <a:pt x="1924050" y="1562100"/>
                </a:cubicBezTo>
                <a:cubicBezTo>
                  <a:pt x="1933365" y="1568754"/>
                  <a:pt x="1943765" y="1573901"/>
                  <a:pt x="1952625" y="1581150"/>
                </a:cubicBezTo>
                <a:cubicBezTo>
                  <a:pt x="1978747" y="1602522"/>
                  <a:pt x="2002703" y="1626453"/>
                  <a:pt x="2028825" y="1647825"/>
                </a:cubicBezTo>
                <a:cubicBezTo>
                  <a:pt x="2131754" y="1732040"/>
                  <a:pt x="1946455" y="1564024"/>
                  <a:pt x="2105025" y="1704975"/>
                </a:cubicBezTo>
                <a:cubicBezTo>
                  <a:pt x="2118449" y="1716907"/>
                  <a:pt x="2129701" y="1731143"/>
                  <a:pt x="2143125" y="1743075"/>
                </a:cubicBezTo>
                <a:cubicBezTo>
                  <a:pt x="2158320" y="1756581"/>
                  <a:pt x="2176375" y="1766800"/>
                  <a:pt x="2190750" y="1781175"/>
                </a:cubicBezTo>
                <a:cubicBezTo>
                  <a:pt x="2201975" y="1792400"/>
                  <a:pt x="2207378" y="1808821"/>
                  <a:pt x="2219325" y="1819275"/>
                </a:cubicBezTo>
                <a:cubicBezTo>
                  <a:pt x="2233258" y="1831466"/>
                  <a:pt x="2252139" y="1836742"/>
                  <a:pt x="2266950" y="1847850"/>
                </a:cubicBezTo>
                <a:cubicBezTo>
                  <a:pt x="2329367" y="1894663"/>
                  <a:pt x="2266172" y="1856597"/>
                  <a:pt x="2314575" y="1905000"/>
                </a:cubicBezTo>
                <a:cubicBezTo>
                  <a:pt x="2415265" y="2005690"/>
                  <a:pt x="2286893" y="1852953"/>
                  <a:pt x="2390775" y="1971675"/>
                </a:cubicBezTo>
                <a:cubicBezTo>
                  <a:pt x="2401229" y="1983622"/>
                  <a:pt x="2408125" y="1998550"/>
                  <a:pt x="2419350" y="2009775"/>
                </a:cubicBezTo>
                <a:cubicBezTo>
                  <a:pt x="2440488" y="2030913"/>
                  <a:pt x="2480891" y="2051810"/>
                  <a:pt x="2505075" y="2066925"/>
                </a:cubicBezTo>
                <a:cubicBezTo>
                  <a:pt x="2514783" y="2072992"/>
                  <a:pt x="2525141" y="2078317"/>
                  <a:pt x="2533650" y="2085975"/>
                </a:cubicBezTo>
                <a:cubicBezTo>
                  <a:pt x="2584771" y="2131984"/>
                  <a:pt x="2639149" y="2200758"/>
                  <a:pt x="2695575" y="2238375"/>
                </a:cubicBezTo>
                <a:cubicBezTo>
                  <a:pt x="2714625" y="2251075"/>
                  <a:pt x="2733226" y="2264476"/>
                  <a:pt x="2752725" y="2276475"/>
                </a:cubicBezTo>
                <a:cubicBezTo>
                  <a:pt x="2774525" y="2289891"/>
                  <a:pt x="2798922" y="2299216"/>
                  <a:pt x="2819400" y="2314575"/>
                </a:cubicBezTo>
                <a:cubicBezTo>
                  <a:pt x="2837361" y="2328045"/>
                  <a:pt x="2848176" y="2350004"/>
                  <a:pt x="2867025" y="2362200"/>
                </a:cubicBezTo>
                <a:cubicBezTo>
                  <a:pt x="2902788" y="2385341"/>
                  <a:pt x="2943225" y="2400300"/>
                  <a:pt x="2981325" y="2419350"/>
                </a:cubicBezTo>
                <a:cubicBezTo>
                  <a:pt x="2994025" y="2425700"/>
                  <a:pt x="3007249" y="2431095"/>
                  <a:pt x="3019425" y="2438400"/>
                </a:cubicBezTo>
                <a:cubicBezTo>
                  <a:pt x="3051175" y="2457450"/>
                  <a:pt x="3081122" y="2479892"/>
                  <a:pt x="3114675" y="2495550"/>
                </a:cubicBezTo>
                <a:cubicBezTo>
                  <a:pt x="3129346" y="2502396"/>
                  <a:pt x="3146425" y="2501900"/>
                  <a:pt x="3162300" y="2505075"/>
                </a:cubicBezTo>
                <a:cubicBezTo>
                  <a:pt x="3178175" y="2517775"/>
                  <a:pt x="3192492" y="2532715"/>
                  <a:pt x="3209925" y="2543175"/>
                </a:cubicBezTo>
                <a:cubicBezTo>
                  <a:pt x="3224586" y="2551972"/>
                  <a:pt x="3244771" y="2550866"/>
                  <a:pt x="3257550" y="2562225"/>
                </a:cubicBezTo>
                <a:cubicBezTo>
                  <a:pt x="3274662" y="2577436"/>
                  <a:pt x="3295650" y="2619375"/>
                  <a:pt x="3295650" y="2619375"/>
                </a:cubicBezTo>
                <a:cubicBezTo>
                  <a:pt x="3157741" y="2688329"/>
                  <a:pt x="3251905" y="2647950"/>
                  <a:pt x="2914650" y="2647950"/>
                </a:cubicBezTo>
                <a:cubicBezTo>
                  <a:pt x="2660630" y="2647950"/>
                  <a:pt x="2406650" y="2641600"/>
                  <a:pt x="2152650" y="2638425"/>
                </a:cubicBezTo>
                <a:cubicBezTo>
                  <a:pt x="2049464" y="2621227"/>
                  <a:pt x="2093374" y="2627605"/>
                  <a:pt x="1933575" y="2609850"/>
                </a:cubicBezTo>
                <a:cubicBezTo>
                  <a:pt x="1901862" y="2606326"/>
                  <a:pt x="1870152" y="2602598"/>
                  <a:pt x="1838325" y="2600325"/>
                </a:cubicBezTo>
                <a:cubicBezTo>
                  <a:pt x="1781232" y="2596247"/>
                  <a:pt x="1724025" y="2593975"/>
                  <a:pt x="1666875" y="2590800"/>
                </a:cubicBezTo>
                <a:cubicBezTo>
                  <a:pt x="1516671" y="2569342"/>
                  <a:pt x="1699730" y="2593787"/>
                  <a:pt x="1457325" y="2571750"/>
                </a:cubicBezTo>
                <a:cubicBezTo>
                  <a:pt x="1286527" y="2556223"/>
                  <a:pt x="1465587" y="2570090"/>
                  <a:pt x="1352550" y="2552700"/>
                </a:cubicBezTo>
                <a:cubicBezTo>
                  <a:pt x="1324133" y="2548328"/>
                  <a:pt x="1295400" y="2546350"/>
                  <a:pt x="1266825" y="2543175"/>
                </a:cubicBezTo>
                <a:cubicBezTo>
                  <a:pt x="1228601" y="2530434"/>
                  <a:pt x="1134735" y="2497306"/>
                  <a:pt x="1085850" y="2486025"/>
                </a:cubicBezTo>
                <a:cubicBezTo>
                  <a:pt x="1067032" y="2481682"/>
                  <a:pt x="1047750" y="2479675"/>
                  <a:pt x="1028700" y="2476500"/>
                </a:cubicBezTo>
                <a:cubicBezTo>
                  <a:pt x="937838" y="2438641"/>
                  <a:pt x="851261" y="2397714"/>
                  <a:pt x="752475" y="2381250"/>
                </a:cubicBezTo>
                <a:cubicBezTo>
                  <a:pt x="733425" y="2378075"/>
                  <a:pt x="714143" y="2376068"/>
                  <a:pt x="695325" y="2371725"/>
                </a:cubicBezTo>
                <a:cubicBezTo>
                  <a:pt x="672803" y="2366528"/>
                  <a:pt x="650742" y="2359473"/>
                  <a:pt x="628650" y="2352675"/>
                </a:cubicBezTo>
                <a:cubicBezTo>
                  <a:pt x="609458" y="2346770"/>
                  <a:pt x="591275" y="2337115"/>
                  <a:pt x="571500" y="2333625"/>
                </a:cubicBezTo>
                <a:cubicBezTo>
                  <a:pt x="536965" y="2327531"/>
                  <a:pt x="501650" y="2327275"/>
                  <a:pt x="466725" y="2324100"/>
                </a:cubicBezTo>
                <a:cubicBezTo>
                  <a:pt x="254879" y="2233309"/>
                  <a:pt x="525672" y="2343116"/>
                  <a:pt x="342900" y="2286000"/>
                </a:cubicBezTo>
                <a:cubicBezTo>
                  <a:pt x="310261" y="2275800"/>
                  <a:pt x="279400" y="2260600"/>
                  <a:pt x="247650" y="2247900"/>
                </a:cubicBezTo>
                <a:cubicBezTo>
                  <a:pt x="237021" y="2243648"/>
                  <a:pt x="229536" y="2233499"/>
                  <a:pt x="219075" y="2228850"/>
                </a:cubicBezTo>
                <a:cubicBezTo>
                  <a:pt x="200725" y="2220695"/>
                  <a:pt x="181117" y="2215705"/>
                  <a:pt x="161925" y="2209800"/>
                </a:cubicBezTo>
                <a:cubicBezTo>
                  <a:pt x="139833" y="2203002"/>
                  <a:pt x="117390" y="2197392"/>
                  <a:pt x="95250" y="2190750"/>
                </a:cubicBezTo>
                <a:cubicBezTo>
                  <a:pt x="85633" y="2187865"/>
                  <a:pt x="76476" y="2183403"/>
                  <a:pt x="66675" y="2181225"/>
                </a:cubicBezTo>
                <a:cubicBezTo>
                  <a:pt x="697" y="2166563"/>
                  <a:pt x="24204" y="2186379"/>
                  <a:pt x="0" y="2162175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54693" y="1866787"/>
            <a:ext cx="4574532" cy="2838563"/>
          </a:xfrm>
          <a:custGeom>
            <a:avLst/>
            <a:gdLst>
              <a:gd name="connsiteX0" fmla="*/ 2345682 w 4574532"/>
              <a:gd name="connsiteY0" fmla="*/ 228713 h 2838563"/>
              <a:gd name="connsiteX1" fmla="*/ 2345682 w 4574532"/>
              <a:gd name="connsiteY1" fmla="*/ 228713 h 2838563"/>
              <a:gd name="connsiteX2" fmla="*/ 2326632 w 4574532"/>
              <a:gd name="connsiteY2" fmla="*/ 314438 h 2838563"/>
              <a:gd name="connsiteX3" fmla="*/ 2307582 w 4574532"/>
              <a:gd name="connsiteY3" fmla="*/ 343013 h 2838563"/>
              <a:gd name="connsiteX4" fmla="*/ 2298057 w 4574532"/>
              <a:gd name="connsiteY4" fmla="*/ 371588 h 2838563"/>
              <a:gd name="connsiteX5" fmla="*/ 2279007 w 4574532"/>
              <a:gd name="connsiteY5" fmla="*/ 457313 h 2838563"/>
              <a:gd name="connsiteX6" fmla="*/ 2269482 w 4574532"/>
              <a:gd name="connsiteY6" fmla="*/ 485888 h 2838563"/>
              <a:gd name="connsiteX7" fmla="*/ 2250432 w 4574532"/>
              <a:gd name="connsiteY7" fmla="*/ 514463 h 2838563"/>
              <a:gd name="connsiteX8" fmla="*/ 2240907 w 4574532"/>
              <a:gd name="connsiteY8" fmla="*/ 562088 h 2838563"/>
              <a:gd name="connsiteX9" fmla="*/ 2212332 w 4574532"/>
              <a:gd name="connsiteY9" fmla="*/ 638288 h 2838563"/>
              <a:gd name="connsiteX10" fmla="*/ 2183757 w 4574532"/>
              <a:gd name="connsiteY10" fmla="*/ 762113 h 2838563"/>
              <a:gd name="connsiteX11" fmla="*/ 2164707 w 4574532"/>
              <a:gd name="connsiteY11" fmla="*/ 800213 h 2838563"/>
              <a:gd name="connsiteX12" fmla="*/ 2155182 w 4574532"/>
              <a:gd name="connsiteY12" fmla="*/ 857363 h 2838563"/>
              <a:gd name="connsiteX13" fmla="*/ 2136132 w 4574532"/>
              <a:gd name="connsiteY13" fmla="*/ 914513 h 2838563"/>
              <a:gd name="connsiteX14" fmla="*/ 2126607 w 4574532"/>
              <a:gd name="connsiteY14" fmla="*/ 981188 h 2838563"/>
              <a:gd name="connsiteX15" fmla="*/ 2107557 w 4574532"/>
              <a:gd name="connsiteY15" fmla="*/ 1038338 h 2838563"/>
              <a:gd name="connsiteX16" fmla="*/ 2098032 w 4574532"/>
              <a:gd name="connsiteY16" fmla="*/ 1066913 h 2838563"/>
              <a:gd name="connsiteX17" fmla="*/ 2088507 w 4574532"/>
              <a:gd name="connsiteY17" fmla="*/ 1095488 h 2838563"/>
              <a:gd name="connsiteX18" fmla="*/ 2069457 w 4574532"/>
              <a:gd name="connsiteY18" fmla="*/ 1143113 h 2838563"/>
              <a:gd name="connsiteX19" fmla="*/ 2050407 w 4574532"/>
              <a:gd name="connsiteY19" fmla="*/ 1181213 h 2838563"/>
              <a:gd name="connsiteX20" fmla="*/ 2012307 w 4574532"/>
              <a:gd name="connsiteY20" fmla="*/ 1266938 h 2838563"/>
              <a:gd name="connsiteX21" fmla="*/ 1983732 w 4574532"/>
              <a:gd name="connsiteY21" fmla="*/ 1352663 h 2838563"/>
              <a:gd name="connsiteX22" fmla="*/ 1974207 w 4574532"/>
              <a:gd name="connsiteY22" fmla="*/ 1381238 h 2838563"/>
              <a:gd name="connsiteX23" fmla="*/ 1955157 w 4574532"/>
              <a:gd name="connsiteY23" fmla="*/ 1409813 h 2838563"/>
              <a:gd name="connsiteX24" fmla="*/ 1898007 w 4574532"/>
              <a:gd name="connsiteY24" fmla="*/ 1466963 h 2838563"/>
              <a:gd name="connsiteX25" fmla="*/ 1878957 w 4574532"/>
              <a:gd name="connsiteY25" fmla="*/ 1495538 h 2838563"/>
              <a:gd name="connsiteX26" fmla="*/ 1812282 w 4574532"/>
              <a:gd name="connsiteY26" fmla="*/ 1514588 h 2838563"/>
              <a:gd name="connsiteX27" fmla="*/ 1678932 w 4574532"/>
              <a:gd name="connsiteY27" fmla="*/ 1533638 h 2838563"/>
              <a:gd name="connsiteX28" fmla="*/ 1583682 w 4574532"/>
              <a:gd name="connsiteY28" fmla="*/ 1562213 h 2838563"/>
              <a:gd name="connsiteX29" fmla="*/ 1402707 w 4574532"/>
              <a:gd name="connsiteY29" fmla="*/ 1581263 h 2838563"/>
              <a:gd name="connsiteX30" fmla="*/ 602607 w 4574532"/>
              <a:gd name="connsiteY30" fmla="*/ 1600313 h 2838563"/>
              <a:gd name="connsiteX31" fmla="*/ 545457 w 4574532"/>
              <a:gd name="connsiteY31" fmla="*/ 1619363 h 2838563"/>
              <a:gd name="connsiteX32" fmla="*/ 478782 w 4574532"/>
              <a:gd name="connsiteY32" fmla="*/ 1628888 h 2838563"/>
              <a:gd name="connsiteX33" fmla="*/ 450207 w 4574532"/>
              <a:gd name="connsiteY33" fmla="*/ 1638413 h 2838563"/>
              <a:gd name="connsiteX34" fmla="*/ 364482 w 4574532"/>
              <a:gd name="connsiteY34" fmla="*/ 1657463 h 2838563"/>
              <a:gd name="connsiteX35" fmla="*/ 326382 w 4574532"/>
              <a:gd name="connsiteY35" fmla="*/ 1686038 h 2838563"/>
              <a:gd name="connsiteX36" fmla="*/ 269232 w 4574532"/>
              <a:gd name="connsiteY36" fmla="*/ 1724138 h 2838563"/>
              <a:gd name="connsiteX37" fmla="*/ 231132 w 4574532"/>
              <a:gd name="connsiteY37" fmla="*/ 1752713 h 2838563"/>
              <a:gd name="connsiteX38" fmla="*/ 173982 w 4574532"/>
              <a:gd name="connsiteY38" fmla="*/ 1781288 h 2838563"/>
              <a:gd name="connsiteX39" fmla="*/ 145407 w 4574532"/>
              <a:gd name="connsiteY39" fmla="*/ 1809863 h 2838563"/>
              <a:gd name="connsiteX40" fmla="*/ 78732 w 4574532"/>
              <a:gd name="connsiteY40" fmla="*/ 1914638 h 2838563"/>
              <a:gd name="connsiteX41" fmla="*/ 50157 w 4574532"/>
              <a:gd name="connsiteY41" fmla="*/ 1952738 h 2838563"/>
              <a:gd name="connsiteX42" fmla="*/ 40632 w 4574532"/>
              <a:gd name="connsiteY42" fmla="*/ 1981313 h 2838563"/>
              <a:gd name="connsiteX43" fmla="*/ 21582 w 4574532"/>
              <a:gd name="connsiteY43" fmla="*/ 2009888 h 2838563"/>
              <a:gd name="connsiteX44" fmla="*/ 12057 w 4574532"/>
              <a:gd name="connsiteY44" fmla="*/ 2057513 h 2838563"/>
              <a:gd name="connsiteX45" fmla="*/ 12057 w 4574532"/>
              <a:gd name="connsiteY45" fmla="*/ 2476613 h 2838563"/>
              <a:gd name="connsiteX46" fmla="*/ 59682 w 4574532"/>
              <a:gd name="connsiteY46" fmla="*/ 2533763 h 2838563"/>
              <a:gd name="connsiteX47" fmla="*/ 107307 w 4574532"/>
              <a:gd name="connsiteY47" fmla="*/ 2590913 h 2838563"/>
              <a:gd name="connsiteX48" fmla="*/ 135882 w 4574532"/>
              <a:gd name="connsiteY48" fmla="*/ 2600438 h 2838563"/>
              <a:gd name="connsiteX49" fmla="*/ 173982 w 4574532"/>
              <a:gd name="connsiteY49" fmla="*/ 2619488 h 2838563"/>
              <a:gd name="connsiteX50" fmla="*/ 193032 w 4574532"/>
              <a:gd name="connsiteY50" fmla="*/ 2648063 h 2838563"/>
              <a:gd name="connsiteX51" fmla="*/ 221607 w 4574532"/>
              <a:gd name="connsiteY51" fmla="*/ 2667113 h 2838563"/>
              <a:gd name="connsiteX52" fmla="*/ 288282 w 4574532"/>
              <a:gd name="connsiteY52" fmla="*/ 2705213 h 2838563"/>
              <a:gd name="connsiteX53" fmla="*/ 316857 w 4574532"/>
              <a:gd name="connsiteY53" fmla="*/ 2733788 h 2838563"/>
              <a:gd name="connsiteX54" fmla="*/ 345432 w 4574532"/>
              <a:gd name="connsiteY54" fmla="*/ 2743313 h 2838563"/>
              <a:gd name="connsiteX55" fmla="*/ 383532 w 4574532"/>
              <a:gd name="connsiteY55" fmla="*/ 2762363 h 2838563"/>
              <a:gd name="connsiteX56" fmla="*/ 431157 w 4574532"/>
              <a:gd name="connsiteY56" fmla="*/ 2790938 h 2838563"/>
              <a:gd name="connsiteX57" fmla="*/ 469257 w 4574532"/>
              <a:gd name="connsiteY57" fmla="*/ 2800463 h 2838563"/>
              <a:gd name="connsiteX58" fmla="*/ 535932 w 4574532"/>
              <a:gd name="connsiteY58" fmla="*/ 2819513 h 2838563"/>
              <a:gd name="connsiteX59" fmla="*/ 659757 w 4574532"/>
              <a:gd name="connsiteY59" fmla="*/ 2829038 h 2838563"/>
              <a:gd name="connsiteX60" fmla="*/ 850257 w 4574532"/>
              <a:gd name="connsiteY60" fmla="*/ 2838563 h 2838563"/>
              <a:gd name="connsiteX61" fmla="*/ 2879082 w 4574532"/>
              <a:gd name="connsiteY61" fmla="*/ 2838563 h 2838563"/>
              <a:gd name="connsiteX62" fmla="*/ 4107807 w 4574532"/>
              <a:gd name="connsiteY62" fmla="*/ 2829038 h 2838563"/>
              <a:gd name="connsiteX63" fmla="*/ 4269732 w 4574532"/>
              <a:gd name="connsiteY63" fmla="*/ 2790938 h 2838563"/>
              <a:gd name="connsiteX64" fmla="*/ 4298307 w 4574532"/>
              <a:gd name="connsiteY64" fmla="*/ 2762363 h 2838563"/>
              <a:gd name="connsiteX65" fmla="*/ 4355457 w 4574532"/>
              <a:gd name="connsiteY65" fmla="*/ 2724263 h 2838563"/>
              <a:gd name="connsiteX66" fmla="*/ 4393557 w 4574532"/>
              <a:gd name="connsiteY66" fmla="*/ 2667113 h 2838563"/>
              <a:gd name="connsiteX67" fmla="*/ 4422132 w 4574532"/>
              <a:gd name="connsiteY67" fmla="*/ 2657588 h 2838563"/>
              <a:gd name="connsiteX68" fmla="*/ 4460232 w 4574532"/>
              <a:gd name="connsiteY68" fmla="*/ 2600438 h 2838563"/>
              <a:gd name="connsiteX69" fmla="*/ 4479282 w 4574532"/>
              <a:gd name="connsiteY69" fmla="*/ 2571863 h 2838563"/>
              <a:gd name="connsiteX70" fmla="*/ 4507857 w 4574532"/>
              <a:gd name="connsiteY70" fmla="*/ 2505188 h 2838563"/>
              <a:gd name="connsiteX71" fmla="*/ 4517382 w 4574532"/>
              <a:gd name="connsiteY71" fmla="*/ 2476613 h 2838563"/>
              <a:gd name="connsiteX72" fmla="*/ 4536432 w 4574532"/>
              <a:gd name="connsiteY72" fmla="*/ 2314688 h 2838563"/>
              <a:gd name="connsiteX73" fmla="*/ 4555482 w 4574532"/>
              <a:gd name="connsiteY73" fmla="*/ 2219438 h 2838563"/>
              <a:gd name="connsiteX74" fmla="*/ 4574532 w 4574532"/>
              <a:gd name="connsiteY74" fmla="*/ 1838438 h 2838563"/>
              <a:gd name="connsiteX75" fmla="*/ 4565007 w 4574532"/>
              <a:gd name="connsiteY75" fmla="*/ 1257413 h 2838563"/>
              <a:gd name="connsiteX76" fmla="*/ 4545957 w 4574532"/>
              <a:gd name="connsiteY76" fmla="*/ 1143113 h 2838563"/>
              <a:gd name="connsiteX77" fmla="*/ 4526907 w 4574532"/>
              <a:gd name="connsiteY77" fmla="*/ 1038338 h 2838563"/>
              <a:gd name="connsiteX78" fmla="*/ 4517382 w 4574532"/>
              <a:gd name="connsiteY78" fmla="*/ 1009763 h 2838563"/>
              <a:gd name="connsiteX79" fmla="*/ 4498332 w 4574532"/>
              <a:gd name="connsiteY79" fmla="*/ 904988 h 2838563"/>
              <a:gd name="connsiteX80" fmla="*/ 4469757 w 4574532"/>
              <a:gd name="connsiteY80" fmla="*/ 876413 h 2838563"/>
              <a:gd name="connsiteX81" fmla="*/ 4460232 w 4574532"/>
              <a:gd name="connsiteY81" fmla="*/ 847838 h 2838563"/>
              <a:gd name="connsiteX82" fmla="*/ 4450707 w 4574532"/>
              <a:gd name="connsiteY82" fmla="*/ 790688 h 2838563"/>
              <a:gd name="connsiteX83" fmla="*/ 4431657 w 4574532"/>
              <a:gd name="connsiteY83" fmla="*/ 762113 h 2838563"/>
              <a:gd name="connsiteX84" fmla="*/ 4384032 w 4574532"/>
              <a:gd name="connsiteY84" fmla="*/ 676388 h 2838563"/>
              <a:gd name="connsiteX85" fmla="*/ 4374507 w 4574532"/>
              <a:gd name="connsiteY85" fmla="*/ 628763 h 2838563"/>
              <a:gd name="connsiteX86" fmla="*/ 4336407 w 4574532"/>
              <a:gd name="connsiteY86" fmla="*/ 571613 h 2838563"/>
              <a:gd name="connsiteX87" fmla="*/ 4326882 w 4574532"/>
              <a:gd name="connsiteY87" fmla="*/ 543038 h 2838563"/>
              <a:gd name="connsiteX88" fmla="*/ 4260207 w 4574532"/>
              <a:gd name="connsiteY88" fmla="*/ 447788 h 2838563"/>
              <a:gd name="connsiteX89" fmla="*/ 4193532 w 4574532"/>
              <a:gd name="connsiteY89" fmla="*/ 390638 h 2838563"/>
              <a:gd name="connsiteX90" fmla="*/ 4145907 w 4574532"/>
              <a:gd name="connsiteY90" fmla="*/ 352538 h 2838563"/>
              <a:gd name="connsiteX91" fmla="*/ 4031607 w 4574532"/>
              <a:gd name="connsiteY91" fmla="*/ 257288 h 2838563"/>
              <a:gd name="connsiteX92" fmla="*/ 3936357 w 4574532"/>
              <a:gd name="connsiteY92" fmla="*/ 190613 h 2838563"/>
              <a:gd name="connsiteX93" fmla="*/ 3907782 w 4574532"/>
              <a:gd name="connsiteY93" fmla="*/ 162038 h 2838563"/>
              <a:gd name="connsiteX94" fmla="*/ 3879207 w 4574532"/>
              <a:gd name="connsiteY94" fmla="*/ 142988 h 2838563"/>
              <a:gd name="connsiteX95" fmla="*/ 3850632 w 4574532"/>
              <a:gd name="connsiteY95" fmla="*/ 114413 h 2838563"/>
              <a:gd name="connsiteX96" fmla="*/ 3812532 w 4574532"/>
              <a:gd name="connsiteY96" fmla="*/ 104888 h 2838563"/>
              <a:gd name="connsiteX97" fmla="*/ 3783957 w 4574532"/>
              <a:gd name="connsiteY97" fmla="*/ 95363 h 2838563"/>
              <a:gd name="connsiteX98" fmla="*/ 3717282 w 4574532"/>
              <a:gd name="connsiteY98" fmla="*/ 57263 h 2838563"/>
              <a:gd name="connsiteX99" fmla="*/ 3679182 w 4574532"/>
              <a:gd name="connsiteY99" fmla="*/ 47738 h 2838563"/>
              <a:gd name="connsiteX100" fmla="*/ 3641082 w 4574532"/>
              <a:gd name="connsiteY100" fmla="*/ 28688 h 2838563"/>
              <a:gd name="connsiteX101" fmla="*/ 3555357 w 4574532"/>
              <a:gd name="connsiteY101" fmla="*/ 19163 h 2838563"/>
              <a:gd name="connsiteX102" fmla="*/ 3526782 w 4574532"/>
              <a:gd name="connsiteY102" fmla="*/ 9638 h 2838563"/>
              <a:gd name="connsiteX103" fmla="*/ 2888607 w 4574532"/>
              <a:gd name="connsiteY103" fmla="*/ 9638 h 2838563"/>
              <a:gd name="connsiteX104" fmla="*/ 2736207 w 4574532"/>
              <a:gd name="connsiteY104" fmla="*/ 19163 h 2838563"/>
              <a:gd name="connsiteX105" fmla="*/ 2660007 w 4574532"/>
              <a:gd name="connsiteY105" fmla="*/ 38213 h 2838563"/>
              <a:gd name="connsiteX106" fmla="*/ 2593332 w 4574532"/>
              <a:gd name="connsiteY106" fmla="*/ 57263 h 2838563"/>
              <a:gd name="connsiteX107" fmla="*/ 2555232 w 4574532"/>
              <a:gd name="connsiteY107" fmla="*/ 66788 h 2838563"/>
              <a:gd name="connsiteX108" fmla="*/ 2459982 w 4574532"/>
              <a:gd name="connsiteY108" fmla="*/ 123938 h 2838563"/>
              <a:gd name="connsiteX109" fmla="*/ 2431407 w 4574532"/>
              <a:gd name="connsiteY109" fmla="*/ 142988 h 2838563"/>
              <a:gd name="connsiteX110" fmla="*/ 2393307 w 4574532"/>
              <a:gd name="connsiteY110" fmla="*/ 200138 h 2838563"/>
              <a:gd name="connsiteX111" fmla="*/ 2345682 w 4574532"/>
              <a:gd name="connsiteY111" fmla="*/ 228713 h 283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574532" h="2838563">
                <a:moveTo>
                  <a:pt x="2345682" y="228713"/>
                </a:moveTo>
                <a:lnTo>
                  <a:pt x="2345682" y="228713"/>
                </a:lnTo>
                <a:cubicBezTo>
                  <a:pt x="2339332" y="257288"/>
                  <a:pt x="2335889" y="286668"/>
                  <a:pt x="2326632" y="314438"/>
                </a:cubicBezTo>
                <a:cubicBezTo>
                  <a:pt x="2323012" y="325298"/>
                  <a:pt x="2312702" y="332774"/>
                  <a:pt x="2307582" y="343013"/>
                </a:cubicBezTo>
                <a:cubicBezTo>
                  <a:pt x="2303092" y="351993"/>
                  <a:pt x="2300492" y="361848"/>
                  <a:pt x="2298057" y="371588"/>
                </a:cubicBezTo>
                <a:cubicBezTo>
                  <a:pt x="2278415" y="450154"/>
                  <a:pt x="2298563" y="388867"/>
                  <a:pt x="2279007" y="457313"/>
                </a:cubicBezTo>
                <a:cubicBezTo>
                  <a:pt x="2276249" y="466967"/>
                  <a:pt x="2273972" y="476908"/>
                  <a:pt x="2269482" y="485888"/>
                </a:cubicBezTo>
                <a:cubicBezTo>
                  <a:pt x="2264362" y="496127"/>
                  <a:pt x="2256782" y="504938"/>
                  <a:pt x="2250432" y="514463"/>
                </a:cubicBezTo>
                <a:cubicBezTo>
                  <a:pt x="2247257" y="530338"/>
                  <a:pt x="2246027" y="546729"/>
                  <a:pt x="2240907" y="562088"/>
                </a:cubicBezTo>
                <a:cubicBezTo>
                  <a:pt x="2206687" y="664749"/>
                  <a:pt x="2233890" y="537685"/>
                  <a:pt x="2212332" y="638288"/>
                </a:cubicBezTo>
                <a:cubicBezTo>
                  <a:pt x="2206521" y="665407"/>
                  <a:pt x="2198805" y="727000"/>
                  <a:pt x="2183757" y="762113"/>
                </a:cubicBezTo>
                <a:cubicBezTo>
                  <a:pt x="2178164" y="775164"/>
                  <a:pt x="2171057" y="787513"/>
                  <a:pt x="2164707" y="800213"/>
                </a:cubicBezTo>
                <a:cubicBezTo>
                  <a:pt x="2161532" y="819263"/>
                  <a:pt x="2159866" y="838627"/>
                  <a:pt x="2155182" y="857363"/>
                </a:cubicBezTo>
                <a:cubicBezTo>
                  <a:pt x="2150312" y="876844"/>
                  <a:pt x="2140647" y="894947"/>
                  <a:pt x="2136132" y="914513"/>
                </a:cubicBezTo>
                <a:cubicBezTo>
                  <a:pt x="2131084" y="936389"/>
                  <a:pt x="2131655" y="959312"/>
                  <a:pt x="2126607" y="981188"/>
                </a:cubicBezTo>
                <a:cubicBezTo>
                  <a:pt x="2122092" y="1000754"/>
                  <a:pt x="2113907" y="1019288"/>
                  <a:pt x="2107557" y="1038338"/>
                </a:cubicBezTo>
                <a:lnTo>
                  <a:pt x="2098032" y="1066913"/>
                </a:lnTo>
                <a:cubicBezTo>
                  <a:pt x="2094857" y="1076438"/>
                  <a:pt x="2092236" y="1086166"/>
                  <a:pt x="2088507" y="1095488"/>
                </a:cubicBezTo>
                <a:cubicBezTo>
                  <a:pt x="2082157" y="1111363"/>
                  <a:pt x="2076401" y="1127489"/>
                  <a:pt x="2069457" y="1143113"/>
                </a:cubicBezTo>
                <a:cubicBezTo>
                  <a:pt x="2063690" y="1156088"/>
                  <a:pt x="2056757" y="1168513"/>
                  <a:pt x="2050407" y="1181213"/>
                </a:cubicBezTo>
                <a:cubicBezTo>
                  <a:pt x="2027135" y="1320848"/>
                  <a:pt x="2062582" y="1176443"/>
                  <a:pt x="2012307" y="1266938"/>
                </a:cubicBezTo>
                <a:lnTo>
                  <a:pt x="1983732" y="1352663"/>
                </a:lnTo>
                <a:cubicBezTo>
                  <a:pt x="1980557" y="1362188"/>
                  <a:pt x="1979776" y="1372884"/>
                  <a:pt x="1974207" y="1381238"/>
                </a:cubicBezTo>
                <a:cubicBezTo>
                  <a:pt x="1967857" y="1390763"/>
                  <a:pt x="1962762" y="1401257"/>
                  <a:pt x="1955157" y="1409813"/>
                </a:cubicBezTo>
                <a:cubicBezTo>
                  <a:pt x="1937259" y="1429949"/>
                  <a:pt x="1912951" y="1444547"/>
                  <a:pt x="1898007" y="1466963"/>
                </a:cubicBezTo>
                <a:cubicBezTo>
                  <a:pt x="1891657" y="1476488"/>
                  <a:pt x="1887896" y="1488387"/>
                  <a:pt x="1878957" y="1495538"/>
                </a:cubicBezTo>
                <a:cubicBezTo>
                  <a:pt x="1872838" y="1500434"/>
                  <a:pt x="1814651" y="1514061"/>
                  <a:pt x="1812282" y="1514588"/>
                </a:cubicBezTo>
                <a:cubicBezTo>
                  <a:pt x="1751628" y="1528067"/>
                  <a:pt x="1753818" y="1525317"/>
                  <a:pt x="1678932" y="1533638"/>
                </a:cubicBezTo>
                <a:cubicBezTo>
                  <a:pt x="1661412" y="1539478"/>
                  <a:pt x="1607331" y="1559128"/>
                  <a:pt x="1583682" y="1562213"/>
                </a:cubicBezTo>
                <a:cubicBezTo>
                  <a:pt x="1523533" y="1570058"/>
                  <a:pt x="1402707" y="1581263"/>
                  <a:pt x="1402707" y="1581263"/>
                </a:cubicBezTo>
                <a:cubicBezTo>
                  <a:pt x="1127876" y="1672873"/>
                  <a:pt x="1442065" y="1571366"/>
                  <a:pt x="602607" y="1600313"/>
                </a:cubicBezTo>
                <a:cubicBezTo>
                  <a:pt x="582538" y="1601005"/>
                  <a:pt x="565336" y="1616523"/>
                  <a:pt x="545457" y="1619363"/>
                </a:cubicBezTo>
                <a:lnTo>
                  <a:pt x="478782" y="1628888"/>
                </a:lnTo>
                <a:cubicBezTo>
                  <a:pt x="469257" y="1632063"/>
                  <a:pt x="460008" y="1636235"/>
                  <a:pt x="450207" y="1638413"/>
                </a:cubicBezTo>
                <a:cubicBezTo>
                  <a:pt x="349627" y="1660764"/>
                  <a:pt x="428808" y="1636021"/>
                  <a:pt x="364482" y="1657463"/>
                </a:cubicBezTo>
                <a:cubicBezTo>
                  <a:pt x="351782" y="1666988"/>
                  <a:pt x="339387" y="1676934"/>
                  <a:pt x="326382" y="1686038"/>
                </a:cubicBezTo>
                <a:cubicBezTo>
                  <a:pt x="307625" y="1699168"/>
                  <a:pt x="287548" y="1710401"/>
                  <a:pt x="269232" y="1724138"/>
                </a:cubicBezTo>
                <a:cubicBezTo>
                  <a:pt x="256532" y="1733663"/>
                  <a:pt x="244915" y="1744837"/>
                  <a:pt x="231132" y="1752713"/>
                </a:cubicBezTo>
                <a:cubicBezTo>
                  <a:pt x="176458" y="1783955"/>
                  <a:pt x="228286" y="1736035"/>
                  <a:pt x="173982" y="1781288"/>
                </a:cubicBezTo>
                <a:cubicBezTo>
                  <a:pt x="163634" y="1789912"/>
                  <a:pt x="153677" y="1799230"/>
                  <a:pt x="145407" y="1809863"/>
                </a:cubicBezTo>
                <a:cubicBezTo>
                  <a:pt x="106591" y="1859769"/>
                  <a:pt x="111362" y="1865694"/>
                  <a:pt x="78732" y="1914638"/>
                </a:cubicBezTo>
                <a:cubicBezTo>
                  <a:pt x="69926" y="1927847"/>
                  <a:pt x="59682" y="1940038"/>
                  <a:pt x="50157" y="1952738"/>
                </a:cubicBezTo>
                <a:cubicBezTo>
                  <a:pt x="46982" y="1962263"/>
                  <a:pt x="45122" y="1972333"/>
                  <a:pt x="40632" y="1981313"/>
                </a:cubicBezTo>
                <a:cubicBezTo>
                  <a:pt x="35512" y="1991552"/>
                  <a:pt x="25602" y="1999169"/>
                  <a:pt x="21582" y="2009888"/>
                </a:cubicBezTo>
                <a:cubicBezTo>
                  <a:pt x="15898" y="2025047"/>
                  <a:pt x="15232" y="2041638"/>
                  <a:pt x="12057" y="2057513"/>
                </a:cubicBezTo>
                <a:cubicBezTo>
                  <a:pt x="-346" y="2231148"/>
                  <a:pt x="-7320" y="2263467"/>
                  <a:pt x="12057" y="2476613"/>
                </a:cubicBezTo>
                <a:cubicBezTo>
                  <a:pt x="13505" y="2492540"/>
                  <a:pt x="52517" y="2525165"/>
                  <a:pt x="59682" y="2533763"/>
                </a:cubicBezTo>
                <a:cubicBezTo>
                  <a:pt x="81646" y="2560119"/>
                  <a:pt x="76001" y="2570042"/>
                  <a:pt x="107307" y="2590913"/>
                </a:cubicBezTo>
                <a:cubicBezTo>
                  <a:pt x="115661" y="2596482"/>
                  <a:pt x="126654" y="2596483"/>
                  <a:pt x="135882" y="2600438"/>
                </a:cubicBezTo>
                <a:cubicBezTo>
                  <a:pt x="148933" y="2606031"/>
                  <a:pt x="161282" y="2613138"/>
                  <a:pt x="173982" y="2619488"/>
                </a:cubicBezTo>
                <a:cubicBezTo>
                  <a:pt x="180332" y="2629013"/>
                  <a:pt x="184937" y="2639968"/>
                  <a:pt x="193032" y="2648063"/>
                </a:cubicBezTo>
                <a:cubicBezTo>
                  <a:pt x="201127" y="2656158"/>
                  <a:pt x="212292" y="2660459"/>
                  <a:pt x="221607" y="2667113"/>
                </a:cubicBezTo>
                <a:cubicBezTo>
                  <a:pt x="272064" y="2703154"/>
                  <a:pt x="241911" y="2689756"/>
                  <a:pt x="288282" y="2705213"/>
                </a:cubicBezTo>
                <a:cubicBezTo>
                  <a:pt x="297807" y="2714738"/>
                  <a:pt x="305649" y="2726316"/>
                  <a:pt x="316857" y="2733788"/>
                </a:cubicBezTo>
                <a:cubicBezTo>
                  <a:pt x="325211" y="2739357"/>
                  <a:pt x="336204" y="2739358"/>
                  <a:pt x="345432" y="2743313"/>
                </a:cubicBezTo>
                <a:cubicBezTo>
                  <a:pt x="358483" y="2748906"/>
                  <a:pt x="371120" y="2755467"/>
                  <a:pt x="383532" y="2762363"/>
                </a:cubicBezTo>
                <a:cubicBezTo>
                  <a:pt x="399716" y="2771354"/>
                  <a:pt x="414239" y="2783419"/>
                  <a:pt x="431157" y="2790938"/>
                </a:cubicBezTo>
                <a:cubicBezTo>
                  <a:pt x="443120" y="2796255"/>
                  <a:pt x="456670" y="2796867"/>
                  <a:pt x="469257" y="2800463"/>
                </a:cubicBezTo>
                <a:cubicBezTo>
                  <a:pt x="492971" y="2807238"/>
                  <a:pt x="510622" y="2816535"/>
                  <a:pt x="535932" y="2819513"/>
                </a:cubicBezTo>
                <a:cubicBezTo>
                  <a:pt x="577045" y="2824350"/>
                  <a:pt x="618436" y="2826534"/>
                  <a:pt x="659757" y="2829038"/>
                </a:cubicBezTo>
                <a:cubicBezTo>
                  <a:pt x="723220" y="2832884"/>
                  <a:pt x="786757" y="2835388"/>
                  <a:pt x="850257" y="2838563"/>
                </a:cubicBezTo>
                <a:cubicBezTo>
                  <a:pt x="1924418" y="2814150"/>
                  <a:pt x="674143" y="2838563"/>
                  <a:pt x="2879082" y="2838563"/>
                </a:cubicBezTo>
                <a:lnTo>
                  <a:pt x="4107807" y="2829038"/>
                </a:lnTo>
                <a:cubicBezTo>
                  <a:pt x="4190064" y="2817287"/>
                  <a:pt x="4219712" y="2832621"/>
                  <a:pt x="4269732" y="2790938"/>
                </a:cubicBezTo>
                <a:cubicBezTo>
                  <a:pt x="4280080" y="2782314"/>
                  <a:pt x="4287674" y="2770633"/>
                  <a:pt x="4298307" y="2762363"/>
                </a:cubicBezTo>
                <a:cubicBezTo>
                  <a:pt x="4316379" y="2748307"/>
                  <a:pt x="4355457" y="2724263"/>
                  <a:pt x="4355457" y="2724263"/>
                </a:cubicBezTo>
                <a:cubicBezTo>
                  <a:pt x="4365443" y="2694305"/>
                  <a:pt x="4362979" y="2687498"/>
                  <a:pt x="4393557" y="2667113"/>
                </a:cubicBezTo>
                <a:cubicBezTo>
                  <a:pt x="4401911" y="2661544"/>
                  <a:pt x="4412607" y="2660763"/>
                  <a:pt x="4422132" y="2657588"/>
                </a:cubicBezTo>
                <a:lnTo>
                  <a:pt x="4460232" y="2600438"/>
                </a:lnTo>
                <a:cubicBezTo>
                  <a:pt x="4466582" y="2590913"/>
                  <a:pt x="4475662" y="2582723"/>
                  <a:pt x="4479282" y="2571863"/>
                </a:cubicBezTo>
                <a:cubicBezTo>
                  <a:pt x="4501620" y="2504850"/>
                  <a:pt x="4472547" y="2587578"/>
                  <a:pt x="4507857" y="2505188"/>
                </a:cubicBezTo>
                <a:cubicBezTo>
                  <a:pt x="4511812" y="2495960"/>
                  <a:pt x="4514207" y="2486138"/>
                  <a:pt x="4517382" y="2476613"/>
                </a:cubicBezTo>
                <a:cubicBezTo>
                  <a:pt x="4523002" y="2420412"/>
                  <a:pt x="4526714" y="2369758"/>
                  <a:pt x="4536432" y="2314688"/>
                </a:cubicBezTo>
                <a:cubicBezTo>
                  <a:pt x="4542059" y="2282802"/>
                  <a:pt x="4555482" y="2219438"/>
                  <a:pt x="4555482" y="2219438"/>
                </a:cubicBezTo>
                <a:cubicBezTo>
                  <a:pt x="4563422" y="2100341"/>
                  <a:pt x="4574532" y="1952765"/>
                  <a:pt x="4574532" y="1838438"/>
                </a:cubicBezTo>
                <a:cubicBezTo>
                  <a:pt x="4574532" y="1644737"/>
                  <a:pt x="4570539" y="1451035"/>
                  <a:pt x="4565007" y="1257413"/>
                </a:cubicBezTo>
                <a:cubicBezTo>
                  <a:pt x="4561572" y="1137195"/>
                  <a:pt x="4562060" y="1207524"/>
                  <a:pt x="4545957" y="1143113"/>
                </a:cubicBezTo>
                <a:cubicBezTo>
                  <a:pt x="4528623" y="1073776"/>
                  <a:pt x="4543891" y="1114767"/>
                  <a:pt x="4526907" y="1038338"/>
                </a:cubicBezTo>
                <a:cubicBezTo>
                  <a:pt x="4524729" y="1028537"/>
                  <a:pt x="4520557" y="1019288"/>
                  <a:pt x="4517382" y="1009763"/>
                </a:cubicBezTo>
                <a:cubicBezTo>
                  <a:pt x="4516978" y="1006532"/>
                  <a:pt x="4511886" y="925318"/>
                  <a:pt x="4498332" y="904988"/>
                </a:cubicBezTo>
                <a:cubicBezTo>
                  <a:pt x="4490860" y="893780"/>
                  <a:pt x="4479282" y="885938"/>
                  <a:pt x="4469757" y="876413"/>
                </a:cubicBezTo>
                <a:cubicBezTo>
                  <a:pt x="4466582" y="866888"/>
                  <a:pt x="4462410" y="857639"/>
                  <a:pt x="4460232" y="847838"/>
                </a:cubicBezTo>
                <a:cubicBezTo>
                  <a:pt x="4456042" y="828985"/>
                  <a:pt x="4456814" y="809010"/>
                  <a:pt x="4450707" y="790688"/>
                </a:cubicBezTo>
                <a:cubicBezTo>
                  <a:pt x="4447087" y="779828"/>
                  <a:pt x="4437724" y="771821"/>
                  <a:pt x="4431657" y="762113"/>
                </a:cubicBezTo>
                <a:cubicBezTo>
                  <a:pt x="4401757" y="714273"/>
                  <a:pt x="4406775" y="721874"/>
                  <a:pt x="4384032" y="676388"/>
                </a:cubicBezTo>
                <a:cubicBezTo>
                  <a:pt x="4380857" y="660513"/>
                  <a:pt x="4381206" y="643501"/>
                  <a:pt x="4374507" y="628763"/>
                </a:cubicBezTo>
                <a:cubicBezTo>
                  <a:pt x="4365033" y="607920"/>
                  <a:pt x="4343647" y="593333"/>
                  <a:pt x="4336407" y="571613"/>
                </a:cubicBezTo>
                <a:cubicBezTo>
                  <a:pt x="4333232" y="562088"/>
                  <a:pt x="4331758" y="551815"/>
                  <a:pt x="4326882" y="543038"/>
                </a:cubicBezTo>
                <a:cubicBezTo>
                  <a:pt x="4318254" y="527507"/>
                  <a:pt x="4275979" y="466188"/>
                  <a:pt x="4260207" y="447788"/>
                </a:cubicBezTo>
                <a:cubicBezTo>
                  <a:pt x="4197998" y="375210"/>
                  <a:pt x="4268818" y="465924"/>
                  <a:pt x="4193532" y="390638"/>
                </a:cubicBezTo>
                <a:cubicBezTo>
                  <a:pt x="4150448" y="347554"/>
                  <a:pt x="4201537" y="371081"/>
                  <a:pt x="4145907" y="352538"/>
                </a:cubicBezTo>
                <a:cubicBezTo>
                  <a:pt x="4066141" y="272772"/>
                  <a:pt x="4106184" y="302034"/>
                  <a:pt x="4031607" y="257288"/>
                </a:cubicBezTo>
                <a:cubicBezTo>
                  <a:pt x="3976052" y="183214"/>
                  <a:pt x="4036621" y="250771"/>
                  <a:pt x="3936357" y="190613"/>
                </a:cubicBezTo>
                <a:cubicBezTo>
                  <a:pt x="3924806" y="183683"/>
                  <a:pt x="3918130" y="170662"/>
                  <a:pt x="3907782" y="162038"/>
                </a:cubicBezTo>
                <a:cubicBezTo>
                  <a:pt x="3898988" y="154709"/>
                  <a:pt x="3888001" y="150317"/>
                  <a:pt x="3879207" y="142988"/>
                </a:cubicBezTo>
                <a:cubicBezTo>
                  <a:pt x="3868859" y="134364"/>
                  <a:pt x="3862328" y="121096"/>
                  <a:pt x="3850632" y="114413"/>
                </a:cubicBezTo>
                <a:cubicBezTo>
                  <a:pt x="3839266" y="107918"/>
                  <a:pt x="3825119" y="108484"/>
                  <a:pt x="3812532" y="104888"/>
                </a:cubicBezTo>
                <a:cubicBezTo>
                  <a:pt x="3802878" y="102130"/>
                  <a:pt x="3792937" y="99853"/>
                  <a:pt x="3783957" y="95363"/>
                </a:cubicBezTo>
                <a:cubicBezTo>
                  <a:pt x="3728687" y="67728"/>
                  <a:pt x="3784078" y="82311"/>
                  <a:pt x="3717282" y="57263"/>
                </a:cubicBezTo>
                <a:cubicBezTo>
                  <a:pt x="3705025" y="52666"/>
                  <a:pt x="3691439" y="52335"/>
                  <a:pt x="3679182" y="47738"/>
                </a:cubicBezTo>
                <a:cubicBezTo>
                  <a:pt x="3665887" y="42752"/>
                  <a:pt x="3654917" y="31881"/>
                  <a:pt x="3641082" y="28688"/>
                </a:cubicBezTo>
                <a:cubicBezTo>
                  <a:pt x="3613067" y="22223"/>
                  <a:pt x="3583932" y="22338"/>
                  <a:pt x="3555357" y="19163"/>
                </a:cubicBezTo>
                <a:cubicBezTo>
                  <a:pt x="3545832" y="15988"/>
                  <a:pt x="3536793" y="10408"/>
                  <a:pt x="3526782" y="9638"/>
                </a:cubicBezTo>
                <a:cubicBezTo>
                  <a:pt x="3288483" y="-8693"/>
                  <a:pt x="3150647" y="3683"/>
                  <a:pt x="2888607" y="9638"/>
                </a:cubicBezTo>
                <a:cubicBezTo>
                  <a:pt x="2837807" y="12813"/>
                  <a:pt x="2786713" y="12850"/>
                  <a:pt x="2736207" y="19163"/>
                </a:cubicBezTo>
                <a:cubicBezTo>
                  <a:pt x="2710227" y="22410"/>
                  <a:pt x="2685407" y="31863"/>
                  <a:pt x="2660007" y="38213"/>
                </a:cubicBezTo>
                <a:cubicBezTo>
                  <a:pt x="2540900" y="67990"/>
                  <a:pt x="2688985" y="29934"/>
                  <a:pt x="2593332" y="57263"/>
                </a:cubicBezTo>
                <a:cubicBezTo>
                  <a:pt x="2580745" y="60859"/>
                  <a:pt x="2567489" y="62191"/>
                  <a:pt x="2555232" y="66788"/>
                </a:cubicBezTo>
                <a:cubicBezTo>
                  <a:pt x="2521759" y="79340"/>
                  <a:pt x="2488466" y="104949"/>
                  <a:pt x="2459982" y="123938"/>
                </a:cubicBezTo>
                <a:lnTo>
                  <a:pt x="2431407" y="142988"/>
                </a:lnTo>
                <a:lnTo>
                  <a:pt x="2393307" y="200138"/>
                </a:lnTo>
                <a:cubicBezTo>
                  <a:pt x="2372496" y="231355"/>
                  <a:pt x="2353620" y="223950"/>
                  <a:pt x="2345682" y="228713"/>
                </a:cubicBezTo>
                <a:close/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168" y="3904735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UC Berkeley</a:t>
            </a:r>
            <a:r>
              <a:rPr lang="en-US" i="0" smtClean="0"/>
              <a:t> - </a:t>
            </a:r>
            <a:fld id="{B99411A8-383B-49AB-9372-8B5BA012CA08}" type="slidenum">
              <a:rPr lang="en-US" i="0" smtClean="0"/>
              <a:pPr/>
              <a:t>5</a:t>
            </a:fld>
            <a:endParaRPr lang="en-US" i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performance specifications:</a:t>
            </a:r>
            <a:endParaRPr lang="en-US" dirty="0"/>
          </a:p>
          <a:p>
            <a:pPr lvl="1"/>
            <a:r>
              <a:rPr lang="en-US" dirty="0"/>
              <a:t>Frame size: 	720*480 pixels</a:t>
            </a:r>
          </a:p>
          <a:p>
            <a:pPr lvl="1"/>
            <a:r>
              <a:rPr lang="en-US" dirty="0"/>
              <a:t>Frame rate:  	60 frame/s</a:t>
            </a:r>
          </a:p>
          <a:p>
            <a:pPr lvl="1"/>
            <a:r>
              <a:rPr lang="en-US" dirty="0"/>
              <a:t>Throughput: 	20250 </a:t>
            </a:r>
            <a:r>
              <a:rPr lang="en-US" dirty="0" err="1" smtClean="0"/>
              <a:t>Kpixel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Our main design objective</a:t>
            </a:r>
            <a:r>
              <a:rPr lang="en-US" dirty="0"/>
              <a:t>	</a:t>
            </a:r>
            <a:r>
              <a:rPr lang="en-US" dirty="0" smtClean="0"/>
              <a:t>is to </a:t>
            </a:r>
            <a:r>
              <a:rPr lang="en-US" dirty="0"/>
              <a:t>lower the energy </a:t>
            </a:r>
            <a:r>
              <a:rPr lang="en-US" dirty="0" smtClean="0"/>
              <a:t>consumption by investigating </a:t>
            </a:r>
            <a:r>
              <a:rPr lang="en-US" dirty="0"/>
              <a:t>several architectural approaches.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computing blocks for pixel block operations </a:t>
            </a:r>
            <a:endParaRPr lang="en-US" dirty="0" smtClean="0"/>
          </a:p>
          <a:p>
            <a:pPr lvl="1"/>
            <a:r>
              <a:rPr lang="en-US" dirty="0" smtClean="0"/>
              <a:t>Iteration number </a:t>
            </a:r>
            <a:r>
              <a:rPr lang="en-US" smtClean="0"/>
              <a:t>choice optimization</a:t>
            </a:r>
            <a:endParaRPr lang="en-US" dirty="0" smtClean="0"/>
          </a:p>
          <a:p>
            <a:pPr lvl="1"/>
            <a:r>
              <a:rPr lang="en-US" dirty="0" smtClean="0"/>
              <a:t>Multi-VT </a:t>
            </a:r>
            <a:r>
              <a:rPr lang="en-US" dirty="0"/>
              <a:t>design scheme </a:t>
            </a:r>
            <a:r>
              <a:rPr lang="en-US" dirty="0" smtClean="0"/>
              <a:t>to </a:t>
            </a:r>
            <a:r>
              <a:rPr lang="en-US" dirty="0"/>
              <a:t>reduce leakage power consumption. </a:t>
            </a:r>
          </a:p>
          <a:p>
            <a:pPr lvl="1"/>
            <a:r>
              <a:rPr lang="en-US" dirty="0"/>
              <a:t>RAM </a:t>
            </a:r>
            <a:r>
              <a:rPr lang="en-US" dirty="0" smtClean="0"/>
              <a:t>blocks allocation will </a:t>
            </a:r>
            <a:r>
              <a:rPr lang="en-US" dirty="0"/>
              <a:t>be further </a:t>
            </a:r>
            <a:r>
              <a:rPr lang="en-US" dirty="0" smtClean="0"/>
              <a:t>explored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363236"/>
              </p:ext>
            </p:extLst>
          </p:nvPr>
        </p:nvGraphicFramePr>
        <p:xfrm>
          <a:off x="946785" y="1485741"/>
          <a:ext cx="7406640" cy="4372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045"/>
                <a:gridCol w="6254595"/>
              </a:tblGrid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10/04/12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Initial Project Proposal Presentation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10/11/12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Define all the signals and define all the functional blocks 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10/18/12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Design sub-blocks and the testbenches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10/25/12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(Presentation)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11/01/12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Finish all functional blocks 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11/08/12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(Presentation)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11/15/12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Connecting all modules and test with contract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11/22/12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Power/area/delay analysis 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11/29/12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Design Wrap up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12/07/12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Final Project Presentation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  <a:tr h="3974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12/12/12</a:t>
                      </a:r>
                      <a:endParaRPr lang="en-US" sz="1200" kern="5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Final Project Report</a:t>
                      </a:r>
                      <a:endParaRPr lang="en-US" sz="1200" kern="50" dirty="0">
                        <a:effectLst/>
                        <a:latin typeface="Times New Roman"/>
                        <a:ea typeface="SimSun"/>
                        <a:cs typeface="Lucida 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UC Berkeley</a:t>
            </a:r>
            <a:r>
              <a:rPr lang="en-US" i="0" smtClean="0"/>
              <a:t> - </a:t>
            </a:r>
            <a:fld id="{B99411A8-383B-49AB-9372-8B5BA012CA08}" type="slidenum">
              <a:rPr lang="en-US" i="0" smtClean="0"/>
              <a:pPr/>
              <a:t>6</a:t>
            </a:fld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97487663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8"/>
  <p:tag name="DEFAULTWORDWRAP" val="0"/>
  <p:tag name="DEFAULTWIDTH" val="348"/>
  <p:tag name="DEFAULTHEIGHT" val="250"/>
</p:tagLst>
</file>

<file path=ppt/theme/theme1.xml><?xml version="1.0" encoding="utf-8"?>
<a:theme xmlns:a="http://schemas.openxmlformats.org/drawingml/2006/main" name="5_bwrc">
  <a:themeElements>
    <a:clrScheme name="5_bwrc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5_bwrc">
      <a:majorFont>
        <a:latin typeface="Georgia"/>
        <a:ea typeface="ヒラギノ角ゴ Pro W3"/>
        <a:cs typeface="ヒラギノ角ゴ Pro W3"/>
      </a:majorFont>
      <a:minorFont>
        <a:latin typeface="Times New Roman"/>
        <a:ea typeface="ヒラギノ角ゴ Pro W3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Arial" pitchFamily="-106" charset="0"/>
            <a:cs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Arial" pitchFamily="-106" charset="0"/>
            <a:cs typeface="Arial" pitchFamily="-106" charset="0"/>
          </a:defRPr>
        </a:defPPr>
      </a:lstStyle>
    </a:lnDef>
  </a:objectDefaults>
  <a:extraClrSchemeLst>
    <a:extraClrScheme>
      <a:clrScheme name="5_bwr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wrc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wr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wrc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wr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wr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wrc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6553</TotalTime>
  <Words>217</Words>
  <Application>Microsoft Office PowerPoint</Application>
  <PresentationFormat>On-screen Show (4:3)</PresentationFormat>
  <Paragraphs>62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5_bwrc</vt:lpstr>
      <vt:lpstr>Document</vt:lpstr>
      <vt:lpstr>ASIC Implementation of  Horn &amp; Schunck Optical Flow Algorithm</vt:lpstr>
      <vt:lpstr>Motivation</vt:lpstr>
      <vt:lpstr>Optical Flow Algorithm</vt:lpstr>
      <vt:lpstr>Architecture</vt:lpstr>
      <vt:lpstr>Design Considerations</vt:lpstr>
      <vt:lpstr>Timetable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 60 GHz CMOS  for Gb/s WLAN</dc:title>
  <dc:creator>niknejad</dc:creator>
  <cp:lastModifiedBy>Ying Qiao</cp:lastModifiedBy>
  <cp:revision>584</cp:revision>
  <dcterms:created xsi:type="dcterms:W3CDTF">2008-12-14T06:12:19Z</dcterms:created>
  <dcterms:modified xsi:type="dcterms:W3CDTF">2012-10-04T18:49:00Z</dcterms:modified>
</cp:coreProperties>
</file>