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71" r:id="rId10"/>
    <p:sldId id="272" r:id="rId11"/>
    <p:sldId id="275" r:id="rId12"/>
    <p:sldId id="276" r:id="rId13"/>
    <p:sldId id="277" r:id="rId14"/>
    <p:sldId id="278" r:id="rId15"/>
    <p:sldId id="280" r:id="rId16"/>
    <p:sldId id="279" r:id="rId17"/>
    <p:sldId id="26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0A09"/>
    <a:srgbClr val="2E2E2E"/>
    <a:srgbClr val="E7E5E8"/>
    <a:srgbClr val="000000"/>
    <a:srgbClr val="D90A00"/>
    <a:srgbClr val="E93F28"/>
    <a:srgbClr val="EA5F4C"/>
    <a:srgbClr val="B91909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80" autoAdjust="0"/>
    <p:restoredTop sz="94664" autoAdjust="0"/>
  </p:normalViewPr>
  <p:slideViewPr>
    <p:cSldViewPr>
      <p:cViewPr varScale="1">
        <p:scale>
          <a:sx n="83" d="100"/>
          <a:sy n="83" d="100"/>
        </p:scale>
        <p:origin x="283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2E2E2E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D90A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591-46E1-B779-8C35F6CDE277}"/>
              </c:ext>
            </c:extLst>
          </c:dPt>
          <c:cat>
            <c:strRef>
              <c:f>Sheet1!$A$2:$A$5</c:f>
              <c:strCache>
                <c:ptCount val="4"/>
                <c:pt idx="0">
                  <c:v>2015.05.04</c:v>
                </c:pt>
                <c:pt idx="1">
                  <c:v>2015.05.05</c:v>
                </c:pt>
                <c:pt idx="2">
                  <c:v>2015.05.07</c:v>
                </c:pt>
                <c:pt idx="3">
                  <c:v>2015.05.11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91-46E1-B779-8C35F6CDE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0268712"/>
        <c:axId val="320269496"/>
      </c:barChart>
      <c:catAx>
        <c:axId val="320268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造字工房悦黑体验版纤细体" pitchFamily="50" charset="-122"/>
                <a:ea typeface="造字工房悦黑体验版纤细体" pitchFamily="50" charset="-122"/>
                <a:cs typeface="+mn-cs"/>
              </a:defRPr>
            </a:pPr>
            <a:endParaRPr lang="zh-CN"/>
          </a:p>
        </c:txPr>
        <c:crossAx val="320269496"/>
        <c:crosses val="autoZero"/>
        <c:auto val="1"/>
        <c:lblAlgn val="ctr"/>
        <c:lblOffset val="100"/>
        <c:noMultiLvlLbl val="0"/>
      </c:catAx>
      <c:valAx>
        <c:axId val="320269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0268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2016/5/15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2016/5/15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2016/5/15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2016/5/15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2016/5/15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2016/5/15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2016/5/15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2016/5/15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2016/5/15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2016/5/15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2016/5/15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2016/5/15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68008" y="4180438"/>
            <a:ext cx="3455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noProof="1">
                <a:solidFill>
                  <a:srgbClr val="0D0D0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制作人</a:t>
            </a:r>
            <a:r>
              <a:rPr lang="zh-CN" altLang="en-US" noProof="1" smtClean="0">
                <a:solidFill>
                  <a:srgbClr val="0D0D0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noProof="1" smtClean="0">
                <a:solidFill>
                  <a:srgbClr val="0D0D0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noProof="1">
                <a:solidFill>
                  <a:srgbClr val="0D0D0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noProof="1" smtClean="0">
                <a:solidFill>
                  <a:srgbClr val="0D0D0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</a:t>
            </a:r>
            <a:r>
              <a:rPr lang="zh-CN" altLang="en-US" noProof="1" smtClean="0">
                <a:solidFill>
                  <a:srgbClr val="0D0D0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</a:t>
            </a:r>
            <a:endParaRPr lang="en-US" altLang="zh-CN" noProof="1" smtClean="0">
              <a:solidFill>
                <a:srgbClr val="0D0D0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noProof="1" smtClean="0">
                <a:solidFill>
                  <a:srgbClr val="0D0D0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演讲</a:t>
            </a:r>
            <a:r>
              <a:rPr lang="zh-CN" altLang="en-US" noProof="1">
                <a:solidFill>
                  <a:srgbClr val="0D0D0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</a:t>
            </a:r>
            <a:r>
              <a:rPr lang="zh-CN" altLang="en-US" noProof="1" smtClean="0">
                <a:solidFill>
                  <a:srgbClr val="0D0D0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：曹光腾</a:t>
            </a:r>
            <a:endParaRPr lang="zh-CN" altLang="en-US" noProof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023992" y="1579439"/>
            <a:ext cx="1800000" cy="1800000"/>
          </a:xfrm>
          <a:prstGeom prst="ellipse">
            <a:avLst/>
          </a:prstGeom>
          <a:solidFill>
            <a:srgbClr val="D90A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359566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noProof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156405</a:t>
            </a:r>
            <a:r>
              <a:rPr lang="zh-CN" altLang="en-US" sz="3200" noProof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</a:t>
            </a:r>
            <a:r>
              <a:rPr lang="zh-CN" altLang="en-US" sz="3200" noProof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团 </a:t>
            </a:r>
            <a:r>
              <a:rPr lang="en-US" altLang="zh-CN" sz="3200" noProof="1" smtClean="0">
                <a:solidFill>
                  <a:srgbClr val="2E2E2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  <a:r>
              <a:rPr lang="zh-CN" altLang="en-US" sz="3200" noProof="1" smtClean="0">
                <a:solidFill>
                  <a:srgbClr val="2E2E2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</a:t>
            </a:r>
            <a:r>
              <a:rPr lang="zh-CN" altLang="en-US" sz="3200" noProof="1" smtClean="0">
                <a:solidFill>
                  <a:srgbClr val="2E2E2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</a:t>
            </a:r>
            <a:endParaRPr lang="zh-CN" altLang="en-US" sz="3200" dirty="0">
              <a:solidFill>
                <a:srgbClr val="2E2E2E"/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368008" y="1579439"/>
            <a:ext cx="1800000" cy="1800000"/>
          </a:xfrm>
          <a:prstGeom prst="ellipse">
            <a:avLst/>
          </a:prstGeom>
          <a:solidFill>
            <a:srgbClr val="2E2E2E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23817" y="2156273"/>
            <a:ext cx="3744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项目答辩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9228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50000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4" presetID="2" presetClass="entr" presetSubtype="4" accel="5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4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4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4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5" presetID="10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2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0.29305 L 0 2.59259E-6 " pathEditMode="relative" rAng="0" ptsTypes="AA" p14:bounceEnd="50000">
                                          <p:cBhvr>
                                            <p:cTn id="2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469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" grpId="1"/>
          <p:bldP spid="5" grpId="0" animBg="1"/>
          <p:bldP spid="6" grpId="0"/>
          <p:bldP spid="4" grpId="0" animBg="1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4" presetID="2" presetClass="entr" presetSubtype="4" ac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4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4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4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5" presetID="10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2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0.29305 L 0 2.59259E-6 " pathEditMode="relative" rAng="0" ptsTypes="AA">
                                          <p:cBhvr>
                                            <p:cTn id="2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469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" grpId="1"/>
          <p:bldP spid="5" grpId="0" animBg="1"/>
          <p:bldP spid="6" grpId="0"/>
          <p:bldP spid="4" grpId="0" animBg="1"/>
          <p:bldP spid="7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标注 10"/>
          <p:cNvSpPr/>
          <p:nvPr/>
        </p:nvSpPr>
        <p:spPr>
          <a:xfrm>
            <a:off x="3647727" y="4783029"/>
            <a:ext cx="4896545" cy="792088"/>
          </a:xfrm>
          <a:prstGeom prst="wedgeRectCallout">
            <a:avLst>
              <a:gd name="adj1" fmla="val 34412"/>
              <a:gd name="adj2" fmla="val -83005"/>
            </a:avLst>
          </a:prstGeom>
          <a:solidFill>
            <a:srgbClr val="D90A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对待项目，一定要有信心，耐心，决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有不会的，只有不去多做的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647728" y="2616823"/>
            <a:ext cx="4896544" cy="1624355"/>
            <a:chOff x="767408" y="1732639"/>
            <a:chExt cx="4896544" cy="1624355"/>
          </a:xfrm>
        </p:grpSpPr>
        <p:sp>
          <p:nvSpPr>
            <p:cNvPr id="3" name="文本框 19"/>
            <p:cNvSpPr txBox="1"/>
            <p:nvPr/>
          </p:nvSpPr>
          <p:spPr>
            <a:xfrm>
              <a:off x="3612559" y="1732639"/>
              <a:ext cx="1656184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b="1">
                  <a:solidFill>
                    <a:srgbClr val="D90A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曹</a:t>
              </a:r>
              <a:r>
                <a:rPr lang="zh-CN" altLang="en-US" sz="1400" b="1" smtClean="0">
                  <a:solidFill>
                    <a:srgbClr val="D90A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光腾</a:t>
              </a:r>
              <a:endParaRPr lang="zh-CN" altLang="en-US" sz="1400" b="1" dirty="0">
                <a:solidFill>
                  <a:srgbClr val="D90A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767408" y="1736993"/>
              <a:ext cx="4896544" cy="1620001"/>
              <a:chOff x="839416" y="1772816"/>
              <a:chExt cx="3744416" cy="136815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839416" y="2060848"/>
                <a:ext cx="3744416" cy="792088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" name="等腰三角形 6"/>
              <p:cNvSpPr/>
              <p:nvPr/>
            </p:nvSpPr>
            <p:spPr>
              <a:xfrm>
                <a:off x="4281613" y="1772816"/>
                <a:ext cx="288032" cy="288032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rot="10800000">
                <a:off x="839416" y="2852936"/>
                <a:ext cx="288032" cy="288032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5" name="Rectangle 1"/>
            <p:cNvSpPr>
              <a:spLocks noChangeArrowheads="1"/>
            </p:cNvSpPr>
            <p:nvPr/>
          </p:nvSpPr>
          <p:spPr bwMode="auto">
            <a:xfrm>
              <a:off x="1055440" y="2323866"/>
              <a:ext cx="4515855" cy="4462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76176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项目心得</a:t>
              </a:r>
              <a:endPara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074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951 -0.25509 L 0 -3.33333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2" y="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647728" y="2616823"/>
            <a:ext cx="4896544" cy="1624355"/>
            <a:chOff x="767408" y="1732639"/>
            <a:chExt cx="4896544" cy="1624355"/>
          </a:xfrm>
        </p:grpSpPr>
        <p:sp>
          <p:nvSpPr>
            <p:cNvPr id="3" name="文本框 19"/>
            <p:cNvSpPr txBox="1"/>
            <p:nvPr/>
          </p:nvSpPr>
          <p:spPr>
            <a:xfrm>
              <a:off x="3612559" y="1732639"/>
              <a:ext cx="1656184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b="1">
                  <a:solidFill>
                    <a:srgbClr val="D90A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杨登峰</a:t>
              </a:r>
              <a:endParaRPr lang="zh-CN" altLang="en-US" sz="1400" b="1" dirty="0">
                <a:solidFill>
                  <a:srgbClr val="D90A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767408" y="1736993"/>
              <a:ext cx="4896544" cy="1620001"/>
              <a:chOff x="839416" y="1772816"/>
              <a:chExt cx="3744416" cy="136815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839416" y="2060848"/>
                <a:ext cx="3744416" cy="792088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" name="等腰三角形 6"/>
              <p:cNvSpPr/>
              <p:nvPr/>
            </p:nvSpPr>
            <p:spPr>
              <a:xfrm>
                <a:off x="4281613" y="1772816"/>
                <a:ext cx="288032" cy="288032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rot="10800000">
                <a:off x="839416" y="2852936"/>
                <a:ext cx="288032" cy="288032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5" name="Rectangle 1"/>
            <p:cNvSpPr>
              <a:spLocks noChangeArrowheads="1"/>
            </p:cNvSpPr>
            <p:nvPr/>
          </p:nvSpPr>
          <p:spPr bwMode="auto">
            <a:xfrm>
              <a:off x="1055440" y="2323866"/>
              <a:ext cx="4515855" cy="4462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76176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项目演示</a:t>
              </a:r>
              <a:endPara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383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标注 10"/>
          <p:cNvSpPr/>
          <p:nvPr/>
        </p:nvSpPr>
        <p:spPr>
          <a:xfrm>
            <a:off x="3647727" y="4783029"/>
            <a:ext cx="4896545" cy="792088"/>
          </a:xfrm>
          <a:prstGeom prst="wedgeRectCallout">
            <a:avLst>
              <a:gd name="adj1" fmla="val 34412"/>
              <a:gd name="adj2" fmla="val -83005"/>
            </a:avLst>
          </a:prstGeom>
          <a:solidFill>
            <a:srgbClr val="D90A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对待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项目，要像对待女朋友一样。</a:t>
            </a:r>
          </a:p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647728" y="2616823"/>
            <a:ext cx="4896544" cy="1624355"/>
            <a:chOff x="767408" y="1732639"/>
            <a:chExt cx="4896544" cy="1624355"/>
          </a:xfrm>
        </p:grpSpPr>
        <p:sp>
          <p:nvSpPr>
            <p:cNvPr id="3" name="文本框 19"/>
            <p:cNvSpPr txBox="1"/>
            <p:nvPr/>
          </p:nvSpPr>
          <p:spPr>
            <a:xfrm>
              <a:off x="3612559" y="1732639"/>
              <a:ext cx="1656184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b="1" smtClean="0">
                  <a:solidFill>
                    <a:srgbClr val="D90A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杨登峰</a:t>
              </a:r>
              <a:endParaRPr lang="zh-CN" altLang="en-US" sz="1400" b="1" dirty="0">
                <a:solidFill>
                  <a:srgbClr val="D90A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767408" y="1736993"/>
              <a:ext cx="4896544" cy="1620001"/>
              <a:chOff x="839416" y="1772816"/>
              <a:chExt cx="3744416" cy="136815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839416" y="2060848"/>
                <a:ext cx="3744416" cy="792088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" name="等腰三角形 6"/>
              <p:cNvSpPr/>
              <p:nvPr/>
            </p:nvSpPr>
            <p:spPr>
              <a:xfrm>
                <a:off x="4281613" y="1772816"/>
                <a:ext cx="288032" cy="288032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rot="10800000">
                <a:off x="839416" y="2852936"/>
                <a:ext cx="288032" cy="288032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5" name="Rectangle 1"/>
            <p:cNvSpPr>
              <a:spLocks noChangeArrowheads="1"/>
            </p:cNvSpPr>
            <p:nvPr/>
          </p:nvSpPr>
          <p:spPr bwMode="auto">
            <a:xfrm>
              <a:off x="1055440" y="2323866"/>
              <a:ext cx="4515855" cy="4462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76176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项目心得</a:t>
              </a:r>
              <a:endPara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435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951 -0.25509 L 0 -3.33333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2" y="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647728" y="2616823"/>
            <a:ext cx="4896544" cy="1624355"/>
            <a:chOff x="767408" y="1732639"/>
            <a:chExt cx="4896544" cy="1624355"/>
          </a:xfrm>
        </p:grpSpPr>
        <p:sp>
          <p:nvSpPr>
            <p:cNvPr id="3" name="文本框 19"/>
            <p:cNvSpPr txBox="1"/>
            <p:nvPr/>
          </p:nvSpPr>
          <p:spPr>
            <a:xfrm>
              <a:off x="3612559" y="1732639"/>
              <a:ext cx="1656184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b="1" smtClean="0">
                  <a:solidFill>
                    <a:srgbClr val="D90A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滕远波</a:t>
              </a:r>
              <a:endParaRPr lang="zh-CN" altLang="en-US" sz="1400" b="1" dirty="0">
                <a:solidFill>
                  <a:srgbClr val="D90A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767408" y="1736993"/>
              <a:ext cx="4896544" cy="1620001"/>
              <a:chOff x="839416" y="1772816"/>
              <a:chExt cx="3744416" cy="136815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839416" y="2060848"/>
                <a:ext cx="3744416" cy="792088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" name="等腰三角形 6"/>
              <p:cNvSpPr/>
              <p:nvPr/>
            </p:nvSpPr>
            <p:spPr>
              <a:xfrm>
                <a:off x="4281613" y="1772816"/>
                <a:ext cx="288032" cy="288032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rot="10800000">
                <a:off x="839416" y="2852936"/>
                <a:ext cx="288032" cy="288032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5" name="Rectangle 1"/>
            <p:cNvSpPr>
              <a:spLocks noChangeArrowheads="1"/>
            </p:cNvSpPr>
            <p:nvPr/>
          </p:nvSpPr>
          <p:spPr bwMode="auto">
            <a:xfrm>
              <a:off x="1055440" y="2323866"/>
              <a:ext cx="4515855" cy="4462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76176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项目演示</a:t>
              </a:r>
              <a:endPara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728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标注 10"/>
          <p:cNvSpPr/>
          <p:nvPr/>
        </p:nvSpPr>
        <p:spPr>
          <a:xfrm>
            <a:off x="3647727" y="4783029"/>
            <a:ext cx="4896545" cy="792088"/>
          </a:xfrm>
          <a:prstGeom prst="wedgeRectCallout">
            <a:avLst>
              <a:gd name="adj1" fmla="val 34412"/>
              <a:gd name="adj2" fmla="val -83005"/>
            </a:avLst>
          </a:prstGeom>
          <a:solidFill>
            <a:srgbClr val="D90A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有些困难，你经历过了。才会知道如何去解决。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647728" y="2616823"/>
            <a:ext cx="4896544" cy="1624355"/>
            <a:chOff x="767408" y="1732639"/>
            <a:chExt cx="4896544" cy="1624355"/>
          </a:xfrm>
        </p:grpSpPr>
        <p:sp>
          <p:nvSpPr>
            <p:cNvPr id="3" name="文本框 19"/>
            <p:cNvSpPr txBox="1"/>
            <p:nvPr/>
          </p:nvSpPr>
          <p:spPr>
            <a:xfrm>
              <a:off x="3612559" y="1732639"/>
              <a:ext cx="1656184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b="1" smtClean="0">
                  <a:solidFill>
                    <a:srgbClr val="D90A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滕远波</a:t>
              </a:r>
              <a:endParaRPr lang="zh-CN" altLang="en-US" sz="1400" b="1" dirty="0">
                <a:solidFill>
                  <a:srgbClr val="D90A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767408" y="1736993"/>
              <a:ext cx="4896544" cy="1620001"/>
              <a:chOff x="839416" y="1772816"/>
              <a:chExt cx="3744416" cy="136815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839416" y="2060848"/>
                <a:ext cx="3744416" cy="792088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" name="等腰三角形 6"/>
              <p:cNvSpPr/>
              <p:nvPr/>
            </p:nvSpPr>
            <p:spPr>
              <a:xfrm>
                <a:off x="4281613" y="1772816"/>
                <a:ext cx="288032" cy="288032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rot="10800000">
                <a:off x="839416" y="2852936"/>
                <a:ext cx="288032" cy="288032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5" name="Rectangle 1"/>
            <p:cNvSpPr>
              <a:spLocks noChangeArrowheads="1"/>
            </p:cNvSpPr>
            <p:nvPr/>
          </p:nvSpPr>
          <p:spPr bwMode="auto">
            <a:xfrm>
              <a:off x="1055440" y="2323866"/>
              <a:ext cx="4515855" cy="4462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76176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项目心得</a:t>
              </a:r>
              <a:endPara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912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951 -0.25509 L 0 -3.33333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2" y="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152" y="4376031"/>
            <a:ext cx="7346317" cy="179847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151" y="1901591"/>
            <a:ext cx="7346317" cy="1798476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6989271" y="541129"/>
            <a:ext cx="3275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latin typeface="造字工房悦黑体验版纤细体" pitchFamily="50" charset="-122"/>
                <a:ea typeface="造字工房悦黑体验版纤细体" pitchFamily="50" charset="-122"/>
              </a:rPr>
              <a:t>小组总结</a:t>
            </a:r>
            <a:endParaRPr lang="zh-CN" altLang="en-US" sz="6000" b="1" dirty="0"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27240" y="1970693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827240" y="2432358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团队合作，分工明确很重要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疑难问题组内多沟通交流，共同解决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3906162" y="4422314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2</a:t>
            </a:r>
            <a:endParaRPr lang="en-US" altLang="zh-CN" sz="2400" b="1" dirty="0">
              <a:solidFill>
                <a:schemeClr val="bg1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906162" y="4891729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利用好网络资源，扩宽学习渠道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感谢领导的辛勤教导</a:t>
            </a:r>
          </a:p>
        </p:txBody>
      </p:sp>
      <p:sp>
        <p:nvSpPr>
          <p:cNvPr id="38" name="矩形 37"/>
          <p:cNvSpPr/>
          <p:nvPr/>
        </p:nvSpPr>
        <p:spPr>
          <a:xfrm>
            <a:off x="0" y="1048960"/>
            <a:ext cx="2911153" cy="5620400"/>
          </a:xfrm>
          <a:prstGeom prst="rect">
            <a:avLst/>
          </a:prstGeom>
          <a:solidFill>
            <a:srgbClr val="E7E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014135" y="1901591"/>
            <a:ext cx="1800200" cy="1800200"/>
          </a:xfrm>
          <a:prstGeom prst="ellipse">
            <a:avLst/>
          </a:prstGeom>
          <a:solidFill>
            <a:srgbClr val="D90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solidFill>
                  <a:srgbClr val="2E2E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6600" dirty="0">
              <a:solidFill>
                <a:srgbClr val="2E2E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027040" y="4370626"/>
            <a:ext cx="1800200" cy="1800200"/>
          </a:xfrm>
          <a:prstGeom prst="ellipse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 smtClean="0">
                <a:solidFill>
                  <a:srgbClr val="D90A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7200" dirty="0">
              <a:solidFill>
                <a:srgbClr val="D90A0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748799"/>
      </p:ext>
    </p:extLst>
  </p:cSld>
  <p:clrMapOvr>
    <a:masterClrMapping/>
  </p:clrMapOvr>
  <p:transition spd="slow"/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7" presetID="2" presetClass="entr" presetSubtype="8" accel="50000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9" presetID="2" presetClass="entr" presetSubtype="8" accel="50000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4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/>
          <p:bldP spid="4" grpId="0"/>
          <p:bldP spid="5" grpId="0"/>
          <p:bldP spid="35" grpId="0"/>
          <p:bldP spid="36" grpId="0"/>
          <p:bldP spid="22" grpId="0" animBg="1"/>
          <p:bldP spid="2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7" presetID="2" presetClass="entr" presetSubtype="8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9" presetID="2" presetClass="entr" presetSubtype="8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/>
          <p:bldP spid="4" grpId="0"/>
          <p:bldP spid="5" grpId="0"/>
          <p:bldP spid="35" grpId="0"/>
          <p:bldP spid="36" grpId="0"/>
          <p:bldP spid="22" grpId="0" animBg="1"/>
          <p:bldP spid="23" grpId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152" y="4376031"/>
            <a:ext cx="7346317" cy="179847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151" y="1901591"/>
            <a:ext cx="7346317" cy="1798476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6989271" y="541129"/>
            <a:ext cx="3275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latin typeface="造字工房悦黑体验版纤细体" pitchFamily="50" charset="-122"/>
                <a:ea typeface="造字工房悦黑体验版纤细体" pitchFamily="50" charset="-122"/>
              </a:rPr>
              <a:t>小组总结</a:t>
            </a:r>
            <a:endParaRPr lang="zh-CN" altLang="en-US" sz="6000" b="1" dirty="0"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27240" y="1970693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827240" y="2432358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团队合作，分工明确很重要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疑难问题组内多沟通交流，共同解决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3906162" y="4422314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2</a:t>
            </a:r>
            <a:endParaRPr lang="en-US" altLang="zh-CN" sz="2400" b="1" dirty="0">
              <a:solidFill>
                <a:schemeClr val="bg1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906162" y="4891729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利用好网络资源，扩宽学习渠道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感谢领导的辛勤教导</a:t>
            </a:r>
          </a:p>
        </p:txBody>
      </p:sp>
      <p:sp>
        <p:nvSpPr>
          <p:cNvPr id="38" name="矩形 37"/>
          <p:cNvSpPr/>
          <p:nvPr/>
        </p:nvSpPr>
        <p:spPr>
          <a:xfrm>
            <a:off x="0" y="1048960"/>
            <a:ext cx="2911153" cy="5620400"/>
          </a:xfrm>
          <a:prstGeom prst="rect">
            <a:avLst/>
          </a:prstGeom>
          <a:solidFill>
            <a:srgbClr val="E7E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014135" y="1901591"/>
            <a:ext cx="1800200" cy="1800200"/>
          </a:xfrm>
          <a:prstGeom prst="ellipse">
            <a:avLst/>
          </a:prstGeom>
          <a:solidFill>
            <a:srgbClr val="D90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solidFill>
                  <a:srgbClr val="2E2E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6600" dirty="0">
              <a:solidFill>
                <a:srgbClr val="2E2E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027040" y="4370626"/>
            <a:ext cx="1800200" cy="1800200"/>
          </a:xfrm>
          <a:prstGeom prst="ellipse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 smtClean="0">
                <a:solidFill>
                  <a:srgbClr val="D90A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7200" dirty="0">
              <a:solidFill>
                <a:srgbClr val="D90A0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014135" y="4365104"/>
            <a:ext cx="1849617" cy="1800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7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7634852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800000" y="8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0.24805 -0.2798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96" y="-1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53452" y="1977437"/>
            <a:ext cx="6048672" cy="2387667"/>
            <a:chOff x="767408" y="1736992"/>
            <a:chExt cx="4896544" cy="1620000"/>
          </a:xfrm>
        </p:grpSpPr>
        <p:grpSp>
          <p:nvGrpSpPr>
            <p:cNvPr id="4" name="组合 3"/>
            <p:cNvGrpSpPr/>
            <p:nvPr/>
          </p:nvGrpSpPr>
          <p:grpSpPr>
            <a:xfrm>
              <a:off x="767408" y="1736992"/>
              <a:ext cx="4896544" cy="1620000"/>
              <a:chOff x="839416" y="1772816"/>
              <a:chExt cx="3744416" cy="136815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839416" y="2060848"/>
                <a:ext cx="3744416" cy="792088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等腰三角形 6"/>
              <p:cNvSpPr/>
              <p:nvPr/>
            </p:nvSpPr>
            <p:spPr>
              <a:xfrm>
                <a:off x="4295800" y="1772816"/>
                <a:ext cx="288032" cy="288032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rot="10800000">
                <a:off x="839416" y="2852936"/>
                <a:ext cx="288032" cy="288032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Rectangle 1"/>
            <p:cNvSpPr>
              <a:spLocks noChangeArrowheads="1"/>
            </p:cNvSpPr>
            <p:nvPr/>
          </p:nvSpPr>
          <p:spPr bwMode="auto">
            <a:xfrm>
              <a:off x="1055440" y="2145017"/>
              <a:ext cx="4515855" cy="8039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76176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7200" b="1" dirty="0" smtClean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谢谢观看</a:t>
              </a:r>
              <a:endParaRPr lang="zh-CN" altLang="zh-CN" sz="7200" b="1" dirty="0">
                <a:solidFill>
                  <a:schemeClr val="bg1">
                    <a:lumMod val="50000"/>
                  </a:schemeClr>
                </a:solidFill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994112" y="1689406"/>
            <a:ext cx="792088" cy="576064"/>
            <a:chOff x="5951984" y="4869160"/>
            <a:chExt cx="792088" cy="576064"/>
          </a:xfrm>
        </p:grpSpPr>
        <p:sp>
          <p:nvSpPr>
            <p:cNvPr id="9" name="椭圆 8"/>
            <p:cNvSpPr/>
            <p:nvPr/>
          </p:nvSpPr>
          <p:spPr>
            <a:xfrm>
              <a:off x="6059996" y="4869160"/>
              <a:ext cx="576064" cy="576064"/>
            </a:xfrm>
            <a:prstGeom prst="ellipse">
              <a:avLst/>
            </a:prstGeom>
            <a:solidFill>
              <a:srgbClr val="D90A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951984" y="5003303"/>
              <a:ext cx="79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Thanks</a:t>
              </a:r>
              <a:endParaRPr lang="zh-CN" altLang="en-US" sz="1400" b="1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0" y="429309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惠请指导</a:t>
            </a:r>
          </a:p>
        </p:txBody>
      </p:sp>
    </p:spTree>
    <p:extLst>
      <p:ext uri="{BB962C8B-B14F-4D97-AF65-F5344CB8AC3E}">
        <p14:creationId xmlns:p14="http://schemas.microsoft.com/office/powerpoint/2010/main" val="392000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027668" y="2961008"/>
            <a:ext cx="1260000" cy="1260000"/>
          </a:xfrm>
          <a:prstGeom prst="ellipse">
            <a:avLst/>
          </a:prstGeom>
          <a:solidFill>
            <a:srgbClr val="D90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 rot="5400000">
            <a:off x="2459596" y="3194964"/>
            <a:ext cx="432048" cy="792088"/>
          </a:xfrm>
          <a:custGeom>
            <a:avLst/>
            <a:gdLst>
              <a:gd name="connsiteX0" fmla="*/ 0 w 576064"/>
              <a:gd name="connsiteY0" fmla="*/ 576064 h 1008112"/>
              <a:gd name="connsiteX1" fmla="*/ 282556 w 576064"/>
              <a:gd name="connsiteY1" fmla="*/ 0 h 1008112"/>
              <a:gd name="connsiteX2" fmla="*/ 565111 w 576064"/>
              <a:gd name="connsiteY2" fmla="*/ 576064 h 1008112"/>
              <a:gd name="connsiteX3" fmla="*/ 387694 w 576064"/>
              <a:gd name="connsiteY3" fmla="*/ 576064 h 1008112"/>
              <a:gd name="connsiteX4" fmla="*/ 576064 w 576064"/>
              <a:gd name="connsiteY4" fmla="*/ 1008112 h 1008112"/>
              <a:gd name="connsiteX5" fmla="*/ 10953 w 576064"/>
              <a:gd name="connsiteY5" fmla="*/ 1008112 h 1008112"/>
              <a:gd name="connsiteX6" fmla="*/ 199324 w 576064"/>
              <a:gd name="connsiteY6" fmla="*/ 576064 h 1008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064" h="1008112">
                <a:moveTo>
                  <a:pt x="0" y="576064"/>
                </a:moveTo>
                <a:lnTo>
                  <a:pt x="282556" y="0"/>
                </a:lnTo>
                <a:lnTo>
                  <a:pt x="565111" y="576064"/>
                </a:lnTo>
                <a:lnTo>
                  <a:pt x="387694" y="576064"/>
                </a:lnTo>
                <a:lnTo>
                  <a:pt x="576064" y="1008112"/>
                </a:lnTo>
                <a:lnTo>
                  <a:pt x="10953" y="1008112"/>
                </a:lnTo>
                <a:lnTo>
                  <a:pt x="199324" y="5760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76120" y="206916"/>
            <a:ext cx="453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rgbClr val="D90A00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目录</a:t>
            </a:r>
            <a:endParaRPr lang="zh-CN" altLang="en-US" sz="6000" dirty="0">
              <a:solidFill>
                <a:srgbClr val="D90A00"/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21712" y="1507099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成员介绍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112224" y="213285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文档展示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121712" y="344100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121712" y="409508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121712" y="474916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项目汇报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143503" y="278809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455429" y="3759343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GONEXT</a:t>
            </a:r>
            <a:endParaRPr lang="zh-CN" altLang="en-US" sz="2400" dirty="0">
              <a:solidFill>
                <a:schemeClr val="bg1"/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121712" y="540323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7797860" y="1573446"/>
            <a:ext cx="180000" cy="4758532"/>
            <a:chOff x="7644356" y="1942529"/>
            <a:chExt cx="180000" cy="4758532"/>
          </a:xfrm>
        </p:grpSpPr>
        <p:grpSp>
          <p:nvGrpSpPr>
            <p:cNvPr id="7" name="组合 6"/>
            <p:cNvGrpSpPr/>
            <p:nvPr/>
          </p:nvGrpSpPr>
          <p:grpSpPr>
            <a:xfrm>
              <a:off x="7644356" y="1942529"/>
              <a:ext cx="180000" cy="4578532"/>
              <a:chOff x="7608168" y="2127195"/>
              <a:chExt cx="180000" cy="4578532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7608168" y="2127195"/>
                <a:ext cx="180000" cy="4578532"/>
                <a:chOff x="7608168" y="2620258"/>
                <a:chExt cx="180000" cy="4578532"/>
              </a:xfrm>
            </p:grpSpPr>
            <p:cxnSp>
              <p:nvCxnSpPr>
                <p:cNvPr id="15" name="直接连接符 14"/>
                <p:cNvCxnSpPr>
                  <a:endCxn id="29" idx="0"/>
                </p:cNvCxnSpPr>
                <p:nvPr/>
              </p:nvCxnSpPr>
              <p:spPr>
                <a:xfrm>
                  <a:off x="7698168" y="2817304"/>
                  <a:ext cx="0" cy="4381486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组合 15"/>
                <p:cNvGrpSpPr/>
                <p:nvPr/>
              </p:nvGrpSpPr>
              <p:grpSpPr>
                <a:xfrm>
                  <a:off x="7608168" y="2620258"/>
                  <a:ext cx="180000" cy="3450380"/>
                  <a:chOff x="7921352" y="2642916"/>
                  <a:chExt cx="180000" cy="3450380"/>
                </a:xfrm>
              </p:grpSpPr>
              <p:sp>
                <p:nvSpPr>
                  <p:cNvPr id="8" name="椭圆 7"/>
                  <p:cNvSpPr/>
                  <p:nvPr/>
                </p:nvSpPr>
                <p:spPr>
                  <a:xfrm>
                    <a:off x="7921352" y="2642916"/>
                    <a:ext cx="180000" cy="180000"/>
                  </a:xfrm>
                  <a:prstGeom prst="ellipse">
                    <a:avLst/>
                  </a:prstGeom>
                  <a:solidFill>
                    <a:srgbClr val="D90A00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造字工房悦黑体验版纤细体" pitchFamily="50" charset="-122"/>
                      <a:ea typeface="造字工房悦黑体验版纤细体" pitchFamily="50" charset="-122"/>
                    </a:endParaRPr>
                  </a:p>
                </p:txBody>
              </p:sp>
              <p:sp>
                <p:nvSpPr>
                  <p:cNvPr id="9" name="椭圆 8"/>
                  <p:cNvSpPr/>
                  <p:nvPr/>
                </p:nvSpPr>
                <p:spPr>
                  <a:xfrm>
                    <a:off x="7921352" y="3296992"/>
                    <a:ext cx="180000" cy="180000"/>
                  </a:xfrm>
                  <a:prstGeom prst="ellipse">
                    <a:avLst/>
                  </a:prstGeom>
                  <a:solidFill>
                    <a:srgbClr val="D90A00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造字工房悦黑体验版纤细体" pitchFamily="50" charset="-122"/>
                      <a:ea typeface="造字工房悦黑体验版纤细体" pitchFamily="50" charset="-122"/>
                    </a:endParaRPr>
                  </a:p>
                </p:txBody>
              </p:sp>
              <p:sp>
                <p:nvSpPr>
                  <p:cNvPr id="10" name="椭圆 9"/>
                  <p:cNvSpPr/>
                  <p:nvPr/>
                </p:nvSpPr>
                <p:spPr>
                  <a:xfrm>
                    <a:off x="7921352" y="3951068"/>
                    <a:ext cx="180000" cy="180000"/>
                  </a:xfrm>
                  <a:prstGeom prst="ellipse">
                    <a:avLst/>
                  </a:prstGeom>
                  <a:solidFill>
                    <a:srgbClr val="D90A00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造字工房悦黑体验版纤细体" pitchFamily="50" charset="-122"/>
                      <a:ea typeface="造字工房悦黑体验版纤细体" pitchFamily="50" charset="-122"/>
                    </a:endParaRPr>
                  </a:p>
                </p:txBody>
              </p:sp>
              <p:sp>
                <p:nvSpPr>
                  <p:cNvPr id="11" name="椭圆 10"/>
                  <p:cNvSpPr/>
                  <p:nvPr/>
                </p:nvSpPr>
                <p:spPr>
                  <a:xfrm>
                    <a:off x="7921352" y="4605144"/>
                    <a:ext cx="180000" cy="180000"/>
                  </a:xfrm>
                  <a:prstGeom prst="ellipse">
                    <a:avLst/>
                  </a:prstGeom>
                  <a:solidFill>
                    <a:srgbClr val="D90A00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造字工房悦黑体验版纤细体" pitchFamily="50" charset="-122"/>
                      <a:ea typeface="造字工房悦黑体验版纤细体" pitchFamily="50" charset="-122"/>
                    </a:endParaRPr>
                  </a:p>
                </p:txBody>
              </p:sp>
              <p:sp>
                <p:nvSpPr>
                  <p:cNvPr id="12" name="椭圆 11"/>
                  <p:cNvSpPr/>
                  <p:nvPr/>
                </p:nvSpPr>
                <p:spPr>
                  <a:xfrm>
                    <a:off x="7921352" y="5259220"/>
                    <a:ext cx="180000" cy="180000"/>
                  </a:xfrm>
                  <a:prstGeom prst="ellipse">
                    <a:avLst/>
                  </a:prstGeom>
                  <a:solidFill>
                    <a:srgbClr val="D90A00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造字工房悦黑体验版纤细体" pitchFamily="50" charset="-122"/>
                      <a:ea typeface="造字工房悦黑体验版纤细体" pitchFamily="50" charset="-122"/>
                    </a:endParaRPr>
                  </a:p>
                </p:txBody>
              </p:sp>
              <p:sp>
                <p:nvSpPr>
                  <p:cNvPr id="13" name="椭圆 12"/>
                  <p:cNvSpPr/>
                  <p:nvPr/>
                </p:nvSpPr>
                <p:spPr>
                  <a:xfrm>
                    <a:off x="7921352" y="5913296"/>
                    <a:ext cx="180000" cy="180000"/>
                  </a:xfrm>
                  <a:prstGeom prst="ellipse">
                    <a:avLst/>
                  </a:prstGeom>
                  <a:solidFill>
                    <a:srgbClr val="D90A00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造字工房悦黑体验版纤细体" pitchFamily="50" charset="-122"/>
                      <a:ea typeface="造字工房悦黑体验版纤细体" pitchFamily="50" charset="-122"/>
                    </a:endParaRPr>
                  </a:p>
                </p:txBody>
              </p:sp>
            </p:grpSp>
          </p:grpSp>
          <p:sp>
            <p:nvSpPr>
              <p:cNvPr id="26" name="椭圆 25"/>
              <p:cNvSpPr/>
              <p:nvPr/>
            </p:nvSpPr>
            <p:spPr>
              <a:xfrm>
                <a:off x="7608168" y="6051651"/>
                <a:ext cx="180000" cy="180000"/>
              </a:xfrm>
              <a:prstGeom prst="ellipse">
                <a:avLst/>
              </a:prstGeom>
              <a:solidFill>
                <a:srgbClr val="D90A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造字工房悦黑体验版纤细体" pitchFamily="50" charset="-122"/>
                  <a:ea typeface="造字工房悦黑体验版纤细体" pitchFamily="50" charset="-122"/>
                </a:endParaRPr>
              </a:p>
            </p:txBody>
          </p:sp>
        </p:grpSp>
        <p:sp>
          <p:nvSpPr>
            <p:cNvPr id="29" name="椭圆 28"/>
            <p:cNvSpPr/>
            <p:nvPr/>
          </p:nvSpPr>
          <p:spPr>
            <a:xfrm>
              <a:off x="7644356" y="6521061"/>
              <a:ext cx="180000" cy="18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8143503" y="605731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小组总结</a:t>
            </a:r>
          </a:p>
        </p:txBody>
      </p:sp>
    </p:spTree>
    <p:extLst>
      <p:ext uri="{BB962C8B-B14F-4D97-AF65-F5344CB8AC3E}">
        <p14:creationId xmlns:p14="http://schemas.microsoft.com/office/powerpoint/2010/main" val="205424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11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6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4" presetID="10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42" presetClass="path" presetSubtype="0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3776 -0.05463 L -3.75E-6 2.59259E-6 " pathEditMode="relative" rAng="0" ptsTypes="AA" p14:bounceEnd="50000">
                                          <p:cBhvr>
                                            <p:cTn id="7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784" y="275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5" grpId="0" animBg="1"/>
          <p:bldP spid="6" grpId="0"/>
          <p:bldP spid="19" grpId="0"/>
          <p:bldP spid="20" grpId="0"/>
          <p:bldP spid="22" grpId="0"/>
          <p:bldP spid="23" grpId="0"/>
          <p:bldP spid="24" grpId="0"/>
          <p:bldP spid="25" grpId="0"/>
          <p:bldP spid="25" grpId="1"/>
          <p:bldP spid="28" grpId="0"/>
          <p:bldP spid="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11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6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4" presetID="10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42" presetClass="path" presetSubtype="0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3776 -0.05463 L -3.75E-6 2.59259E-6 " pathEditMode="relative" rAng="0" ptsTypes="AA">
                                          <p:cBhvr>
                                            <p:cTn id="7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784" y="275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5" grpId="0" animBg="1"/>
          <p:bldP spid="6" grpId="0"/>
          <p:bldP spid="19" grpId="0"/>
          <p:bldP spid="20" grpId="0"/>
          <p:bldP spid="22" grpId="0"/>
          <p:bldP spid="23" grpId="0"/>
          <p:bldP spid="24" grpId="0"/>
          <p:bldP spid="25" grpId="0"/>
          <p:bldP spid="25" grpId="1"/>
          <p:bldP spid="28" grpId="0"/>
          <p:bldP spid="30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3352" y="563488"/>
            <a:ext cx="4104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latin typeface="造字工房悦黑体验版纤细体" pitchFamily="50" charset="-122"/>
                <a:ea typeface="造字工房悦黑体验版纤细体" pitchFamily="50" charset="-122"/>
              </a:rPr>
              <a:t>核心成员</a:t>
            </a:r>
            <a:endParaRPr lang="zh-CN" altLang="en-US" sz="6000" b="1" dirty="0"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718320" y="4129236"/>
            <a:ext cx="2217440" cy="2217440"/>
          </a:xfrm>
          <a:prstGeom prst="ellipse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曹光腾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619836" y="1196752"/>
            <a:ext cx="2448272" cy="2448272"/>
          </a:xfrm>
          <a:prstGeom prst="ellipse">
            <a:avLst/>
          </a:prstGeom>
          <a:solidFill>
            <a:srgbClr val="D90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noProof="1" smtClean="0">
                <a:solidFill>
                  <a:srgbClr val="2E2E2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杨登峰</a:t>
            </a:r>
            <a:endParaRPr lang="en-US" altLang="zh-CN" sz="3600" b="1" noProof="1">
              <a:solidFill>
                <a:srgbClr val="2E2E2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839000" y="4163888"/>
            <a:ext cx="2217440" cy="2217440"/>
          </a:xfrm>
          <a:prstGeom prst="ellipse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滕远波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262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1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3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10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42" presetClass="path" presetSubtype="0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918 -0.41065 L -4.79167E-6 2.59259E-6 " pathEditMode="relative" rAng="0" ptsTypes="AA" p14:bounceEnd="50000">
                                          <p:cBhvr>
                                            <p:cTn id="2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596" y="2053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10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42" presetClass="path" presetSubtype="0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299 -0.41065 L 3.125E-6 2.59259E-6 " pathEditMode="relative" rAng="0" ptsTypes="AA" p14:bounceEnd="50000">
                                          <p:cBhvr>
                                            <p:cTn id="2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6" y="2053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31" grpId="0" animBg="1"/>
          <p:bldP spid="31" grpId="1" animBg="1"/>
          <p:bldP spid="2" grpId="0" animBg="1"/>
          <p:bldP spid="35" grpId="0" animBg="1"/>
          <p:bldP spid="35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1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3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10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42" presetClass="path" presetSubtype="0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918 -0.41065 L -4.79167E-6 2.59259E-6 " pathEditMode="relative" rAng="0" ptsTypes="AA">
                                          <p:cBhvr>
                                            <p:cTn id="2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596" y="2053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10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42" presetClass="path" presetSubtype="0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299 -0.41065 L 3.125E-6 2.59259E-6 " pathEditMode="relative" rAng="0" ptsTypes="AA">
                                          <p:cBhvr>
                                            <p:cTn id="2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6" y="2053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31" grpId="0" animBg="1"/>
          <p:bldP spid="31" grpId="1" animBg="1"/>
          <p:bldP spid="2" grpId="0" animBg="1"/>
          <p:bldP spid="35" grpId="0" animBg="1"/>
          <p:bldP spid="35" grpId="1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3352" y="563488"/>
            <a:ext cx="4104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latin typeface="造字工房悦黑体验版纤细体" pitchFamily="50" charset="-122"/>
                <a:ea typeface="造字工房悦黑体验版纤细体" pitchFamily="50" charset="-122"/>
              </a:rPr>
              <a:t>文档</a:t>
            </a:r>
            <a:endParaRPr lang="zh-CN" altLang="en-US" sz="6000" b="1" dirty="0"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719736" y="2996952"/>
            <a:ext cx="4896544" cy="1620001"/>
            <a:chOff x="767408" y="1736993"/>
            <a:chExt cx="4896544" cy="1620001"/>
          </a:xfrm>
        </p:grpSpPr>
        <p:grpSp>
          <p:nvGrpSpPr>
            <p:cNvPr id="43" name="组合 42"/>
            <p:cNvGrpSpPr/>
            <p:nvPr/>
          </p:nvGrpSpPr>
          <p:grpSpPr>
            <a:xfrm>
              <a:off x="767408" y="1736993"/>
              <a:ext cx="4896544" cy="1620001"/>
              <a:chOff x="839416" y="1772816"/>
              <a:chExt cx="3744416" cy="1368152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839416" y="2060848"/>
                <a:ext cx="3744416" cy="792088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6" name="等腰三角形 45"/>
              <p:cNvSpPr/>
              <p:nvPr/>
            </p:nvSpPr>
            <p:spPr>
              <a:xfrm>
                <a:off x="4281613" y="1772816"/>
                <a:ext cx="288032" cy="288032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7" name="等腰三角形 46"/>
              <p:cNvSpPr/>
              <p:nvPr/>
            </p:nvSpPr>
            <p:spPr>
              <a:xfrm rot="10800000">
                <a:off x="839416" y="2852936"/>
                <a:ext cx="288032" cy="288032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44" name="Rectangle 1"/>
            <p:cNvSpPr>
              <a:spLocks noChangeArrowheads="1"/>
            </p:cNvSpPr>
            <p:nvPr/>
          </p:nvSpPr>
          <p:spPr bwMode="auto">
            <a:xfrm>
              <a:off x="1055440" y="2200757"/>
              <a:ext cx="4515855" cy="69247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76176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文档展示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397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152" y="4376031"/>
            <a:ext cx="8485267" cy="20773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152" y="1901590"/>
            <a:ext cx="8828262" cy="2161276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6989271" y="541129"/>
            <a:ext cx="3275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latin typeface="造字工房悦黑体验版纤细体" pitchFamily="50" charset="-122"/>
                <a:ea typeface="造字工房悦黑体验版纤细体" pitchFamily="50" charset="-122"/>
              </a:rPr>
              <a:t>项目介绍</a:t>
            </a:r>
            <a:endParaRPr lang="zh-CN" altLang="en-US" sz="6000" b="1" dirty="0"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27239" y="1970693"/>
            <a:ext cx="4799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About the </a:t>
            </a:r>
            <a:r>
              <a:rPr lang="en-US" altLang="zh-CN" sz="2400" b="1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Project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827239" y="2432358"/>
            <a:ext cx="62292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b="1" dirty="0">
                <a:solidFill>
                  <a:schemeClr val="bg1"/>
                </a:solidFill>
              </a:rPr>
              <a:t>由于现在的人们都忙于工作，很多人都不喜欢出门，而且很多稍微偏僻一点的地区难找到营业厅，造成当前社会，很多人不愿出门充值，更多人喜欢选择网上充值，我们这款软件保证人们在足不出户的情况下，快捷安全的完成充值，方便用户使用，也方便用户生活。软件主要实现电话用户开户操作、电话用户综合操作、手机话费充值、查询消费历史话费和模拟通话模拟扣费等五大功能，可以在充值的同时，让用户更直观的了解用户自己的信息。</a:t>
            </a:r>
            <a:endParaRPr lang="zh-CN" altLang="zh-CN" sz="1400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906162" y="4422314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Soft </a:t>
            </a:r>
            <a:r>
              <a:rPr lang="en-US" altLang="zh-CN" sz="2400" b="1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Perspective</a:t>
            </a:r>
            <a:endParaRPr lang="en-US" altLang="zh-CN" sz="2400" b="1" dirty="0">
              <a:solidFill>
                <a:schemeClr val="bg1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906162" y="4891729"/>
            <a:ext cx="60486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b="1" dirty="0">
                <a:solidFill>
                  <a:schemeClr val="bg1"/>
                </a:solidFill>
              </a:rPr>
              <a:t>手机充值软件能为用户提供更为方便、快捷、安全的手机充值服务，能够实现电话用户开户操作、电话用户综合操作、手机话费充值、查询消费历史话费和模拟通话模拟扣费等五大功能。</a:t>
            </a:r>
            <a:endParaRPr lang="zh-CN" altLang="zh-CN" sz="1400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0" y="1048960"/>
            <a:ext cx="2911153" cy="5620400"/>
          </a:xfrm>
          <a:prstGeom prst="rect">
            <a:avLst/>
          </a:prstGeom>
          <a:solidFill>
            <a:srgbClr val="E7E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014135" y="1901590"/>
            <a:ext cx="1674839" cy="2163348"/>
          </a:xfrm>
          <a:prstGeom prst="ellipse">
            <a:avLst/>
          </a:prstGeom>
          <a:solidFill>
            <a:srgbClr val="D90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solidFill>
                  <a:srgbClr val="2E2E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6600" dirty="0">
              <a:solidFill>
                <a:srgbClr val="2E2E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027040" y="4370625"/>
            <a:ext cx="1819265" cy="2079297"/>
          </a:xfrm>
          <a:prstGeom prst="ellipse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 smtClean="0">
                <a:solidFill>
                  <a:srgbClr val="D90A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7200" dirty="0">
              <a:solidFill>
                <a:srgbClr val="D90A0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24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7" presetID="2" presetClass="entr" presetSubtype="8" accel="50000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9" presetID="2" presetClass="entr" presetSubtype="8" accel="50000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4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/>
          <p:bldP spid="4" grpId="0"/>
          <p:bldP spid="5" grpId="0"/>
          <p:bldP spid="35" grpId="0"/>
          <p:bldP spid="36" grpId="0"/>
          <p:bldP spid="22" grpId="0" animBg="1"/>
          <p:bldP spid="2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7" presetID="2" presetClass="entr" presetSubtype="8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9" presetID="2" presetClass="entr" presetSubtype="8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/>
          <p:bldP spid="4" grpId="0"/>
          <p:bldP spid="5" grpId="0"/>
          <p:bldP spid="35" grpId="0"/>
          <p:bldP spid="36" grpId="0"/>
          <p:bldP spid="22" grpId="0" animBg="1"/>
          <p:bldP spid="23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511504" y="5301208"/>
            <a:ext cx="316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2E2E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Visual Studio </a:t>
            </a:r>
            <a:r>
              <a:rPr lang="en-US" altLang="zh-CN" b="1" dirty="0" smtClean="0">
                <a:solidFill>
                  <a:srgbClr val="2E2E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2012</a:t>
            </a:r>
            <a:r>
              <a:rPr lang="zh-CN" altLang="en-US" b="1" dirty="0" smtClean="0">
                <a:solidFill>
                  <a:srgbClr val="2E2E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b="1" dirty="0" smtClean="0">
                <a:solidFill>
                  <a:srgbClr val="2E2E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</a:t>
            </a:r>
            <a:r>
              <a:rPr lang="zh-CN" altLang="en-US" b="1" dirty="0" smtClean="0">
                <a:solidFill>
                  <a:srgbClr val="2E2E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rgbClr val="2E2E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67169" y="335699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>
              <a:solidFill>
                <a:srgbClr val="D90A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8970" y="3429000"/>
            <a:ext cx="158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D90A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C#winform</a:t>
            </a:r>
            <a:endParaRPr lang="en-US" altLang="zh-CN" b="1" dirty="0">
              <a:solidFill>
                <a:srgbClr val="D90A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879976" y="1052736"/>
            <a:ext cx="2880000" cy="2880000"/>
          </a:xfrm>
          <a:prstGeom prst="ellipse">
            <a:avLst/>
          </a:prstGeom>
          <a:solidFill>
            <a:srgbClr val="232323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开发语言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631504" y="2924944"/>
            <a:ext cx="2880000" cy="2880000"/>
          </a:xfrm>
          <a:prstGeom prst="ellipse">
            <a:avLst/>
          </a:prstGeom>
          <a:solidFill>
            <a:srgbClr val="D90A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开发工具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1384" y="260648"/>
            <a:ext cx="3275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latin typeface="造字工房悦黑体验版纤细体" pitchFamily="50" charset="-122"/>
                <a:ea typeface="造字工房悦黑体验版纤细体" pitchFamily="50" charset="-122"/>
              </a:rPr>
              <a:t>开发环境</a:t>
            </a:r>
            <a:endParaRPr lang="zh-CN" altLang="en-US" sz="6000" b="1" dirty="0"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205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55 -0.1632 L -2.70833E-6 1.85185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24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"/>
                            </p:stCondLst>
                            <p:childTnLst>
                              <p:par>
                                <p:cTn id="22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accel="52000" decel="4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844 0.27314 L -6.25E-7 4.07407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22" y="-1365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" presetClass="emph" presetSubtype="0" accel="1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38 -0.16342 L -8.33333E-7 -1.85185E-6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12" y="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4" grpId="0" animBg="1"/>
      <p:bldP spid="4" grpId="1" animBg="1"/>
      <p:bldP spid="4" grpId="2" animBg="1"/>
      <p:bldP spid="2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767408" y="3411181"/>
            <a:ext cx="4896544" cy="1169947"/>
            <a:chOff x="767408" y="1732639"/>
            <a:chExt cx="4896544" cy="1624353"/>
          </a:xfrm>
        </p:grpSpPr>
        <p:sp>
          <p:nvSpPr>
            <p:cNvPr id="19" name="文本框 18"/>
            <p:cNvSpPr txBox="1"/>
            <p:nvPr/>
          </p:nvSpPr>
          <p:spPr>
            <a:xfrm>
              <a:off x="3612559" y="1732639"/>
              <a:ext cx="1656184" cy="42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smtClean="0">
                  <a:solidFill>
                    <a:srgbClr val="D90A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杨登峰</a:t>
              </a:r>
              <a:endParaRPr lang="zh-CN" altLang="en-US" sz="1400" b="1" dirty="0">
                <a:solidFill>
                  <a:srgbClr val="D90A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767408" y="1736992"/>
              <a:ext cx="4896544" cy="1620000"/>
              <a:chOff x="839416" y="1772816"/>
              <a:chExt cx="3744416" cy="1368152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839416" y="2060848"/>
                <a:ext cx="3744416" cy="792088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/>
              <p:cNvSpPr/>
              <p:nvPr/>
            </p:nvSpPr>
            <p:spPr>
              <a:xfrm>
                <a:off x="4281613" y="1772816"/>
                <a:ext cx="288032" cy="288032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 rot="10800000">
                <a:off x="839416" y="2852936"/>
                <a:ext cx="288032" cy="288032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Rectangle 1"/>
            <p:cNvSpPr>
              <a:spLocks noChangeArrowheads="1"/>
            </p:cNvSpPr>
            <p:nvPr/>
          </p:nvSpPr>
          <p:spPr bwMode="auto">
            <a:xfrm>
              <a:off x="1055440" y="2220078"/>
              <a:ext cx="4515855" cy="8246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76176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查询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与修改</a:t>
              </a:r>
            </a:p>
            <a:p>
              <a:pPr algn="ctr">
                <a:lnSpc>
                  <a:spcPct val="120000"/>
                </a:lnSpc>
              </a:pP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63352" y="109081"/>
            <a:ext cx="4104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latin typeface="造字工房悦黑体验版纤细体" pitchFamily="50" charset="-122"/>
                <a:ea typeface="造字工房悦黑体验版纤细体" pitchFamily="50" charset="-122"/>
              </a:rPr>
              <a:t>功能模块</a:t>
            </a:r>
            <a:endParaRPr lang="zh-CN" altLang="en-US" sz="6000" b="1" dirty="0"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67408" y="4437112"/>
            <a:ext cx="4896544" cy="1169948"/>
            <a:chOff x="767408" y="1732638"/>
            <a:chExt cx="4896544" cy="1624354"/>
          </a:xfrm>
        </p:grpSpPr>
        <p:sp>
          <p:nvSpPr>
            <p:cNvPr id="26" name="文本框 25"/>
            <p:cNvSpPr txBox="1"/>
            <p:nvPr/>
          </p:nvSpPr>
          <p:spPr>
            <a:xfrm>
              <a:off x="3612559" y="1732638"/>
              <a:ext cx="1656184" cy="42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>
                  <a:solidFill>
                    <a:srgbClr val="D90A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曹</a:t>
              </a:r>
              <a:r>
                <a:rPr lang="zh-CN" altLang="en-US" sz="1400" b="1" smtClean="0">
                  <a:solidFill>
                    <a:srgbClr val="D90A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光腾</a:t>
              </a:r>
              <a:endParaRPr lang="zh-CN" altLang="en-US" sz="1400" b="1" dirty="0">
                <a:solidFill>
                  <a:srgbClr val="D90A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767408" y="1736992"/>
              <a:ext cx="4896544" cy="1620000"/>
              <a:chOff x="839416" y="1772816"/>
              <a:chExt cx="3744416" cy="1368152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839416" y="2060848"/>
                <a:ext cx="3744416" cy="792088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充值与查看消费</a:t>
                </a:r>
                <a:endParaRPr lang="zh-CN" altLang="en-US" sz="1400" dirty="0"/>
              </a:p>
            </p:txBody>
          </p:sp>
          <p:sp>
            <p:nvSpPr>
              <p:cNvPr id="30" name="等腰三角形 29"/>
              <p:cNvSpPr/>
              <p:nvPr/>
            </p:nvSpPr>
            <p:spPr>
              <a:xfrm>
                <a:off x="4281613" y="1772816"/>
                <a:ext cx="288032" cy="288032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/>
              <p:cNvSpPr/>
              <p:nvPr/>
            </p:nvSpPr>
            <p:spPr>
              <a:xfrm rot="10800000">
                <a:off x="839416" y="2852936"/>
                <a:ext cx="288032" cy="288032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Rectangle 1"/>
            <p:cNvSpPr>
              <a:spLocks noChangeArrowheads="1"/>
            </p:cNvSpPr>
            <p:nvPr/>
          </p:nvSpPr>
          <p:spPr bwMode="auto">
            <a:xfrm>
              <a:off x="1055440" y="2329342"/>
              <a:ext cx="4515855" cy="43529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76176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67408" y="5445224"/>
            <a:ext cx="4896544" cy="1169947"/>
            <a:chOff x="767408" y="1732639"/>
            <a:chExt cx="4896544" cy="1624353"/>
          </a:xfrm>
        </p:grpSpPr>
        <p:sp>
          <p:nvSpPr>
            <p:cNvPr id="33" name="文本框 32"/>
            <p:cNvSpPr txBox="1"/>
            <p:nvPr/>
          </p:nvSpPr>
          <p:spPr>
            <a:xfrm>
              <a:off x="3612559" y="1732639"/>
              <a:ext cx="1656184" cy="7264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>
                  <a:solidFill>
                    <a:srgbClr val="D90A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曹光腾</a:t>
              </a:r>
            </a:p>
            <a:p>
              <a:pPr algn="ctr"/>
              <a:endParaRPr lang="zh-CN" altLang="en-US" sz="1400" b="1" dirty="0">
                <a:solidFill>
                  <a:srgbClr val="D90A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767408" y="1736992"/>
              <a:ext cx="4896544" cy="1620000"/>
              <a:chOff x="839416" y="1772816"/>
              <a:chExt cx="3744416" cy="1368152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839416" y="2060848"/>
                <a:ext cx="3744416" cy="792088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36"/>
              <p:cNvSpPr/>
              <p:nvPr/>
            </p:nvSpPr>
            <p:spPr>
              <a:xfrm>
                <a:off x="4281613" y="1772816"/>
                <a:ext cx="288032" cy="288032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37"/>
              <p:cNvSpPr/>
              <p:nvPr/>
            </p:nvSpPr>
            <p:spPr>
              <a:xfrm rot="10800000">
                <a:off x="839416" y="2852936"/>
                <a:ext cx="288032" cy="288032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Rectangle 1"/>
            <p:cNvSpPr>
              <a:spLocks noChangeArrowheads="1"/>
            </p:cNvSpPr>
            <p:nvPr/>
          </p:nvSpPr>
          <p:spPr bwMode="auto">
            <a:xfrm>
              <a:off x="1055440" y="2329342"/>
              <a:ext cx="4515855" cy="43529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76176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模拟消费</a:t>
              </a: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7228296" y="3440613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E7E5E8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2013</a:t>
            </a:r>
          </a:p>
          <a:p>
            <a:pPr algn="ctr"/>
            <a:r>
              <a:rPr lang="en-US" altLang="zh-CN" dirty="0" smtClean="0">
                <a:solidFill>
                  <a:srgbClr val="E7E5E8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39%</a:t>
            </a:r>
            <a:endParaRPr lang="zh-CN" altLang="en-US" dirty="0">
              <a:solidFill>
                <a:srgbClr val="E7E5E8"/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405318" y="495336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E7E5E8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2012</a:t>
            </a:r>
          </a:p>
          <a:p>
            <a:pPr algn="ctr"/>
            <a:r>
              <a:rPr lang="en-US" altLang="zh-CN" dirty="0" smtClean="0">
                <a:solidFill>
                  <a:srgbClr val="E7E5E8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29%</a:t>
            </a:r>
            <a:endParaRPr lang="zh-CN" altLang="en-US" dirty="0">
              <a:solidFill>
                <a:srgbClr val="E7E5E8"/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616280" y="2132856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E7E5E8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2010</a:t>
            </a:r>
          </a:p>
          <a:p>
            <a:pPr algn="ctr"/>
            <a:r>
              <a:rPr lang="en-US" altLang="zh-CN" dirty="0" smtClean="0">
                <a:solidFill>
                  <a:srgbClr val="E7E5E8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7%</a:t>
            </a:r>
            <a:endParaRPr lang="zh-CN" altLang="en-US" dirty="0">
              <a:solidFill>
                <a:srgbClr val="E7E5E8"/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12" name="虚尾箭头 11"/>
          <p:cNvSpPr>
            <a:spLocks/>
          </p:cNvSpPr>
          <p:nvPr/>
        </p:nvSpPr>
        <p:spPr>
          <a:xfrm rot="10800000">
            <a:off x="7216492" y="3031560"/>
            <a:ext cx="3707577" cy="1612710"/>
          </a:xfrm>
          <a:prstGeom prst="stripedRightArrow">
            <a:avLst/>
          </a:prstGeom>
          <a:solidFill>
            <a:srgbClr val="D90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040216" y="3563724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手机充值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67408" y="2331061"/>
            <a:ext cx="4896544" cy="1169947"/>
            <a:chOff x="767408" y="1732639"/>
            <a:chExt cx="4896544" cy="1624353"/>
          </a:xfrm>
        </p:grpSpPr>
        <p:sp>
          <p:nvSpPr>
            <p:cNvPr id="5" name="文本框 4"/>
            <p:cNvSpPr txBox="1"/>
            <p:nvPr/>
          </p:nvSpPr>
          <p:spPr>
            <a:xfrm>
              <a:off x="3612559" y="1732639"/>
              <a:ext cx="1656184" cy="42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smtClean="0">
                  <a:solidFill>
                    <a:srgbClr val="D90A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杨登峰</a:t>
              </a:r>
              <a:endParaRPr lang="zh-CN" altLang="en-US" sz="1400" b="1" dirty="0">
                <a:solidFill>
                  <a:srgbClr val="D90A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767408" y="1736992"/>
              <a:ext cx="4896544" cy="1620000"/>
              <a:chOff x="839416" y="1772816"/>
              <a:chExt cx="3744416" cy="1368152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839416" y="2060848"/>
                <a:ext cx="3744416" cy="792088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等腰三角形 8"/>
              <p:cNvSpPr/>
              <p:nvPr/>
            </p:nvSpPr>
            <p:spPr>
              <a:xfrm>
                <a:off x="4281613" y="1772816"/>
                <a:ext cx="288032" cy="288032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10800000">
                <a:off x="839416" y="2852936"/>
                <a:ext cx="288032" cy="288032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Rectangle 1"/>
            <p:cNvSpPr>
              <a:spLocks noChangeArrowheads="1"/>
            </p:cNvSpPr>
            <p:nvPr/>
          </p:nvSpPr>
          <p:spPr bwMode="auto">
            <a:xfrm>
              <a:off x="1055440" y="2329342"/>
              <a:ext cx="4515855" cy="43529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76176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主界面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67408" y="1268760"/>
            <a:ext cx="4896544" cy="1169948"/>
            <a:chOff x="767408" y="1732638"/>
            <a:chExt cx="4896544" cy="1624354"/>
          </a:xfrm>
        </p:grpSpPr>
        <p:sp>
          <p:nvSpPr>
            <p:cNvPr id="40" name="文本框 39"/>
            <p:cNvSpPr txBox="1"/>
            <p:nvPr/>
          </p:nvSpPr>
          <p:spPr>
            <a:xfrm>
              <a:off x="3612559" y="1732638"/>
              <a:ext cx="1656184" cy="42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smtClean="0">
                  <a:solidFill>
                    <a:srgbClr val="D90A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滕远波</a:t>
              </a:r>
              <a:endParaRPr lang="zh-CN" altLang="en-US" sz="1400" b="1" dirty="0">
                <a:solidFill>
                  <a:srgbClr val="D90A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767408" y="1736992"/>
              <a:ext cx="4896544" cy="1620000"/>
              <a:chOff x="839416" y="1772816"/>
              <a:chExt cx="3744416" cy="1368152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839416" y="2060848"/>
                <a:ext cx="3744416" cy="792088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等腰三角形 46"/>
              <p:cNvSpPr/>
              <p:nvPr/>
            </p:nvSpPr>
            <p:spPr>
              <a:xfrm>
                <a:off x="4281613" y="1772816"/>
                <a:ext cx="288032" cy="288032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等腰三角形 47"/>
              <p:cNvSpPr/>
              <p:nvPr/>
            </p:nvSpPr>
            <p:spPr>
              <a:xfrm rot="10800000">
                <a:off x="839416" y="2852936"/>
                <a:ext cx="288032" cy="288032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Rectangle 1"/>
            <p:cNvSpPr>
              <a:spLocks noChangeArrowheads="1"/>
            </p:cNvSpPr>
            <p:nvPr/>
          </p:nvSpPr>
          <p:spPr bwMode="auto">
            <a:xfrm>
              <a:off x="1055440" y="2329342"/>
              <a:ext cx="4515855" cy="43529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76176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0236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1" presetID="2" presetClass="entr" presetSubtype="2" ac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1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2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26 -0.1588 L -1.875E-6 -7.40741E-7 " pathEditMode="relative" rAng="0" ptsTypes="AA" p14:bounceEnd="50000">
                                          <p:cBhvr>
                                            <p:cTn id="2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" y="794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42" presetClass="pat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875E-6 -0.16806 L -4.58333E-6 -1.11111E-6 " pathEditMode="relative" rAng="0" ptsTypes="AA" p14:bounceEnd="50000">
                                          <p:cBhvr>
                                            <p:cTn id="3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8" y="726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42" presetClass="pat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875E-6 -0.1574 L -4.58333E-6 -2.96296E-6 " pathEditMode="relative" rAng="0" ptsTypes="AA" p14:bounceEnd="50000">
                                          <p:cBhvr>
                                            <p:cTn id="4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8" y="833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4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25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12" grpId="0" animBg="1"/>
          <p:bldP spid="1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1" presetID="2" presetClass="entr" presetSubtype="2" ac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1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2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26 -0.1588 L -1.875E-6 -7.40741E-7 " pathEditMode="relative" rAng="0" ptsTypes="AA">
                                          <p:cBhvr>
                                            <p:cTn id="2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" y="794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875E-6 -0.16806 L -4.58333E-6 -1.11111E-6 " pathEditMode="relative" rAng="0" ptsTypes="AA">
                                          <p:cBhvr>
                                            <p:cTn id="3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8" y="726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875E-6 -0.1574 L -4.58333E-6 -2.96296E-6 " pathEditMode="relative" rAng="0" ptsTypes="AA">
                                          <p:cBhvr>
                                            <p:cTn id="4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8" y="833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4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25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12" grpId="0" animBg="1"/>
          <p:bldP spid="13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3352" y="563488"/>
            <a:ext cx="4104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latin typeface="造字工房悦黑体验版纤细体" pitchFamily="50" charset="-122"/>
                <a:ea typeface="造字工房悦黑体验版纤细体" pitchFamily="50" charset="-122"/>
              </a:rPr>
              <a:t>项目汇报</a:t>
            </a:r>
            <a:endParaRPr lang="zh-CN" altLang="en-US" sz="6000" b="1" dirty="0"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628934356"/>
              </p:ext>
            </p:extLst>
          </p:nvPr>
        </p:nvGraphicFramePr>
        <p:xfrm>
          <a:off x="551385" y="1579152"/>
          <a:ext cx="11017224" cy="501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919536" y="5293657"/>
            <a:ext cx="7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D90A09"/>
                </a:solidFill>
              </a:rPr>
              <a:t>1</a:t>
            </a:r>
            <a:endParaRPr lang="zh-CN" altLang="en-US" sz="5400" dirty="0">
              <a:solidFill>
                <a:srgbClr val="D90A09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511824" y="4739659"/>
            <a:ext cx="792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D90A09"/>
                </a:solidFill>
              </a:rPr>
              <a:t>2</a:t>
            </a:r>
            <a:endParaRPr lang="zh-CN" altLang="en-US" sz="6000" dirty="0">
              <a:solidFill>
                <a:srgbClr val="D90A09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04112" y="4277994"/>
            <a:ext cx="792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D90A09"/>
                </a:solidFill>
              </a:rPr>
              <a:t>3</a:t>
            </a:r>
            <a:endParaRPr lang="zh-CN" altLang="en-US" sz="6000" dirty="0">
              <a:solidFill>
                <a:srgbClr val="D90A09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768408" y="3643921"/>
            <a:ext cx="720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/>
              <a:t>4</a:t>
            </a:r>
            <a:endParaRPr lang="zh-CN" altLang="en-US" sz="66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0483080" y="1116033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答辩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75520" y="4889971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项目立项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960096" y="282012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项目需求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4382294" y="3859365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项目计划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9588388" y="1822465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983432" y="1700808"/>
            <a:ext cx="10081120" cy="4536504"/>
          </a:xfrm>
          <a:prstGeom prst="straightConnector1">
            <a:avLst/>
          </a:prstGeom>
          <a:ln w="38100">
            <a:solidFill>
              <a:srgbClr val="D90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71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3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3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3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graphicEl>
                                                  <a:chart seriesIdx="0" categoryIdx="0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300"/>
                                            <p:tgtEl>
                                              <p:spTgt spid="13">
                                                <p:graphicEl>
                                                  <a:chart seriesIdx="0" categoryIdx="0" bldStep="ptInSeries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300" fill="hold"/>
                                            <p:tgtEl>
                                              <p:spTgt spid="13">
                                                <p:graphicEl>
                                                  <a:chart seriesIdx="0" categoryIdx="0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13">
                                                <p:graphicEl>
                                                  <a:chart seriesIdx="0" categoryIdx="0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graphicEl>
                                                  <a:chart seriesIdx="0" categoryIdx="1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300"/>
                                            <p:tgtEl>
                                              <p:spTgt spid="13">
                                                <p:graphicEl>
                                                  <a:chart seriesIdx="0" categoryIdx="1" bldStep="ptInSeries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13">
                                                <p:graphicEl>
                                                  <a:chart seriesIdx="0" categoryIdx="1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300" fill="hold"/>
                                            <p:tgtEl>
                                              <p:spTgt spid="13">
                                                <p:graphicEl>
                                                  <a:chart seriesIdx="0" categoryIdx="1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graphicEl>
                                                  <a:chart seriesIdx="0" categoryIdx="2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300"/>
                                            <p:tgtEl>
                                              <p:spTgt spid="13">
                                                <p:graphicEl>
                                                  <a:chart seriesIdx="0" categoryIdx="2" bldStep="ptInSeries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13">
                                                <p:graphicEl>
                                                  <a:chart seriesIdx="0" categoryIdx="2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13">
                                                <p:graphicEl>
                                                  <a:chart seriesIdx="0" categoryIdx="2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graphicEl>
                                                  <a:chart seriesIdx="0" categoryIdx="3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3">
                                                <p:graphicEl>
                                                  <a:chart seriesIdx="0" categoryIdx="3" bldStep="ptInSeries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300" fill="hold"/>
                                            <p:tgtEl>
                                              <p:spTgt spid="13">
                                                <p:graphicEl>
                                                  <a:chart seriesIdx="0" categoryIdx="3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300" fill="hold"/>
                                            <p:tgtEl>
                                              <p:spTgt spid="13">
                                                <p:graphicEl>
                                                  <a:chart seriesIdx="0" categoryIdx="3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2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5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5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2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6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6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2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7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7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2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8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2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8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4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4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4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Graphic spid="13" grpId="0" uiExpand="1">
            <p:bldSub>
              <a:bldChart bld="seriesEl"/>
            </p:bldSub>
          </p:bldGraphic>
          <p:bldP spid="14" grpId="0"/>
          <p:bldP spid="15" grpId="0"/>
          <p:bldP spid="16" grpId="0"/>
          <p:bldP spid="17" grpId="0"/>
          <p:bldP spid="39" grpId="0"/>
          <p:bldP spid="40" grpId="0"/>
          <p:bldP spid="41" grpId="0"/>
          <p:bldP spid="42" grpId="0"/>
          <p:bldP spid="4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3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3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3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graphicEl>
                                                  <a:chart seriesIdx="0" categoryIdx="0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300"/>
                                            <p:tgtEl>
                                              <p:spTgt spid="13">
                                                <p:graphicEl>
                                                  <a:chart seriesIdx="0" categoryIdx="0" bldStep="ptInSeries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300" fill="hold"/>
                                            <p:tgtEl>
                                              <p:spTgt spid="13">
                                                <p:graphicEl>
                                                  <a:chart seriesIdx="0" categoryIdx="0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13">
                                                <p:graphicEl>
                                                  <a:chart seriesIdx="0" categoryIdx="0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graphicEl>
                                                  <a:chart seriesIdx="0" categoryIdx="1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300"/>
                                            <p:tgtEl>
                                              <p:spTgt spid="13">
                                                <p:graphicEl>
                                                  <a:chart seriesIdx="0" categoryIdx="1" bldStep="ptInSeries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13">
                                                <p:graphicEl>
                                                  <a:chart seriesIdx="0" categoryIdx="1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300" fill="hold"/>
                                            <p:tgtEl>
                                              <p:spTgt spid="13">
                                                <p:graphicEl>
                                                  <a:chart seriesIdx="0" categoryIdx="1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graphicEl>
                                                  <a:chart seriesIdx="0" categoryIdx="2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300"/>
                                            <p:tgtEl>
                                              <p:spTgt spid="13">
                                                <p:graphicEl>
                                                  <a:chart seriesIdx="0" categoryIdx="2" bldStep="ptInSeries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13">
                                                <p:graphicEl>
                                                  <a:chart seriesIdx="0" categoryIdx="2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13">
                                                <p:graphicEl>
                                                  <a:chart seriesIdx="0" categoryIdx="2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graphicEl>
                                                  <a:chart seriesIdx="0" categoryIdx="3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3">
                                                <p:graphicEl>
                                                  <a:chart seriesIdx="0" categoryIdx="3" bldStep="ptInSeries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300" fill="hold"/>
                                            <p:tgtEl>
                                              <p:spTgt spid="13">
                                                <p:graphicEl>
                                                  <a:chart seriesIdx="0" categoryIdx="3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300" fill="hold"/>
                                            <p:tgtEl>
                                              <p:spTgt spid="13">
                                                <p:graphicEl>
                                                  <a:chart seriesIdx="0" categoryIdx="3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2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5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5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2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6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6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2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7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7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2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8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2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8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4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4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4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Graphic spid="13" grpId="0" uiExpand="1">
            <p:bldSub>
              <a:bldChart bld="seriesEl"/>
            </p:bldSub>
          </p:bldGraphic>
          <p:bldP spid="14" grpId="0"/>
          <p:bldP spid="15" grpId="0"/>
          <p:bldP spid="16" grpId="0"/>
          <p:bldP spid="17" grpId="0"/>
          <p:bldP spid="39" grpId="0"/>
          <p:bldP spid="40" grpId="0"/>
          <p:bldP spid="41" grpId="0"/>
          <p:bldP spid="42" grpId="0"/>
          <p:bldP spid="43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647728" y="2616823"/>
            <a:ext cx="4896544" cy="1624355"/>
            <a:chOff x="767408" y="1732639"/>
            <a:chExt cx="4896544" cy="1624355"/>
          </a:xfrm>
        </p:grpSpPr>
        <p:sp>
          <p:nvSpPr>
            <p:cNvPr id="3" name="文本框 19"/>
            <p:cNvSpPr txBox="1"/>
            <p:nvPr/>
          </p:nvSpPr>
          <p:spPr>
            <a:xfrm>
              <a:off x="3612559" y="1732639"/>
              <a:ext cx="1656184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b="1" smtClean="0">
                  <a:solidFill>
                    <a:srgbClr val="D90A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曹光腾</a:t>
              </a:r>
              <a:endParaRPr lang="zh-CN" altLang="en-US" sz="1400" b="1" dirty="0">
                <a:solidFill>
                  <a:srgbClr val="D90A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767408" y="1736993"/>
              <a:ext cx="4896544" cy="1620001"/>
              <a:chOff x="839416" y="1772816"/>
              <a:chExt cx="3744416" cy="136815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839416" y="2060848"/>
                <a:ext cx="3744416" cy="792088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" name="等腰三角形 6"/>
              <p:cNvSpPr/>
              <p:nvPr/>
            </p:nvSpPr>
            <p:spPr>
              <a:xfrm>
                <a:off x="4281613" y="1772816"/>
                <a:ext cx="288032" cy="288032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rot="10800000">
                <a:off x="839416" y="2852936"/>
                <a:ext cx="288032" cy="288032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5" name="Rectangle 1"/>
            <p:cNvSpPr>
              <a:spLocks noChangeArrowheads="1"/>
            </p:cNvSpPr>
            <p:nvPr/>
          </p:nvSpPr>
          <p:spPr bwMode="auto">
            <a:xfrm>
              <a:off x="1055440" y="2323866"/>
              <a:ext cx="4515855" cy="4462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76176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项目演示</a:t>
              </a:r>
              <a:endPara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925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703</Words>
  <Application>Microsoft Office PowerPoint</Application>
  <PresentationFormat>宽屏</PresentationFormat>
  <Paragraphs>97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Adobe 仿宋 Std R</vt:lpstr>
      <vt:lpstr>黑体</vt:lpstr>
      <vt:lpstr>宋体</vt:lpstr>
      <vt:lpstr>微软雅黑</vt:lpstr>
      <vt:lpstr>造字工房悦黑体验版纤细体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68</cp:revision>
  <dcterms:created xsi:type="dcterms:W3CDTF">2013-10-13T07:49:27Z</dcterms:created>
  <dcterms:modified xsi:type="dcterms:W3CDTF">2016-05-15T12:06:43Z</dcterms:modified>
</cp:coreProperties>
</file>