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73" r:id="rId11"/>
    <p:sldId id="264" r:id="rId12"/>
    <p:sldId id="265" r:id="rId13"/>
    <p:sldId id="274" r:id="rId14"/>
    <p:sldId id="266" r:id="rId15"/>
    <p:sldId id="267" r:id="rId16"/>
    <p:sldId id="268" r:id="rId17"/>
    <p:sldId id="269" r:id="rId18"/>
    <p:sldId id="270" r:id="rId19"/>
    <p:sldId id="275" r:id="rId20"/>
    <p:sldId id="271" r:id="rId21"/>
  </p:sldIdLst>
  <p:sldSz cx="12192000" cy="6858000"/>
  <p:notesSz cx="6858000" cy="9144000"/>
  <p:defaultTextStyle>
    <a:defPPr>
      <a:defRPr lang="en-L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49" d="100"/>
          <a:sy n="49" d="100"/>
        </p:scale>
        <p:origin x="39" y="4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8644-A142-4EF8-8474-54B0AB73C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E53B9-E4FA-4751-BD6F-9EB8F3B60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L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CD2DB-40F6-4B8C-BC62-AB9C15B5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B494-D83C-436C-B34C-F47C03EDDD9B}" type="datetimeFigureOut">
              <a:rPr lang="en-LS" smtClean="0"/>
              <a:t>09/25/2025</a:t>
            </a:fld>
            <a:endParaRPr lang="en-L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4A53D-5F18-4A12-A87A-1656701D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CAF60-F7F8-4FCE-9631-F86715D3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ADF-6715-41E3-AF08-AC00CD86CCE8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389964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F5DE-D545-4AA0-B98B-BCA5E68A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1C3EB-4115-411E-BD52-B6105ECFC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A694D-1E21-494A-9951-6A5F6AF42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B494-D83C-436C-B34C-F47C03EDDD9B}" type="datetimeFigureOut">
              <a:rPr lang="en-LS" smtClean="0"/>
              <a:t>09/25/2025</a:t>
            </a:fld>
            <a:endParaRPr lang="en-L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CC044-7EE6-41D7-8DDD-6476C487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249C-E321-4EE0-96F2-3D7BEFE1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ADF-6715-41E3-AF08-AC00CD86CCE8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179826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85979-B419-4178-89D4-996ADA461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EC1BB-A0F1-418D-8135-087ACC5E0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FFA9F-B874-4527-9118-197DC94A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B494-D83C-436C-B34C-F47C03EDDD9B}" type="datetimeFigureOut">
              <a:rPr lang="en-LS" smtClean="0"/>
              <a:t>09/25/2025</a:t>
            </a:fld>
            <a:endParaRPr lang="en-L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837C-D824-4831-9DDB-A6BD8788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78D0E-E794-4701-AE3E-EA6903DB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ADF-6715-41E3-AF08-AC00CD86CCE8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4147747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5162-B679-472B-B546-F8207D33B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B7F0E-43BC-420B-80D0-C539AA18D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B8CC-B598-4F15-A098-B47D6BB6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B494-D83C-436C-B34C-F47C03EDDD9B}" type="datetimeFigureOut">
              <a:rPr lang="en-LS" smtClean="0"/>
              <a:t>09/25/2025</a:t>
            </a:fld>
            <a:endParaRPr lang="en-L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98E4-0EA9-45CE-9CE7-BE6DA606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BA973-2DF8-4AAC-9BE6-990D289E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ADF-6715-41E3-AF08-AC00CD86CCE8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270294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BE1F-30F9-4E66-B742-D74D41E1E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4EDF-5086-403E-A9AA-62BC647EE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C3BF-ED34-475D-BAA0-168D99B6E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B494-D83C-436C-B34C-F47C03EDDD9B}" type="datetimeFigureOut">
              <a:rPr lang="en-LS" smtClean="0"/>
              <a:t>09/25/2025</a:t>
            </a:fld>
            <a:endParaRPr lang="en-L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E6E92-B496-443E-93DA-E36B3C82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D6688-E8C2-470E-BD33-EA9A35FD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ADF-6715-41E3-AF08-AC00CD86CCE8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6251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A5D2-C3E8-4540-9C5A-1C137E85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7BB6-5AF4-4F7E-8F2F-1ECCA1D12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83F0C-3703-4850-9257-6E0B7E195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BDE96-4FA5-4398-A881-1C4F9BBC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B494-D83C-436C-B34C-F47C03EDDD9B}" type="datetimeFigureOut">
              <a:rPr lang="en-LS" smtClean="0"/>
              <a:t>09/25/2025</a:t>
            </a:fld>
            <a:endParaRPr lang="en-L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9B0F1-8EDF-4052-8B3C-395DD985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26DF0-3C9B-4641-9006-385BB3FE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ADF-6715-41E3-AF08-AC00CD86CCE8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65711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1633-EB7D-4368-A7AA-852AA96FD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6DDA9-EE33-4F68-B73C-C8DCDDD4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12A8F-1B54-41A9-A074-7DEB6C604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244D9-D9B4-4B16-AF1C-F454911C4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E5862-FFB4-4683-B249-B9A9E011C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7BDA3-C534-43AA-ABFE-3B0ED30BA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B494-D83C-436C-B34C-F47C03EDDD9B}" type="datetimeFigureOut">
              <a:rPr lang="en-LS" smtClean="0"/>
              <a:t>09/25/2025</a:t>
            </a:fld>
            <a:endParaRPr lang="en-L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210EB-3392-478B-B485-F438C238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6BE9D-BC42-40DE-B4AF-F0453CA3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ADF-6715-41E3-AF08-AC00CD86CCE8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50302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3ED0C-F966-4B24-859B-8F2500F4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E2362D-AFF4-40E4-B087-F065FC90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B494-D83C-436C-B34C-F47C03EDDD9B}" type="datetimeFigureOut">
              <a:rPr lang="en-LS" smtClean="0"/>
              <a:t>09/25/2025</a:t>
            </a:fld>
            <a:endParaRPr lang="en-L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92B14E-367E-4CDE-8FAF-3736B608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C42F9-EDF7-4D59-8497-672D18F6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ADF-6715-41E3-AF08-AC00CD86CCE8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1656768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9E2B9-8429-4345-ABA5-EAE48E547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B494-D83C-436C-B34C-F47C03EDDD9B}" type="datetimeFigureOut">
              <a:rPr lang="en-LS" smtClean="0"/>
              <a:t>09/25/2025</a:t>
            </a:fld>
            <a:endParaRPr lang="en-L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C5B4A-2829-4FE5-B374-A9907DF2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2276-A3CB-4E30-AB6A-AD3C35E44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ADF-6715-41E3-AF08-AC00CD86CCE8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48926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F896-3815-428A-8AA5-FE7C0ACE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6DF7F-172E-42C4-B3F6-C75A39C6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D4300-F637-4D73-BDB9-15A3439C3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AA3DE-E8E0-41A4-8BE6-22EB039A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B494-D83C-436C-B34C-F47C03EDDD9B}" type="datetimeFigureOut">
              <a:rPr lang="en-LS" smtClean="0"/>
              <a:t>09/25/2025</a:t>
            </a:fld>
            <a:endParaRPr lang="en-L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79481-6D95-467F-9157-9866ED69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9C05A-EFD4-4206-AE39-8069F0A8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ADF-6715-41E3-AF08-AC00CD86CCE8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106057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7A6F-47C6-41C5-AA5F-D962D85E2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720E6-CAA8-4BCE-8804-0A7848EB6D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D6D69-A9BD-4438-8CE0-D8AD6340E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8387C-23D4-4308-B409-06CE5C3D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AB494-D83C-436C-B34C-F47C03EDDD9B}" type="datetimeFigureOut">
              <a:rPr lang="en-LS" smtClean="0"/>
              <a:t>09/25/2025</a:t>
            </a:fld>
            <a:endParaRPr lang="en-L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02001-6811-4CE6-9F89-616AEC719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93DEC-B031-448E-903F-2384192C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3AADF-6715-41E3-AF08-AC00CD86CCE8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341006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wallpaperflare.com/java-development-web-development-text-communication-western-script-wallpaper-plctv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3667BF-FDCD-4415-9001-F53DD4A57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L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D36A6-649C-4C03-8940-12479F541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L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14DBD-6206-4C34-9803-4450F3A0C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B494-D83C-436C-B34C-F47C03EDDD9B}" type="datetimeFigureOut">
              <a:rPr lang="en-LS" smtClean="0"/>
              <a:t>09/25/2025</a:t>
            </a:fld>
            <a:endParaRPr lang="en-L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B794B-5B36-4B53-B645-0E00C4DB4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1DE2F-6534-488F-9D81-B6558B5A6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3AADF-6715-41E3-AF08-AC00CD86CCE8}" type="slidenum">
              <a:rPr lang="en-LS" smtClean="0"/>
              <a:t>‹#›</a:t>
            </a:fld>
            <a:endParaRPr lang="en-LS"/>
          </a:p>
        </p:txBody>
      </p:sp>
    </p:spTree>
    <p:extLst>
      <p:ext uri="{BB962C8B-B14F-4D97-AF65-F5344CB8AC3E}">
        <p14:creationId xmlns:p14="http://schemas.microsoft.com/office/powerpoint/2010/main" val="25907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knowledgeacademy.com/blog/delegation-event-model-in-jav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F89EA8F-166E-4B25-80E8-997D9FE7F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Presenter 1: Event Handling Architecture</a:t>
            </a:r>
            <a:endParaRPr lang="en-L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62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FCACA-1E24-7248-23EB-4F147804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F8F1BC-7E55-8679-1C61-8FB62EBE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Best Practices for Handling Actions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016E7F-B059-4B92-0841-D4AE33672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 fontAlgn="base"/>
            <a:r>
              <a:rPr lang="en-US" b="1" dirty="0">
                <a:solidFill>
                  <a:schemeClr val="bg1"/>
                </a:solidFill>
              </a:rPr>
              <a:t>Use Inner Classes</a:t>
            </a:r>
            <a:r>
              <a:rPr lang="en-US" dirty="0">
                <a:solidFill>
                  <a:schemeClr val="bg1"/>
                </a:solidFill>
              </a:rPr>
              <a:t>: For simple listeners, anonymous inner classes or lambda expressions are concise.</a:t>
            </a:r>
          </a:p>
          <a:p>
            <a:pPr lvl="1" fontAlgn="base"/>
            <a:r>
              <a:rPr lang="en-US" b="1" dirty="0">
                <a:solidFill>
                  <a:schemeClr val="bg1"/>
                </a:solidFill>
              </a:rPr>
              <a:t>Separate Logic</a:t>
            </a:r>
            <a:r>
              <a:rPr lang="en-US" dirty="0">
                <a:solidFill>
                  <a:schemeClr val="bg1"/>
                </a:solidFill>
              </a:rPr>
              <a:t>: For complex applications, move event-handling logic into separate methods or classes to keep your code clean and organized.</a:t>
            </a:r>
          </a:p>
          <a:p>
            <a:pPr lvl="1" fontAlgn="base"/>
            <a:r>
              <a:rPr lang="en-US" b="1" dirty="0">
                <a:solidFill>
                  <a:schemeClr val="bg1"/>
                </a:solidFill>
              </a:rPr>
              <a:t>Command Pattern</a:t>
            </a:r>
            <a:r>
              <a:rPr lang="en-US" dirty="0">
                <a:solidFill>
                  <a:schemeClr val="bg1"/>
                </a:solidFill>
              </a:rPr>
              <a:t>: Consider using the command pattern for reusable actions across different components (e.g., a "Save" action that works for a menu item, a toolbar button, and a keyboard shortcut).</a:t>
            </a:r>
          </a:p>
          <a:p>
            <a:pPr lvl="1" fontAlgn="base"/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Notes</a:t>
            </a:r>
            <a:r>
              <a:rPr lang="en-US" dirty="0">
                <a:solidFill>
                  <a:schemeClr val="bg1"/>
                </a:solidFill>
              </a:rPr>
              <a:t>: Reiterate that the code should be readable and maintainable. This also sets up the next presenter's topic.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49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7B6A-A5C0-4ED9-99BE-10045E5BA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87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Presenter 3: Mouse and Keyboard Events</a:t>
            </a:r>
            <a:endParaRPr lang="en-L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51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AEEFA2-84FD-6816-B157-1F64E68E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Responding to Mouse Clicks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F28B03-030C-9171-E88C-F93F54A2D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</a:rPr>
              <a:t>The MouseListener interface handles specific mouse events like a button press, release, or click.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</a:rPr>
              <a:t>It has five methods: mouseClicked, mousePressed, mouseReleased, mouseEntered, and mouseExited. You must implement all of them.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</a:rPr>
              <a:t>The MouseEvent object provides details about the mouse event, such as coordinates (getX(), getY()) and the number of clicks.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0" fontAlgn="base"/>
            <a:r>
              <a:rPr lang="en-US" b="1" dirty="0">
                <a:solidFill>
                  <a:schemeClr val="bg1"/>
                </a:solidFill>
              </a:rPr>
              <a:t>Analogy</a:t>
            </a:r>
            <a:r>
              <a:rPr lang="en-US" dirty="0">
                <a:solidFill>
                  <a:schemeClr val="bg1"/>
                </a:solidFill>
              </a:rPr>
              <a:t>: Imagine a mouse trap. It waits for one of five different actions (entered, exited, clicked, pressed, released) before it "springs."</a:t>
            </a:r>
          </a:p>
          <a:p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03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6F2CA-0F80-BCB5-A68A-9105DDB8D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ACC484-C7E2-1B52-632F-C12E68512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7325"/>
            <a:ext cx="3932237" cy="1600200"/>
          </a:xfrm>
        </p:spPr>
        <p:txBody>
          <a:bodyPr/>
          <a:lstStyle/>
          <a:p>
            <a:r>
              <a:rPr lang="en-ZA" b="1" dirty="0">
                <a:solidFill>
                  <a:schemeClr val="bg1"/>
                </a:solidFill>
              </a:rPr>
              <a:t>Practical Example with MouseAdapter</a:t>
            </a:r>
            <a:endParaRPr lang="LID4096" b="1" dirty="0">
              <a:solidFill>
                <a:schemeClr val="bg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3E4D6F-3152-D547-0E18-FED1264C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3485" y="2057400"/>
            <a:ext cx="6172200" cy="2627811"/>
          </a:xfr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JPanel panel = </a:t>
            </a:r>
            <a:r>
              <a:rPr lang="en-ZA" sz="18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new</a:t>
            </a: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JPanel();</a:t>
            </a:r>
            <a:b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panel.addMouseListener(</a:t>
            </a:r>
            <a:r>
              <a:rPr lang="en-ZA" sz="18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new</a:t>
            </a: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MouseAdapter() {</a:t>
            </a:r>
            <a:b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</a:t>
            </a:r>
            <a:r>
              <a:rPr lang="en-ZA" sz="1800" dirty="0">
                <a:solidFill>
                  <a:srgbClr val="1967D2"/>
                </a:solidFill>
                <a:effectLst/>
                <a:latin typeface="Google Sans Text"/>
                <a:ea typeface="Google Sans Text"/>
                <a:cs typeface="Google Sans Text"/>
              </a:rPr>
              <a:t>@Override</a:t>
            </a:r>
            <a:b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</a:t>
            </a:r>
            <a:r>
              <a:rPr lang="en-ZA" sz="18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public</a:t>
            </a: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</a:t>
            </a:r>
            <a:r>
              <a:rPr lang="en-ZA" sz="18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void</a:t>
            </a: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</a:t>
            </a:r>
            <a:r>
              <a:rPr lang="en-ZA" sz="1800" dirty="0">
                <a:solidFill>
                  <a:srgbClr val="996900"/>
                </a:solidFill>
                <a:effectLst/>
                <a:latin typeface="Google Sans Text"/>
                <a:ea typeface="Google Sans Text"/>
                <a:cs typeface="Google Sans Text"/>
              </a:rPr>
              <a:t>mouseClicked</a:t>
            </a:r>
            <a:r>
              <a:rPr lang="en-ZA" sz="1800" dirty="0">
                <a:solidFill>
                  <a:srgbClr val="575B5F"/>
                </a:solidFill>
                <a:effectLst/>
                <a:latin typeface="Google Sans Text"/>
                <a:ea typeface="Google Sans Text"/>
                <a:cs typeface="Google Sans Text"/>
              </a:rPr>
              <a:t>(MouseEvent e)</a:t>
            </a: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{</a:t>
            </a:r>
            <a:b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System.out.println(</a:t>
            </a:r>
            <a:r>
              <a:rPr lang="en-ZA" sz="1800" dirty="0">
                <a:solidFill>
                  <a:srgbClr val="188038"/>
                </a:solidFill>
                <a:effectLst/>
                <a:latin typeface="Google Sans Text"/>
                <a:ea typeface="Google Sans Text"/>
                <a:cs typeface="Google Sans Text"/>
              </a:rPr>
              <a:t>"Mouse clicked at X: "</a:t>
            </a: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+ e.getX() + </a:t>
            </a:r>
            <a:r>
              <a:rPr lang="en-ZA" sz="1800" dirty="0">
                <a:solidFill>
                  <a:srgbClr val="188038"/>
                </a:solidFill>
                <a:effectLst/>
                <a:latin typeface="Google Sans Text"/>
                <a:ea typeface="Google Sans Text"/>
                <a:cs typeface="Google Sans Text"/>
              </a:rPr>
              <a:t>", Y: "</a:t>
            </a: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+ e.getY());</a:t>
            </a:r>
            <a:b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}</a:t>
            </a:r>
            <a:b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});</a:t>
            </a:r>
            <a:b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endParaRPr lang="LID4096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2DB9D-392A-4125-9A03-FB170BE2E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Instead of implementing all MouseListener methods, we can extend the MouseAdapter abstract class and override only the ones we need.</a:t>
            </a:r>
            <a:br>
              <a:rPr lang="en-US" sz="2800" dirty="0">
                <a:solidFill>
                  <a:schemeClr val="bg1"/>
                </a:solidFill>
              </a:rPr>
            </a:br>
            <a:endParaRPr lang="en-US" sz="2800" dirty="0">
              <a:solidFill>
                <a:schemeClr val="bg1"/>
              </a:solidFill>
            </a:endParaRPr>
          </a:p>
          <a:p>
            <a:endParaRPr lang="LID4096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236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6FC4CF-CB5E-DAEC-6ACB-71FD80CFF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Handling Keyboard Input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228492-55F0-7CD0-73A0-4C15C25FC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</a:rPr>
              <a:t>The KeyListener interface is used to handle keyboard events.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</a:rPr>
              <a:t>It has three methods: keyPressed, keyReleased, and keyTyped.</a:t>
            </a:r>
          </a:p>
          <a:p>
            <a:pPr lvl="1" fontAlgn="base"/>
            <a:r>
              <a:rPr lang="en-US" b="1" dirty="0">
                <a:solidFill>
                  <a:schemeClr val="bg1"/>
                </a:solidFill>
              </a:rPr>
              <a:t>Important</a:t>
            </a:r>
            <a:r>
              <a:rPr lang="en-US" dirty="0">
                <a:solidFill>
                  <a:schemeClr val="bg1"/>
                </a:solidFill>
              </a:rPr>
              <a:t>: For a component to receive keyboard events, it must have </a:t>
            </a:r>
            <a:r>
              <a:rPr lang="en-US" b="1" dirty="0">
                <a:solidFill>
                  <a:schemeClr val="bg1"/>
                </a:solidFill>
              </a:rPr>
              <a:t>focus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 fontAlgn="base"/>
            <a:r>
              <a:rPr lang="en-US" dirty="0">
                <a:solidFill>
                  <a:schemeClr val="bg1"/>
                </a:solidFill>
              </a:rPr>
              <a:t>The KeyEvent object provides information about the key that was pressed.</a:t>
            </a:r>
          </a:p>
          <a:p>
            <a:pPr lvl="1" fontAlgn="base"/>
            <a:endParaRPr lang="en-US" dirty="0">
              <a:solidFill>
                <a:schemeClr val="bg1"/>
              </a:solidFill>
            </a:endParaRPr>
          </a:p>
          <a:p>
            <a:pPr lvl="0" fontAlgn="base"/>
            <a:r>
              <a:rPr lang="en-US" b="1" dirty="0">
                <a:solidFill>
                  <a:schemeClr val="bg1"/>
                </a:solidFill>
              </a:rPr>
              <a:t>Notes</a:t>
            </a:r>
            <a:r>
              <a:rPr lang="en-US" dirty="0">
                <a:solidFill>
                  <a:schemeClr val="bg1"/>
                </a:solidFill>
              </a:rPr>
              <a:t>: Explain the difference between the three methods (keyPressed for holding down a key, keyTyped for a character input).</a:t>
            </a:r>
          </a:p>
          <a:p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448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33D0764-2509-1AFD-4976-06BC5EAA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0148"/>
            <a:ext cx="3932237" cy="1600200"/>
          </a:xfrm>
        </p:spPr>
        <p:txBody>
          <a:bodyPr>
            <a:normAutofit/>
          </a:bodyPr>
          <a:lstStyle/>
          <a:p>
            <a:r>
              <a:rPr lang="en-ZA" sz="3600" b="1" dirty="0">
                <a:solidFill>
                  <a:schemeClr val="bg1"/>
                </a:solidFill>
              </a:rPr>
              <a:t>KeyListener Example</a:t>
            </a:r>
            <a:endParaRPr lang="LID4096" sz="3600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6D2576-E763-469C-83DF-5E46A684B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9680" y="1767341"/>
            <a:ext cx="6749142" cy="3323317"/>
          </a:xfr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JTextField textField = </a:t>
            </a:r>
            <a:r>
              <a:rPr lang="en-ZA" sz="20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new</a:t>
            </a:r>
            <a: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JTextField(</a:t>
            </a:r>
            <a:r>
              <a:rPr lang="en-ZA" sz="2000" dirty="0">
                <a:solidFill>
                  <a:srgbClr val="B55908"/>
                </a:solidFill>
                <a:effectLst/>
                <a:latin typeface="Google Sans Text"/>
                <a:ea typeface="Google Sans Text"/>
                <a:cs typeface="Google Sans Text"/>
              </a:rPr>
              <a:t>20</a:t>
            </a:r>
            <a: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);</a:t>
            </a:r>
            <a:b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textField.addKeyListener(</a:t>
            </a:r>
            <a:r>
              <a:rPr lang="en-ZA" sz="20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new</a:t>
            </a:r>
            <a: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KeyAdapter() {</a:t>
            </a:r>
            <a:b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</a:t>
            </a:r>
            <a:r>
              <a:rPr lang="en-ZA" sz="2000" dirty="0">
                <a:solidFill>
                  <a:srgbClr val="1967D2"/>
                </a:solidFill>
                <a:effectLst/>
                <a:latin typeface="Google Sans Text"/>
                <a:ea typeface="Google Sans Text"/>
                <a:cs typeface="Google Sans Text"/>
              </a:rPr>
              <a:t>@Override</a:t>
            </a:r>
            <a:b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</a:t>
            </a:r>
            <a:r>
              <a:rPr lang="en-ZA" sz="20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public</a:t>
            </a:r>
            <a: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</a:t>
            </a:r>
            <a:r>
              <a:rPr lang="en-ZA" sz="20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void</a:t>
            </a:r>
            <a: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</a:t>
            </a:r>
            <a:r>
              <a:rPr lang="en-ZA" sz="2000" dirty="0">
                <a:solidFill>
                  <a:srgbClr val="996900"/>
                </a:solidFill>
                <a:effectLst/>
                <a:latin typeface="Google Sans Text"/>
                <a:ea typeface="Google Sans Text"/>
                <a:cs typeface="Google Sans Text"/>
              </a:rPr>
              <a:t>keyTyped</a:t>
            </a:r>
            <a:r>
              <a:rPr lang="en-ZA" sz="2000" dirty="0">
                <a:solidFill>
                  <a:srgbClr val="575B5F"/>
                </a:solidFill>
                <a:effectLst/>
                <a:latin typeface="Google Sans Text"/>
                <a:ea typeface="Google Sans Text"/>
                <a:cs typeface="Google Sans Text"/>
              </a:rPr>
              <a:t>(KeyEvent e)</a:t>
            </a:r>
            <a: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{</a:t>
            </a:r>
            <a:b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</a:t>
            </a:r>
            <a:r>
              <a:rPr lang="en-ZA" sz="20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char</a:t>
            </a:r>
            <a: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keyChar = e.getKeyChar();</a:t>
            </a:r>
            <a:b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System.out.println(</a:t>
            </a:r>
            <a:r>
              <a:rPr lang="en-ZA" sz="2000" dirty="0">
                <a:solidFill>
                  <a:srgbClr val="188038"/>
                </a:solidFill>
                <a:effectLst/>
                <a:latin typeface="Google Sans Text"/>
                <a:ea typeface="Google Sans Text"/>
                <a:cs typeface="Google Sans Text"/>
              </a:rPr>
              <a:t>"You typed: "</a:t>
            </a:r>
            <a: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+ keyChar);</a:t>
            </a:r>
            <a:b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}</a:t>
            </a:r>
            <a:b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});</a:t>
            </a:r>
            <a:br>
              <a:rPr lang="en-ZA" sz="2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endParaRPr lang="LID4096" sz="2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99E12C5-CA83-594E-E97B-B2389625C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Attach the KeyListener to a component that can gain focus (e.g., a JTextField).</a:t>
            </a:r>
          </a:p>
          <a:p>
            <a:endParaRPr lang="LID4096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011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867E-E327-403C-AAA6-A367DB26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76621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Presenter 4: Advanced Listeners and Best Practices</a:t>
            </a:r>
            <a:endParaRPr lang="en-LS" dirty="0"/>
          </a:p>
        </p:txBody>
      </p:sp>
    </p:spTree>
    <p:extLst>
      <p:ext uri="{BB962C8B-B14F-4D97-AF65-F5344CB8AC3E}">
        <p14:creationId xmlns:p14="http://schemas.microsoft.com/office/powerpoint/2010/main" val="2038538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400FC75-10D1-D613-6B9A-BBC84285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13" y="187325"/>
            <a:ext cx="4176349" cy="1600200"/>
          </a:xfrm>
        </p:spPr>
        <p:txBody>
          <a:bodyPr/>
          <a:lstStyle/>
          <a:p>
            <a:r>
              <a:rPr lang="en-ZA" b="1" dirty="0">
                <a:solidFill>
                  <a:schemeClr val="bg1"/>
                </a:solidFill>
              </a:rPr>
              <a:t>The FocusListener</a:t>
            </a:r>
            <a:endParaRPr lang="LID4096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588ABC-3B17-CF4D-892D-6EFBC1BA3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9662" y="1388020"/>
            <a:ext cx="6630784" cy="4080964"/>
          </a:xfr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JTextField emailField = </a:t>
            </a:r>
            <a:r>
              <a:rPr lang="en-ZA" sz="24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new</a:t>
            </a: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JTextField(</a:t>
            </a:r>
            <a:r>
              <a:rPr lang="en-ZA" sz="2400" dirty="0">
                <a:solidFill>
                  <a:srgbClr val="B55908"/>
                </a:solidFill>
                <a:effectLst/>
                <a:latin typeface="Google Sans Text"/>
                <a:ea typeface="Google Sans Text"/>
                <a:cs typeface="Google Sans Text"/>
              </a:rPr>
              <a:t>20</a:t>
            </a: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);</a:t>
            </a:r>
            <a:b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emailField.addFocusListener(</a:t>
            </a:r>
            <a:r>
              <a:rPr lang="en-ZA" sz="24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new</a:t>
            </a: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FocusAdapter() {</a:t>
            </a:r>
            <a:b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</a:t>
            </a:r>
            <a:r>
              <a:rPr lang="en-ZA" sz="2400" dirty="0">
                <a:solidFill>
                  <a:srgbClr val="1967D2"/>
                </a:solidFill>
                <a:effectLst/>
                <a:latin typeface="Google Sans Text"/>
                <a:ea typeface="Google Sans Text"/>
                <a:cs typeface="Google Sans Text"/>
              </a:rPr>
              <a:t>@Override</a:t>
            </a:r>
            <a:b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</a:t>
            </a:r>
            <a:r>
              <a:rPr lang="en-ZA" sz="24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public</a:t>
            </a: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</a:t>
            </a:r>
            <a:r>
              <a:rPr lang="en-ZA" sz="24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void</a:t>
            </a: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</a:t>
            </a:r>
            <a:r>
              <a:rPr lang="en-ZA" sz="2400" dirty="0">
                <a:solidFill>
                  <a:srgbClr val="996900"/>
                </a:solidFill>
                <a:effectLst/>
                <a:latin typeface="Google Sans Text"/>
                <a:ea typeface="Google Sans Text"/>
                <a:cs typeface="Google Sans Text"/>
              </a:rPr>
              <a:t>focusGained</a:t>
            </a:r>
            <a:r>
              <a:rPr lang="en-ZA" sz="2400" dirty="0">
                <a:solidFill>
                  <a:srgbClr val="575B5F"/>
                </a:solidFill>
                <a:effectLst/>
                <a:latin typeface="Google Sans Text"/>
                <a:ea typeface="Google Sans Text"/>
                <a:cs typeface="Google Sans Text"/>
              </a:rPr>
              <a:t>(FocusEvent e)</a:t>
            </a: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{</a:t>
            </a:r>
            <a:b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emailField.setBackground(Color.YELLOW);</a:t>
            </a:r>
            <a:b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}</a:t>
            </a:r>
            <a:b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</a:t>
            </a:r>
            <a:r>
              <a:rPr lang="en-ZA" sz="2400" dirty="0">
                <a:solidFill>
                  <a:srgbClr val="1967D2"/>
                </a:solidFill>
                <a:effectLst/>
                <a:latin typeface="Google Sans Text"/>
                <a:ea typeface="Google Sans Text"/>
                <a:cs typeface="Google Sans Text"/>
              </a:rPr>
              <a:t>@Override</a:t>
            </a:r>
            <a:b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</a:t>
            </a:r>
            <a:r>
              <a:rPr lang="en-ZA" sz="24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public</a:t>
            </a: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</a:t>
            </a:r>
            <a:r>
              <a:rPr lang="en-ZA" sz="24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void</a:t>
            </a: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</a:t>
            </a:r>
            <a:r>
              <a:rPr lang="en-ZA" sz="2400" dirty="0">
                <a:solidFill>
                  <a:srgbClr val="996900"/>
                </a:solidFill>
                <a:effectLst/>
                <a:latin typeface="Google Sans Text"/>
                <a:ea typeface="Google Sans Text"/>
                <a:cs typeface="Google Sans Text"/>
              </a:rPr>
              <a:t>focusLost</a:t>
            </a:r>
            <a:r>
              <a:rPr lang="en-ZA" sz="2400" dirty="0">
                <a:solidFill>
                  <a:srgbClr val="575B5F"/>
                </a:solidFill>
                <a:effectLst/>
                <a:latin typeface="Google Sans Text"/>
                <a:ea typeface="Google Sans Text"/>
                <a:cs typeface="Google Sans Text"/>
              </a:rPr>
              <a:t>(FocusEvent e)</a:t>
            </a: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{</a:t>
            </a:r>
            <a:b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emailField.setBackground(Color.WHITE);</a:t>
            </a:r>
            <a:b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}</a:t>
            </a:r>
            <a:b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});</a:t>
            </a:r>
            <a:br>
              <a:rPr lang="en-ZA" sz="32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endParaRPr lang="LID4096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44FFC6-7B9E-B587-CF1E-D378E983D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76349" cy="3811588"/>
          </a:xfrm>
        </p:spPr>
        <p:txBody>
          <a:bodyPr>
            <a:normAutofit fontScale="92500" lnSpcReduction="10000"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A FocusListener is used to detect when a component gains or loses keyboard focus.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It has two methods: focusGained(FocusEvent e) and focusLost(FocusEvent e).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This is useful for providing visual feedback (e.g., highlighting a text field when the user clicks on it).</a:t>
            </a:r>
            <a:br>
              <a:rPr lang="en-US" sz="2600" dirty="0">
                <a:solidFill>
                  <a:schemeClr val="bg1"/>
                </a:solidFill>
              </a:rPr>
            </a:br>
            <a:endParaRPr lang="en-US" sz="2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519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A97FBDB-90F9-EC94-9997-8752B0091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83029"/>
            <a:ext cx="3932237" cy="1600200"/>
          </a:xfrm>
        </p:spPr>
        <p:txBody>
          <a:bodyPr/>
          <a:lstStyle/>
          <a:p>
            <a:r>
              <a:rPr lang="en-ZA" b="1" dirty="0">
                <a:solidFill>
                  <a:schemeClr val="bg1"/>
                </a:solidFill>
              </a:rPr>
              <a:t>The WindowListener</a:t>
            </a:r>
            <a:endParaRPr lang="LID4096" b="1" dirty="0">
              <a:solidFill>
                <a:schemeClr val="bg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99D29A-E85C-49B3-6757-7E7D62278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0010" y="2302419"/>
            <a:ext cx="6670767" cy="2757261"/>
          </a:xfr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JFrame frame = </a:t>
            </a:r>
            <a:r>
              <a:rPr lang="en-ZA" sz="14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new</a:t>
            </a:r>
            <a: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JFrame(</a:t>
            </a:r>
            <a:r>
              <a:rPr lang="en-ZA" sz="1400" dirty="0">
                <a:solidFill>
                  <a:srgbClr val="188038"/>
                </a:solidFill>
                <a:effectLst/>
                <a:latin typeface="Google Sans Text"/>
                <a:ea typeface="Google Sans Text"/>
                <a:cs typeface="Google Sans Text"/>
              </a:rPr>
              <a:t>"Window Listener"</a:t>
            </a:r>
            <a: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);</a:t>
            </a:r>
            <a:b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frame.addWindowListener(</a:t>
            </a:r>
            <a:r>
              <a:rPr lang="en-ZA" sz="14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new</a:t>
            </a:r>
            <a: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WindowAdapter() {</a:t>
            </a:r>
            <a:b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</a:t>
            </a:r>
            <a:r>
              <a:rPr lang="en-ZA" sz="1400" dirty="0">
                <a:solidFill>
                  <a:srgbClr val="1967D2"/>
                </a:solidFill>
                <a:effectLst/>
                <a:latin typeface="Google Sans Text"/>
                <a:ea typeface="Google Sans Text"/>
                <a:cs typeface="Google Sans Text"/>
              </a:rPr>
              <a:t>@Override</a:t>
            </a:r>
            <a:b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</a:t>
            </a:r>
            <a:r>
              <a:rPr lang="en-ZA" sz="14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public</a:t>
            </a:r>
            <a: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</a:t>
            </a:r>
            <a:r>
              <a:rPr lang="en-ZA" sz="14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void</a:t>
            </a:r>
            <a: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</a:t>
            </a:r>
            <a:r>
              <a:rPr lang="en-ZA" sz="1400" dirty="0">
                <a:solidFill>
                  <a:srgbClr val="996900"/>
                </a:solidFill>
                <a:effectLst/>
                <a:latin typeface="Google Sans Text"/>
                <a:ea typeface="Google Sans Text"/>
                <a:cs typeface="Google Sans Text"/>
              </a:rPr>
              <a:t>windowClosing</a:t>
            </a:r>
            <a:r>
              <a:rPr lang="en-ZA" sz="1400" dirty="0">
                <a:solidFill>
                  <a:srgbClr val="575B5F"/>
                </a:solidFill>
                <a:effectLst/>
                <a:latin typeface="Google Sans Text"/>
                <a:ea typeface="Google Sans Text"/>
                <a:cs typeface="Google Sans Text"/>
              </a:rPr>
              <a:t>(WindowEvent e)</a:t>
            </a:r>
            <a: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{</a:t>
            </a:r>
            <a:b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</a:t>
            </a:r>
            <a:r>
              <a:rPr lang="en-ZA" sz="14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int</a:t>
            </a:r>
            <a: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result = JOptionPane.showConfirmDialog(frame, </a:t>
            </a:r>
            <a:r>
              <a:rPr lang="en-ZA" sz="1400" dirty="0">
                <a:solidFill>
                  <a:srgbClr val="188038"/>
                </a:solidFill>
                <a:effectLst/>
                <a:latin typeface="Google Sans Text"/>
                <a:ea typeface="Google Sans Text"/>
                <a:cs typeface="Google Sans Text"/>
              </a:rPr>
              <a:t>"Sure to exit?"</a:t>
            </a:r>
            <a: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);</a:t>
            </a:r>
            <a:b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</a:t>
            </a:r>
            <a:r>
              <a:rPr lang="en-ZA" sz="14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if</a:t>
            </a:r>
            <a: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(result == JOptionPane.YES_OPTION) {</a:t>
            </a:r>
            <a:b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    frame.setDefaultCloseOperation(JFrame.DISPOSE_ON_CLOSE);</a:t>
            </a:r>
            <a:b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}</a:t>
            </a:r>
            <a:b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}</a:t>
            </a:r>
            <a:b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8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});</a:t>
            </a:r>
            <a:endParaRPr lang="LID4096" sz="18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9D3F19-A5C8-215E-C029-093C466EF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The WindowListener is used to handle events related to a window (e.g., closing, minimizing, or maximizing).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600" dirty="0">
              <a:solidFill>
                <a:schemeClr val="bg1"/>
              </a:solidFill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</a:rPr>
              <a:t>It has seven methods, but the most common is windowClosing(), used to confirm an exit with the user.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LID4096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41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4465D-1BFC-6E2B-2F1F-00B063798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196B45-51BB-AEC7-64AE-5B7DF8573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Best Practices: Avoiding a Frozen GUI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80F694-93A4-5E15-DA8D-0F3E879B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 fontAlgn="base"/>
            <a:r>
              <a:rPr lang="en-US" b="1" dirty="0">
                <a:solidFill>
                  <a:schemeClr val="bg1"/>
                </a:solidFill>
              </a:rPr>
              <a:t>The EDT is Sacred</a:t>
            </a:r>
            <a:r>
              <a:rPr lang="en-US" dirty="0">
                <a:solidFill>
                  <a:schemeClr val="bg1"/>
                </a:solidFill>
              </a:rPr>
              <a:t>: Do not run long-running tasks on the Event Dispatch Thread (EDT).</a:t>
            </a:r>
          </a:p>
          <a:p>
            <a:pPr lvl="1" fontAlgn="base"/>
            <a:r>
              <a:rPr lang="en-US" b="1" dirty="0">
                <a:solidFill>
                  <a:schemeClr val="bg1"/>
                </a:solidFill>
              </a:rPr>
              <a:t>Use SwingWorker</a:t>
            </a:r>
            <a:r>
              <a:rPr lang="en-US" dirty="0">
                <a:solidFill>
                  <a:schemeClr val="bg1"/>
                </a:solidFill>
              </a:rPr>
              <a:t>: For long tasks like file I/O or network calls, use the SwingWorker class. It allows you to run a task in a background thread and then safely update the GUI when it's done.</a:t>
            </a:r>
          </a:p>
          <a:p>
            <a:pPr lvl="1" fontAlgn="base"/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Adapters for Simplicity</a:t>
            </a:r>
            <a:r>
              <a:rPr lang="en-US" dirty="0">
                <a:solidFill>
                  <a:schemeClr val="bg1"/>
                </a:solidFill>
              </a:rPr>
              <a:t>: Use adapter classes to write cleaner code and avoid implementing unused methods.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61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45E32C-965C-5210-E719-D349725F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91737"/>
            <a:ext cx="3932237" cy="1600200"/>
          </a:xfrm>
        </p:spPr>
        <p:txBody>
          <a:bodyPr/>
          <a:lstStyle/>
          <a:p>
            <a:r>
              <a:rPr lang="en-ZA" b="1" dirty="0">
                <a:solidFill>
                  <a:schemeClr val="bg1"/>
                </a:solidFill>
              </a:rPr>
              <a:t>What is Event Handling?</a:t>
            </a:r>
            <a:endParaRPr lang="LID4096" b="1" dirty="0">
              <a:solidFill>
                <a:schemeClr val="bg1"/>
              </a:solidFill>
            </a:endParaRP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A31A52AE-9594-9539-33FE-AA4E983D31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930" t="9759" r="9091"/>
          <a:stretch>
            <a:fillRect/>
          </a:stretch>
        </p:blipFill>
        <p:spPr>
          <a:xfrm>
            <a:off x="5155474" y="1745744"/>
            <a:ext cx="6627224" cy="3811588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BF8500-6B17-808E-4718-21E4DFDB6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49462"/>
            <a:ext cx="3932237" cy="38115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Event handling is the mechanism used to respond to user actions1. It's crucial for creating interactive GUIs. When a user interacts with a component (e.g., clicks a button), an event is generated. An event source (the component) then notifies one or more event listeners.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Notes: This is the big picture. Explain the flow from user action to event.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0B216-2F98-6BD8-3747-BD755A123FF7}"/>
              </a:ext>
            </a:extLst>
          </p:cNvPr>
          <p:cNvSpPr txBox="1"/>
          <p:nvPr/>
        </p:nvSpPr>
        <p:spPr>
          <a:xfrm>
            <a:off x="5093829" y="1745744"/>
            <a:ext cx="2914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000" dirty="0"/>
              <a:t>From </a:t>
            </a:r>
            <a:r>
              <a:rPr lang="en-ZA" sz="900" dirty="0">
                <a:hlinkClick r:id="rId3"/>
              </a:rPr>
              <a:t>:Delegation Event Model in Java: A Complete Guide</a:t>
            </a:r>
            <a:endParaRPr lang="LID4096" sz="900" dirty="0"/>
          </a:p>
        </p:txBody>
      </p:sp>
    </p:spTree>
    <p:extLst>
      <p:ext uri="{BB962C8B-B14F-4D97-AF65-F5344CB8AC3E}">
        <p14:creationId xmlns:p14="http://schemas.microsoft.com/office/powerpoint/2010/main" val="2260471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EB9230-FEC4-A69F-7B7E-1AF51409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Debugging Tips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CF7516-6C92-BE1E-936B-57A7F4567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>
                <a:solidFill>
                  <a:schemeClr val="bg1"/>
                </a:solidFill>
              </a:rPr>
              <a:t>Use System.out.println()</a:t>
            </a:r>
            <a:r>
              <a:rPr lang="en-US" dirty="0">
                <a:solidFill>
                  <a:schemeClr val="bg1"/>
                </a:solidFill>
              </a:rPr>
              <a:t>: A simple but effective way to track event flow. Print messages within your listener methods to see if they are being triggered.</a:t>
            </a:r>
          </a:p>
          <a:p>
            <a:pPr fontAlgn="base"/>
            <a:r>
              <a:rPr lang="en-US" b="1" dirty="0">
                <a:solidFill>
                  <a:schemeClr val="bg1"/>
                </a:solidFill>
              </a:rPr>
              <a:t>The Debug Class</a:t>
            </a:r>
            <a:r>
              <a:rPr lang="en-US" dirty="0">
                <a:solidFill>
                  <a:schemeClr val="bg1"/>
                </a:solidFill>
              </a:rPr>
              <a:t>: You can create a simple Debug class that prints messages with timestamps to better understand the order of events.</a:t>
            </a:r>
          </a:p>
          <a:p>
            <a:pPr fontAlgn="base"/>
            <a:r>
              <a:rPr lang="en-US" b="1" dirty="0">
                <a:solidFill>
                  <a:schemeClr val="bg1"/>
                </a:solidFill>
              </a:rPr>
              <a:t>Debugging Tools</a:t>
            </a:r>
            <a:r>
              <a:rPr lang="en-US" dirty="0">
                <a:solidFill>
                  <a:schemeClr val="bg1"/>
                </a:solidFill>
              </a:rPr>
              <a:t>: Use your IDE's debugger to step through your event-handling code and inspect the state of your application at each step.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46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609165B-9121-6929-1842-CFF6609C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The Event-Listener Model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337A959-4DEC-4537-7841-7BCDC5517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fontAlgn="base"/>
            <a:r>
              <a:rPr lang="en-US" dirty="0">
                <a:solidFill>
                  <a:schemeClr val="bg1"/>
                </a:solidFill>
              </a:rPr>
              <a:t>Content:</a:t>
            </a:r>
          </a:p>
          <a:p>
            <a:pPr lvl="2" fontAlgn="base"/>
            <a:r>
              <a:rPr lang="en-US" dirty="0">
                <a:solidFill>
                  <a:schemeClr val="bg1"/>
                </a:solidFill>
              </a:rPr>
              <a:t>Event Source: A GUI component (like a button) that generates an event.</a:t>
            </a:r>
          </a:p>
          <a:p>
            <a:pPr lvl="2" fontAlgn="base"/>
            <a:r>
              <a:rPr lang="en-US" dirty="0">
                <a:solidFill>
                  <a:schemeClr val="bg1"/>
                </a:solidFill>
              </a:rPr>
              <a:t>Event Object: An object that encapsulates information about the event that occurred4.</a:t>
            </a:r>
          </a:p>
          <a:p>
            <a:pPr lvl="2" fontAlgn="base"/>
            <a:r>
              <a:rPr lang="en-US" dirty="0">
                <a:solidFill>
                  <a:schemeClr val="bg1"/>
                </a:solidFill>
              </a:rPr>
              <a:t>Event Listener: An object that "listens" for a specific type of event and performs an action when it occurs. The listener interface defines the methods that must be implemented.</a:t>
            </a:r>
          </a:p>
          <a:p>
            <a:pPr lvl="1" fontAlgn="base"/>
            <a:endParaRPr lang="en-US" dirty="0">
              <a:solidFill>
                <a:schemeClr val="bg1"/>
              </a:solidFill>
            </a:endParaRPr>
          </a:p>
          <a:p>
            <a:pPr lvl="1" fontAlgn="base"/>
            <a:r>
              <a:rPr lang="en-US" dirty="0">
                <a:solidFill>
                  <a:schemeClr val="bg1"/>
                </a:solidFill>
              </a:rPr>
              <a:t>Analogy: </a:t>
            </a:r>
          </a:p>
          <a:p>
            <a:pPr lvl="2" fontAlgn="base"/>
            <a:r>
              <a:rPr lang="en-US" dirty="0">
                <a:solidFill>
                  <a:schemeClr val="bg1"/>
                </a:solidFill>
              </a:rPr>
              <a:t>Think of it like a doorbell. The button is the event source, the sound is the event, and you are the listener waiting to open the door.</a:t>
            </a:r>
          </a:p>
          <a:p>
            <a:pPr lvl="1" fontAlgn="base"/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99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84AACFF-0886-B584-FDF7-B404A154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506" y="188912"/>
            <a:ext cx="4622154" cy="1600200"/>
          </a:xfrm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The Event Dispatch Thread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8F275DE-914A-16D8-C7AB-E627F326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217" y="2513786"/>
            <a:ext cx="6849881" cy="2615564"/>
          </a:xfr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5F6368"/>
                </a:solidFill>
                <a:latin typeface="Google Sans Text"/>
                <a:ea typeface="Google Sans Text"/>
                <a:cs typeface="Google Sans Text"/>
              </a:rPr>
              <a:t>// Example: long task that should NOT run on the EDT</a:t>
            </a:r>
            <a:br>
              <a:rPr lang="en-US" sz="2400" dirty="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</a:rPr>
            </a:br>
            <a:r>
              <a:rPr lang="en-US" sz="2400" dirty="0">
                <a:solidFill>
                  <a:srgbClr val="8430CE"/>
                </a:solidFill>
                <a:latin typeface="Google Sans Text"/>
                <a:ea typeface="Google Sans Text"/>
                <a:cs typeface="Google Sans Text"/>
              </a:rPr>
              <a:t>public</a:t>
            </a:r>
            <a:r>
              <a:rPr lang="en-US" sz="2400" dirty="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</a:rPr>
              <a:t> </a:t>
            </a:r>
            <a:r>
              <a:rPr lang="en-US" sz="2400" dirty="0">
                <a:solidFill>
                  <a:srgbClr val="8430CE"/>
                </a:solidFill>
                <a:latin typeface="Google Sans Text"/>
                <a:ea typeface="Google Sans Text"/>
                <a:cs typeface="Google Sans Text"/>
              </a:rPr>
              <a:t>void</a:t>
            </a:r>
            <a:r>
              <a:rPr lang="en-US" sz="2400" dirty="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</a:rPr>
              <a:t> </a:t>
            </a:r>
            <a:r>
              <a:rPr lang="en-US" sz="2400" dirty="0">
                <a:solidFill>
                  <a:srgbClr val="996900"/>
                </a:solidFill>
                <a:latin typeface="Google Sans Text"/>
                <a:ea typeface="Google Sans Text"/>
                <a:cs typeface="Google Sans Text"/>
              </a:rPr>
              <a:t>actionPerformed</a:t>
            </a:r>
            <a:r>
              <a:rPr lang="en-US" sz="2400" dirty="0">
                <a:solidFill>
                  <a:srgbClr val="575B5F"/>
                </a:solidFill>
                <a:latin typeface="Google Sans Text"/>
                <a:ea typeface="Google Sans Text"/>
                <a:cs typeface="Google Sans Text"/>
              </a:rPr>
              <a:t>(ActionEvent e)</a:t>
            </a:r>
            <a:r>
              <a:rPr lang="en-US" sz="2400" dirty="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</a:rPr>
              <a:t> {</a:t>
            </a:r>
            <a:br>
              <a:rPr lang="en-US" sz="2400" dirty="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</a:rPr>
            </a:br>
            <a:r>
              <a:rPr lang="en-US" sz="2400" dirty="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</a:rPr>
              <a:t>    </a:t>
            </a:r>
            <a:r>
              <a:rPr lang="en-US" sz="2400" dirty="0">
                <a:solidFill>
                  <a:srgbClr val="5F6368"/>
                </a:solidFill>
                <a:latin typeface="Google Sans Text"/>
                <a:ea typeface="Google Sans Text"/>
                <a:cs typeface="Google Sans Text"/>
              </a:rPr>
              <a:t>// This will freeze the GUI! </a:t>
            </a:r>
            <a:br>
              <a:rPr lang="en-US" sz="2400" dirty="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</a:rPr>
            </a:br>
            <a:r>
              <a:rPr lang="en-US" sz="2400" dirty="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</a:rPr>
              <a:t>    </a:t>
            </a:r>
            <a:r>
              <a:rPr lang="en-US" sz="2400" dirty="0">
                <a:solidFill>
                  <a:srgbClr val="8430CE"/>
                </a:solidFill>
                <a:latin typeface="Google Sans Text"/>
                <a:ea typeface="Google Sans Text"/>
                <a:cs typeface="Google Sans Text"/>
              </a:rPr>
              <a:t>try</a:t>
            </a:r>
            <a:r>
              <a:rPr lang="en-US" sz="2400" dirty="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</a:rPr>
              <a:t> {</a:t>
            </a:r>
            <a:br>
              <a:rPr lang="en-US" sz="2400" dirty="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</a:rPr>
            </a:br>
            <a:r>
              <a:rPr lang="en-US" sz="2400" dirty="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</a:rPr>
              <a:t>        Thread.sleep(</a:t>
            </a:r>
            <a:r>
              <a:rPr lang="en-US" sz="2400" dirty="0">
                <a:solidFill>
                  <a:srgbClr val="B55908"/>
                </a:solidFill>
                <a:latin typeface="Google Sans Text"/>
                <a:ea typeface="Google Sans Text"/>
                <a:cs typeface="Google Sans Text"/>
              </a:rPr>
              <a:t>5000</a:t>
            </a:r>
            <a:r>
              <a:rPr lang="en-US" sz="2400" dirty="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</a:rPr>
              <a:t>); </a:t>
            </a:r>
            <a:br>
              <a:rPr lang="en-US" sz="2400" dirty="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</a:rPr>
            </a:br>
            <a:r>
              <a:rPr lang="en-US" sz="2400" dirty="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</a:rPr>
              <a:t>    } </a:t>
            </a:r>
            <a:r>
              <a:rPr lang="en-US" sz="2400" dirty="0">
                <a:solidFill>
                  <a:srgbClr val="8430CE"/>
                </a:solidFill>
                <a:latin typeface="Google Sans Text"/>
                <a:ea typeface="Google Sans Text"/>
                <a:cs typeface="Google Sans Text"/>
              </a:rPr>
              <a:t>catch</a:t>
            </a:r>
            <a:r>
              <a:rPr lang="en-US" sz="2400" dirty="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</a:rPr>
              <a:t> (InterruptedException ex) {}</a:t>
            </a:r>
            <a:br>
              <a:rPr lang="en-US" sz="2400" dirty="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</a:rPr>
            </a:br>
            <a:r>
              <a:rPr lang="en-US" sz="2400" dirty="0">
                <a:solidFill>
                  <a:srgbClr val="1B1C1D"/>
                </a:solidFill>
                <a:latin typeface="Google Sans Text"/>
                <a:ea typeface="Google Sans Text"/>
                <a:cs typeface="Google Sans Text"/>
              </a:rPr>
              <a:t>}</a:t>
            </a:r>
            <a:endParaRPr lang="LID4096" sz="2400" dirty="0"/>
          </a:p>
          <a:p>
            <a:endParaRPr lang="LID4096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4F7BF91-4397-BACC-5B5B-4935D8B89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782" y="2057400"/>
            <a:ext cx="3932237" cy="3811588"/>
          </a:xfrm>
        </p:spPr>
        <p:txBody>
          <a:bodyPr>
            <a:norm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Content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All event-handling code runs on a single thread called the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bg1"/>
                </a:solidFill>
              </a:rPr>
              <a:t>Event Dispatch Thread (EDT)</a:t>
            </a:r>
            <a:r>
              <a:rPr lang="en-US" sz="1800" dirty="0">
                <a:solidFill>
                  <a:schemeClr val="bg1"/>
                </a:solidFill>
              </a:rPr>
              <a:t>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This ensures thread safety and prevents race conditions when updating the GUI.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Crucial Rule</a:t>
            </a:r>
            <a:r>
              <a:rPr lang="en-US" sz="2000" dirty="0">
                <a:solidFill>
                  <a:schemeClr val="bg1"/>
                </a:solidFill>
              </a:rPr>
              <a:t>: Never perform long-running tasks on the EDT, as this will block the GUI, making it unresponsive.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7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6A44-C1F8-1A99-AD7A-FFB5142D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8912"/>
            <a:ext cx="3932237" cy="1600200"/>
          </a:xfrm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Listener Interfaces &amp; Adapter Classes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D3EB-15A5-A1C3-3E4C-01065B813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393" y="2257697"/>
            <a:ext cx="6660469" cy="2818629"/>
          </a:xfr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ZA" sz="2400" dirty="0">
                <a:solidFill>
                  <a:srgbClr val="5F6368"/>
                </a:solidFill>
                <a:effectLst/>
                <a:latin typeface="Google Sans Text"/>
                <a:ea typeface="Google Sans Text"/>
                <a:cs typeface="Google Sans Text"/>
              </a:rPr>
              <a:t>// Using a MouseAdapter instead of MouseListener</a:t>
            </a:r>
            <a:b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myComponent.addMouseListener(</a:t>
            </a:r>
            <a:r>
              <a:rPr lang="en-ZA" sz="24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new</a:t>
            </a: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MouseAdapter() {</a:t>
            </a:r>
            <a:b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</a:t>
            </a:r>
            <a:r>
              <a:rPr lang="en-ZA" sz="2400" dirty="0">
                <a:solidFill>
                  <a:srgbClr val="1967D2"/>
                </a:solidFill>
                <a:effectLst/>
                <a:latin typeface="Google Sans Text"/>
                <a:ea typeface="Google Sans Text"/>
                <a:cs typeface="Google Sans Text"/>
              </a:rPr>
              <a:t>@Override</a:t>
            </a:r>
            <a:b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</a:t>
            </a:r>
            <a:r>
              <a:rPr lang="en-ZA" sz="24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public</a:t>
            </a: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</a:t>
            </a:r>
            <a:r>
              <a:rPr lang="en-ZA" sz="24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void</a:t>
            </a: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</a:t>
            </a:r>
            <a:r>
              <a:rPr lang="en-ZA" sz="2400" dirty="0">
                <a:solidFill>
                  <a:srgbClr val="996900"/>
                </a:solidFill>
                <a:effectLst/>
                <a:latin typeface="Google Sans Text"/>
                <a:ea typeface="Google Sans Text"/>
                <a:cs typeface="Google Sans Text"/>
              </a:rPr>
              <a:t>mouseClicked</a:t>
            </a:r>
            <a:r>
              <a:rPr lang="en-ZA" sz="2400" dirty="0">
                <a:solidFill>
                  <a:srgbClr val="575B5F"/>
                </a:solidFill>
                <a:effectLst/>
                <a:latin typeface="Google Sans Text"/>
                <a:ea typeface="Google Sans Text"/>
                <a:cs typeface="Google Sans Text"/>
              </a:rPr>
              <a:t>(MouseEvent e)</a:t>
            </a: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{</a:t>
            </a:r>
            <a:b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System.out.println(</a:t>
            </a:r>
            <a:r>
              <a:rPr lang="en-ZA" sz="2400" dirty="0">
                <a:solidFill>
                  <a:srgbClr val="188038"/>
                </a:solidFill>
                <a:effectLst/>
                <a:latin typeface="Google Sans Text"/>
                <a:ea typeface="Google Sans Text"/>
                <a:cs typeface="Google Sans Text"/>
              </a:rPr>
              <a:t>"Mouse clicked!"</a:t>
            </a: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);</a:t>
            </a:r>
            <a:b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}</a:t>
            </a:r>
          </a:p>
          <a:p>
            <a:pPr marL="0" indent="0">
              <a:buNone/>
            </a:pPr>
            <a:r>
              <a:rPr lang="en-LS" sz="24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});</a:t>
            </a:r>
            <a:endParaRPr lang="LID4096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A0965-5D2A-9859-7275-98DBB1C9B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Listener interfaces (e.g.,MouseListener) often have multiple methods</a:t>
            </a:r>
            <a:r>
              <a:rPr lang="en-US" sz="2800" baseline="30000" dirty="0">
                <a:solidFill>
                  <a:schemeClr val="bg1"/>
                </a:solidFill>
              </a:rPr>
              <a:t>9</a:t>
            </a:r>
            <a:r>
              <a:rPr lang="en-US" sz="2400" dirty="0">
                <a:solidFill>
                  <a:schemeClr val="bg1"/>
                </a:solidFill>
              </a:rPr>
              <a:t>. You must implement all of them, even if you only need one.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Adapter Classes</a:t>
            </a:r>
            <a:r>
              <a:rPr lang="en-US" sz="2400" dirty="0">
                <a:solidFill>
                  <a:schemeClr val="bg1"/>
                </a:solidFill>
              </a:rPr>
              <a:t> provide a convenience by giving an empty implementation for all methods</a:t>
            </a:r>
            <a:r>
              <a:rPr lang="en-US" sz="2800" baseline="30000" dirty="0">
                <a:solidFill>
                  <a:schemeClr val="bg1"/>
                </a:solidFill>
              </a:rPr>
              <a:t>10</a:t>
            </a:r>
            <a:r>
              <a:rPr lang="en-US" sz="2400" dirty="0">
                <a:solidFill>
                  <a:schemeClr val="bg1"/>
                </a:solidFill>
              </a:rPr>
              <a:t>. You can extend an adapter and override only the methods you need.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84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F5643-5F72-4C66-9E86-67FEC407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4225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Presenter 2: Handling Button Clicks with ActionListener</a:t>
            </a:r>
            <a:endParaRPr lang="en-L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790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C15FEA-DA5C-868E-1627-2B5758AA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Handling Button Clicks with ActionListener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B398582-C7C8-0B0B-B0A9-C1FA7332B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Content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ActionListener is the most common listener, used for responding to high-level semantic events like a button click or pressing Enter in a text field.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has only one method to implement: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actionPerformed(ActionEvent e).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ActionEvent object contains information about the event, such as the event source.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  <a:p>
            <a:pPr marL="285750" lvl="0" indent="-285750" fontAlgn="base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Analogy</a:t>
            </a:r>
            <a:r>
              <a:rPr lang="en-US" sz="2800" dirty="0">
                <a:solidFill>
                  <a:schemeClr val="bg1"/>
                </a:solidFill>
              </a:rPr>
              <a:t>: The ActionListener is the "I'm ready to do something!" command.</a:t>
            </a:r>
          </a:p>
        </p:txBody>
      </p:sp>
    </p:spTree>
    <p:extLst>
      <p:ext uri="{BB962C8B-B14F-4D97-AF65-F5344CB8AC3E}">
        <p14:creationId xmlns:p14="http://schemas.microsoft.com/office/powerpoint/2010/main" val="39729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14AB4-CDC7-BC00-D4DB-4E86F49B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3932237" cy="16002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Example: A Simple Button Click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FED6AAF-6AFF-A10A-024E-69A2D5903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0" y="1186542"/>
            <a:ext cx="6684417" cy="4484915"/>
          </a:xfr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ZA" sz="16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import</a:t>
            </a: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javax.swing.*;</a:t>
            </a: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6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import</a:t>
            </a: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java.awt.event.*;</a:t>
            </a: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6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public</a:t>
            </a: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</a:t>
            </a:r>
            <a:r>
              <a:rPr lang="en-ZA" sz="16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class</a:t>
            </a: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</a:t>
            </a:r>
            <a:r>
              <a:rPr lang="en-ZA" sz="1600" dirty="0">
                <a:solidFill>
                  <a:srgbClr val="996900"/>
                </a:solidFill>
                <a:effectLst/>
                <a:latin typeface="Google Sans Text"/>
                <a:ea typeface="Google Sans Text"/>
                <a:cs typeface="Google Sans Text"/>
              </a:rPr>
              <a:t>MyButtonApp</a:t>
            </a: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{</a:t>
            </a: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</a:t>
            </a:r>
            <a:r>
              <a:rPr lang="en-ZA" sz="16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public</a:t>
            </a: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</a:t>
            </a:r>
            <a:r>
              <a:rPr lang="en-ZA" sz="16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static</a:t>
            </a: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</a:t>
            </a:r>
            <a:r>
              <a:rPr lang="en-ZA" sz="16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void</a:t>
            </a: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</a:t>
            </a:r>
            <a:r>
              <a:rPr lang="en-ZA" sz="1600" dirty="0">
                <a:solidFill>
                  <a:srgbClr val="996900"/>
                </a:solidFill>
                <a:effectLst/>
                <a:latin typeface="Google Sans Text"/>
                <a:ea typeface="Google Sans Text"/>
                <a:cs typeface="Google Sans Text"/>
              </a:rPr>
              <a:t>main</a:t>
            </a:r>
            <a:r>
              <a:rPr lang="en-ZA" sz="1600" dirty="0">
                <a:solidFill>
                  <a:srgbClr val="575B5F"/>
                </a:solidFill>
                <a:effectLst/>
                <a:latin typeface="Google Sans Text"/>
                <a:ea typeface="Google Sans Text"/>
                <a:cs typeface="Google Sans Text"/>
              </a:rPr>
              <a:t>(String[] args)</a:t>
            </a: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{</a:t>
            </a: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JFrame frame = </a:t>
            </a:r>
            <a:r>
              <a:rPr lang="en-ZA" sz="16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new</a:t>
            </a: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JFrame(</a:t>
            </a:r>
            <a:r>
              <a:rPr lang="en-ZA" sz="1600" dirty="0">
                <a:solidFill>
                  <a:srgbClr val="188038"/>
                </a:solidFill>
                <a:effectLst/>
                <a:latin typeface="Google Sans Text"/>
                <a:ea typeface="Google Sans Text"/>
                <a:cs typeface="Google Sans Text"/>
              </a:rPr>
              <a:t>"Click Me!"</a:t>
            </a: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);</a:t>
            </a: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JButton button = </a:t>
            </a:r>
            <a:r>
              <a:rPr lang="en-ZA" sz="16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new</a:t>
            </a: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JButton(</a:t>
            </a:r>
            <a:r>
              <a:rPr lang="en-ZA" sz="1600" dirty="0">
                <a:solidFill>
                  <a:srgbClr val="188038"/>
                </a:solidFill>
                <a:effectLst/>
                <a:latin typeface="Google Sans Text"/>
                <a:ea typeface="Google Sans Text"/>
                <a:cs typeface="Google Sans Text"/>
              </a:rPr>
              <a:t>"Click Me"</a:t>
            </a: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);</a:t>
            </a: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button.addActionListener(</a:t>
            </a:r>
            <a:r>
              <a:rPr lang="en-ZA" sz="16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new</a:t>
            </a: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ActionListener() {</a:t>
            </a: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    </a:t>
            </a:r>
            <a:r>
              <a:rPr lang="en-ZA" sz="1600" dirty="0">
                <a:solidFill>
                  <a:srgbClr val="1967D2"/>
                </a:solidFill>
                <a:effectLst/>
                <a:latin typeface="Google Sans Text"/>
                <a:ea typeface="Google Sans Text"/>
                <a:cs typeface="Google Sans Text"/>
              </a:rPr>
              <a:t>@Override</a:t>
            </a: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    </a:t>
            </a:r>
            <a:r>
              <a:rPr lang="en-ZA" sz="16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public</a:t>
            </a: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</a:t>
            </a:r>
            <a:r>
              <a:rPr lang="en-ZA" sz="16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void</a:t>
            </a: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</a:t>
            </a:r>
            <a:r>
              <a:rPr lang="en-ZA" sz="1600" dirty="0">
                <a:solidFill>
                  <a:srgbClr val="996900"/>
                </a:solidFill>
                <a:effectLst/>
                <a:latin typeface="Google Sans Text"/>
                <a:ea typeface="Google Sans Text"/>
                <a:cs typeface="Google Sans Text"/>
              </a:rPr>
              <a:t>actionPerformed</a:t>
            </a:r>
            <a:r>
              <a:rPr lang="en-ZA" sz="1600" dirty="0">
                <a:solidFill>
                  <a:srgbClr val="575B5F"/>
                </a:solidFill>
                <a:effectLst/>
                <a:latin typeface="Google Sans Text"/>
                <a:ea typeface="Google Sans Text"/>
                <a:cs typeface="Google Sans Text"/>
              </a:rPr>
              <a:t>(ActionEvent e)</a:t>
            </a: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{</a:t>
            </a: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        JOptionPane.showMessageDialog(frame, </a:t>
            </a:r>
            <a:r>
              <a:rPr lang="en-ZA" sz="1600" dirty="0">
                <a:solidFill>
                  <a:srgbClr val="188038"/>
                </a:solidFill>
                <a:effectLst/>
                <a:latin typeface="Google Sans Text"/>
                <a:ea typeface="Google Sans Text"/>
                <a:cs typeface="Google Sans Text"/>
              </a:rPr>
              <a:t>"Button was clicked!"</a:t>
            </a: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);</a:t>
            </a: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    }</a:t>
            </a: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});</a:t>
            </a: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frame.add(button);</a:t>
            </a: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frame.pack();</a:t>
            </a: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frame.setVisible(</a:t>
            </a:r>
            <a:r>
              <a:rPr lang="en-ZA" sz="16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true</a:t>
            </a: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);</a:t>
            </a: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}</a:t>
            </a: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}</a:t>
            </a:r>
            <a:br>
              <a:rPr lang="en-ZA" sz="16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endParaRPr lang="LID4096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9BBDD-7303-898A-F7E0-9B1E31771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636416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First, create a component (e.g., JButton).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Then, create a class that implements ActionListener.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Finally, add the listener to the button using addActionListener().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36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EEC3E6-3581-28B2-5303-3D84DF40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7325"/>
            <a:ext cx="3932237" cy="1600200"/>
          </a:xfrm>
        </p:spPr>
        <p:txBody>
          <a:bodyPr/>
          <a:lstStyle/>
          <a:p>
            <a:r>
              <a:rPr lang="en-ZA" dirty="0">
                <a:solidFill>
                  <a:schemeClr val="bg1"/>
                </a:solidFill>
              </a:rPr>
              <a:t>The ActionEvent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8764A3F-3DAD-BDBD-AC14-C0A056B63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2745468"/>
            <a:ext cx="6261463" cy="1983286"/>
          </a:xfr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ZA" sz="20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JButton saveBtn = </a:t>
            </a:r>
            <a:r>
              <a:rPr lang="en-ZA" sz="20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new</a:t>
            </a:r>
            <a:r>
              <a:rPr lang="en-ZA" sz="20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JButton(</a:t>
            </a:r>
            <a:r>
              <a:rPr lang="en-ZA" sz="2000" dirty="0">
                <a:solidFill>
                  <a:srgbClr val="188038"/>
                </a:solidFill>
                <a:effectLst/>
                <a:latin typeface="Google Sans Text"/>
                <a:ea typeface="Google Sans Text"/>
                <a:cs typeface="Google Sans Text"/>
              </a:rPr>
              <a:t>"Save"</a:t>
            </a:r>
            <a:r>
              <a:rPr lang="en-ZA" sz="20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);</a:t>
            </a:r>
            <a:br>
              <a:rPr lang="en-ZA" sz="20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0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saveBtn.addActionListener(e -&gt; {</a:t>
            </a:r>
            <a:br>
              <a:rPr lang="en-ZA" sz="20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0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</a:t>
            </a:r>
            <a:r>
              <a:rPr lang="en-ZA" sz="2000" dirty="0">
                <a:solidFill>
                  <a:srgbClr val="8430CE"/>
                </a:solidFill>
                <a:effectLst/>
                <a:latin typeface="Google Sans Text"/>
                <a:ea typeface="Google Sans Text"/>
                <a:cs typeface="Google Sans Text"/>
              </a:rPr>
              <a:t>if</a:t>
            </a:r>
            <a:r>
              <a:rPr lang="en-ZA" sz="20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(e.getActionCommand().equals(</a:t>
            </a:r>
            <a:r>
              <a:rPr lang="en-ZA" sz="2000" dirty="0">
                <a:solidFill>
                  <a:srgbClr val="188038"/>
                </a:solidFill>
                <a:effectLst/>
                <a:latin typeface="Google Sans Text"/>
                <a:ea typeface="Google Sans Text"/>
                <a:cs typeface="Google Sans Text"/>
              </a:rPr>
              <a:t>"Save"</a:t>
            </a:r>
            <a:r>
              <a:rPr lang="en-ZA" sz="20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)) {</a:t>
            </a:r>
            <a:br>
              <a:rPr lang="en-ZA" sz="20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0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    System.out.println(</a:t>
            </a:r>
            <a:r>
              <a:rPr lang="en-ZA" sz="2000" dirty="0">
                <a:solidFill>
                  <a:srgbClr val="188038"/>
                </a:solidFill>
                <a:effectLst/>
                <a:latin typeface="Google Sans Text"/>
                <a:ea typeface="Google Sans Text"/>
                <a:cs typeface="Google Sans Text"/>
              </a:rPr>
              <a:t>"The Save button was clicked."</a:t>
            </a:r>
            <a:r>
              <a:rPr lang="en-ZA" sz="20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);</a:t>
            </a:r>
            <a:br>
              <a:rPr lang="en-ZA" sz="20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0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    }</a:t>
            </a:r>
            <a:br>
              <a:rPr lang="en-ZA" sz="20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</a:br>
            <a:r>
              <a:rPr lang="en-ZA" sz="2000" dirty="0">
                <a:solidFill>
                  <a:srgbClr val="1B1C1D"/>
                </a:solidFill>
                <a:effectLst/>
                <a:latin typeface="Google Sans Text"/>
                <a:ea typeface="Google Sans Text"/>
                <a:cs typeface="Google Sans Text"/>
              </a:rPr>
              <a:t>});</a:t>
            </a:r>
            <a:endParaRPr lang="LID4096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83B056-A4FC-A407-21B4-9B7CA1E00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ActionEvent object is passed to the actionPerformed() method.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Key methods:</a:t>
            </a:r>
          </a:p>
          <a:p>
            <a:pPr marL="628650" lvl="1" indent="-171450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e.getSource(): Returns the object that gengetActionCommanderated the event.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e. (): Gets the command string associated with the action (e.g., the button's text).</a:t>
            </a:r>
            <a:endParaRPr lang="LID4096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695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1662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Google Sans Text</vt:lpstr>
      <vt:lpstr>Office Theme</vt:lpstr>
      <vt:lpstr>Presenter 1: Event Handling Architecture</vt:lpstr>
      <vt:lpstr>What is Event Handling?</vt:lpstr>
      <vt:lpstr>The Event-Listener Model</vt:lpstr>
      <vt:lpstr>The Event Dispatch Thread</vt:lpstr>
      <vt:lpstr>Listener Interfaces &amp; Adapter Classes</vt:lpstr>
      <vt:lpstr>Presenter 2: Handling Button Clicks with ActionListener</vt:lpstr>
      <vt:lpstr>Handling Button Clicks with ActionListener</vt:lpstr>
      <vt:lpstr>Example: A Simple Button Click</vt:lpstr>
      <vt:lpstr>The ActionEvent</vt:lpstr>
      <vt:lpstr>Best Practices for Handling Actions</vt:lpstr>
      <vt:lpstr>Presenter 3: Mouse and Keyboard Events</vt:lpstr>
      <vt:lpstr>Responding to Mouse Clicks</vt:lpstr>
      <vt:lpstr>Practical Example with MouseAdapter</vt:lpstr>
      <vt:lpstr>Handling Keyboard Input</vt:lpstr>
      <vt:lpstr>KeyListener Example</vt:lpstr>
      <vt:lpstr>Presenter 4: Advanced Listeners and Best Practices</vt:lpstr>
      <vt:lpstr>The FocusListener</vt:lpstr>
      <vt:lpstr>The WindowListener</vt:lpstr>
      <vt:lpstr>Best Practices: Avoiding a Frozen GUI</vt:lpstr>
      <vt:lpstr>Debugging 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Presenter 1: Introduction to HashMap</dc:title>
  <dc:creator>ntsanerorisang@outlook.com</dc:creator>
  <cp:lastModifiedBy>David Mohale</cp:lastModifiedBy>
  <cp:revision>17</cp:revision>
  <dcterms:created xsi:type="dcterms:W3CDTF">2025-08-29T12:26:23Z</dcterms:created>
  <dcterms:modified xsi:type="dcterms:W3CDTF">2025-09-25T11:43:20Z</dcterms:modified>
</cp:coreProperties>
</file>