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52" r:id="rId2"/>
    <p:sldId id="373" r:id="rId3"/>
    <p:sldId id="425" r:id="rId4"/>
    <p:sldId id="399" r:id="rId5"/>
    <p:sldId id="400" r:id="rId6"/>
    <p:sldId id="418" r:id="rId7"/>
    <p:sldId id="428" r:id="rId8"/>
    <p:sldId id="430" r:id="rId9"/>
    <p:sldId id="421" r:id="rId10"/>
    <p:sldId id="431" r:id="rId11"/>
    <p:sldId id="422" r:id="rId12"/>
    <p:sldId id="426" r:id="rId13"/>
    <p:sldId id="429" r:id="rId14"/>
    <p:sldId id="424" r:id="rId15"/>
    <p:sldId id="414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83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2" autoAdjust="0"/>
    <p:restoredTop sz="86387" autoAdjust="0"/>
  </p:normalViewPr>
  <p:slideViewPr>
    <p:cSldViewPr snapToGrid="0">
      <p:cViewPr varScale="1">
        <p:scale>
          <a:sx n="71" d="100"/>
          <a:sy n="71" d="100"/>
        </p:scale>
        <p:origin x="1066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752B9-A7D0-4A51-9024-4019FDA8F385}" type="datetimeFigureOut">
              <a:rPr lang="zh-TW" altLang="en-US" smtClean="0"/>
              <a:t>2023/7/27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8E7A31-911D-4374-9818-0D89E9788D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5023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A8A51-5F27-4207-B187-C2A5A1C7F03A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A8A51-5F27-4207-B187-C2A5A1C7F03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9342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A8A51-5F27-4207-B187-C2A5A1C7F03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309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A8A51-5F27-4207-B187-C2A5A1C7F03A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A8A51-5F27-4207-B187-C2A5A1C7F03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8927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A8A51-5F27-4207-B187-C2A5A1C7F03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6037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A8A51-5F27-4207-B187-C2A5A1C7F03A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A8A51-5F27-4207-B187-C2A5A1C7F03A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A8A51-5F27-4207-B187-C2A5A1C7F03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74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A8A51-5F27-4207-B187-C2A5A1C7F03A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A8A51-5F27-4207-B187-C2A5A1C7F03A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A8A51-5F27-4207-B187-C2A5A1C7F03A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A8A51-5F27-4207-B187-C2A5A1C7F03A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A8A51-5F27-4207-B187-C2A5A1C7F03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848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A8A51-5F27-4207-B187-C2A5A1C7F03A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EB3D0B-A65E-08BA-6D92-ED75FC6B7E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0E4B303-2C75-AD2C-CA3B-B8B4B428AC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A943219-0AEB-6BAB-EAA8-E416C5E98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1EDC1-3F6E-45E5-85E4-910DB4317C9E}" type="datetimeFigureOut">
              <a:rPr lang="zh-TW" altLang="en-US" smtClean="0"/>
              <a:t>2023/7/27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5CCE9EF-AA8D-EB68-7BC4-406424D71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65B8BB-57EB-1455-23F4-1D06256D5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2237-D858-483B-AD02-5F44593F9C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2604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36A3EC-7467-E25A-AFF4-20FAA3A21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9C60ACE-59B1-C87C-46D2-36A27EE74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C8C6F32-342E-5280-0D6E-9E6CFC9CB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1EDC1-3F6E-45E5-85E4-910DB4317C9E}" type="datetimeFigureOut">
              <a:rPr lang="zh-TW" altLang="en-US" smtClean="0"/>
              <a:t>2023/7/27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863D0F-F261-6CA8-BEBF-6C807C0AF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A7C2E9-9DC0-D1F2-6A28-1DFAAFF39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2237-D858-483B-AD02-5F44593F9C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4209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EE0B909-1FDE-D4CE-4E0F-A4B6A87463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4DBFC26-EF58-F48F-3826-B08E7725D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383F2EF-E80D-8C92-3961-C32DBE191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1EDC1-3F6E-45E5-85E4-910DB4317C9E}" type="datetimeFigureOut">
              <a:rPr lang="zh-TW" altLang="en-US" smtClean="0"/>
              <a:t>2023/7/27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8F53E6-A3F0-4176-E799-77FD53C4F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271CCE1-BB77-306D-2760-4F28FACB9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2237-D858-483B-AD02-5F44593F9C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90837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179229" y="4495800"/>
            <a:ext cx="7805724" cy="1037493"/>
          </a:xfrm>
        </p:spPr>
        <p:txBody>
          <a:bodyPr anchor="t">
            <a:normAutofit/>
          </a:bodyPr>
          <a:lstStyle>
            <a:lvl1pPr algn="l">
              <a:defRPr sz="6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4593DFB7-2051-4E67-B6EC-E121F56A7FF3}" type="datetimeFigureOut">
              <a:rPr lang="zh-CN" altLang="en-US" smtClean="0"/>
              <a:t>2023/7/27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0A4BCCD-B18B-4920-B1C4-9CDDC1D965F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/>
          </p:nvPr>
        </p:nvSpPr>
        <p:spPr>
          <a:xfrm>
            <a:off x="4179228" y="5546725"/>
            <a:ext cx="7805725" cy="51117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4726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24F3F6-77E3-E233-FF78-D9D2B5E53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D67AD1-A13F-F193-4395-9BC4AFF1D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B1C46E0-8DCB-1C0D-4C8C-C8B454840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1EDC1-3F6E-45E5-85E4-910DB4317C9E}" type="datetimeFigureOut">
              <a:rPr lang="zh-TW" altLang="en-US" smtClean="0"/>
              <a:t>2023/7/27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A61584E-32B9-56A0-A25B-FE29E7ADF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5D6BA61-F6F7-1C9C-A86A-93A225821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2237-D858-483B-AD02-5F44593F9C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0207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6CDE85-556B-A1C8-18EB-B09812C1E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A6CDA0E-0BF9-DC7B-1E89-5C9DEC4AB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E7971C-A471-A8AE-7B78-EB81DE064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1EDC1-3F6E-45E5-85E4-910DB4317C9E}" type="datetimeFigureOut">
              <a:rPr lang="zh-TW" altLang="en-US" smtClean="0"/>
              <a:t>2023/7/27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C4D86C9-D810-263B-99C6-922C2F592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39F047-E6D6-07B3-25F8-CCD01F77F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2237-D858-483B-AD02-5F44593F9C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2368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7D4D47-1C4A-F955-C604-95F0D3AB7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AF4009-1F9D-7022-D11E-C2A941D074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ADF2D4F-7A19-20DD-FAC7-0977BDB22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586F661-96D9-51B9-EE91-111E7CB8D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1EDC1-3F6E-45E5-85E4-910DB4317C9E}" type="datetimeFigureOut">
              <a:rPr lang="zh-TW" altLang="en-US" smtClean="0"/>
              <a:t>2023/7/27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2C7AB6F-5331-02CD-9079-04E31B25F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3C3E82B-32ED-8182-A28B-46B76FA33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2237-D858-483B-AD02-5F44593F9C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9970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59A8C5-5C18-4FEC-F6F5-5F294EF29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DF588C3-8465-68A3-39ED-FEA6865EB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5ACEAB3-1F1B-556F-5DE5-A6D5549B6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214F11E-0DCC-DC15-B07E-ED248E1D81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65BDDDF-4941-C5CD-92E4-BFFFCE9711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BBDC0B2-B939-145D-CB2D-0DCF7A29E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1EDC1-3F6E-45E5-85E4-910DB4317C9E}" type="datetimeFigureOut">
              <a:rPr lang="zh-TW" altLang="en-US" smtClean="0"/>
              <a:t>2023/7/27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93A9E14-AB13-7C6A-8C2C-16CA9F7DA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7B00630-9D55-CE05-536E-500C061A6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2237-D858-483B-AD02-5F44593F9C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3673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6E139C-C147-BBF1-9840-53A338BC7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C03D955-DF00-44CF-0757-773EBEEDF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1EDC1-3F6E-45E5-85E4-910DB4317C9E}" type="datetimeFigureOut">
              <a:rPr lang="zh-TW" altLang="en-US" smtClean="0"/>
              <a:t>2023/7/27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5D97089-C0EA-E90C-6D0C-376EC76A8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2C7172F-6CCF-CD7A-8660-CF33BA56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2237-D858-483B-AD02-5F44593F9C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4242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46AEAB3-8218-921B-C90F-6E0F7A101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1EDC1-3F6E-45E5-85E4-910DB4317C9E}" type="datetimeFigureOut">
              <a:rPr lang="zh-TW" altLang="en-US" smtClean="0"/>
              <a:t>2023/7/27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2A45C20-1084-7F22-986A-54D642E19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801AFBF-B1B9-5B73-0FAF-BFEFA11AA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2237-D858-483B-AD02-5F44593F9C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4651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803EED-05BA-2D87-8C09-C425E5879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BE9B10-106F-74FE-C058-153980809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A66CB19-194B-6952-DADF-9837EC68A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BA72D9C-EC90-A301-C22C-0A09C665F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1EDC1-3F6E-45E5-85E4-910DB4317C9E}" type="datetimeFigureOut">
              <a:rPr lang="zh-TW" altLang="en-US" smtClean="0"/>
              <a:t>2023/7/27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73F37D9-28C2-A15A-F545-7DEC17270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C2E76CB-08CC-BA59-78C6-523827E35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2237-D858-483B-AD02-5F44593F9C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0197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80A41F-45F1-CF78-FB1F-8B3685C87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630878B-55B0-AB9E-C13B-8CFA7A52A2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C3AEE73-057B-8E14-FD77-E57483B0F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024544E-40D7-9625-1964-9571BE98A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1EDC1-3F6E-45E5-85E4-910DB4317C9E}" type="datetimeFigureOut">
              <a:rPr lang="zh-TW" altLang="en-US" smtClean="0"/>
              <a:t>2023/7/27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1AF9121-04B2-6D3F-E1C3-F93334B8E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F124C23-29F2-40B8-94B8-5CCFACAB3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2237-D858-483B-AD02-5F44593F9C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11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732432D-87C6-6779-1A91-A86C4BF53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4D68028-6703-351A-BF33-4C3D06837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C6DD3FB-4F42-5AC9-1203-640FB55C0D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1EDC1-3F6E-45E5-85E4-910DB4317C9E}" type="datetimeFigureOut">
              <a:rPr lang="zh-TW" altLang="en-US" smtClean="0"/>
              <a:t>2023/7/27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A45ACD-E8A0-DCA0-166C-F824B9654D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70B4858-BFAB-CEFD-7EB9-E06F9893E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62237-D858-483B-AD02-5F44593F9C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3650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82595712-BC08-1A6B-5122-4198C99B53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63"/>
          <a:stretch/>
        </p:blipFill>
        <p:spPr>
          <a:xfrm>
            <a:off x="0" y="123"/>
            <a:ext cx="12211685" cy="685787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21466"/>
            <a:ext cx="12211685" cy="6836411"/>
          </a:xfrm>
          <a:prstGeom prst="rect">
            <a:avLst/>
          </a:prstGeom>
          <a:solidFill>
            <a:schemeClr val="accent1">
              <a:lumMod val="7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直角三角形 1"/>
          <p:cNvSpPr/>
          <p:nvPr/>
        </p:nvSpPr>
        <p:spPr>
          <a:xfrm flipH="1">
            <a:off x="5280025" y="71632"/>
            <a:ext cx="6931660" cy="6786245"/>
          </a:xfrm>
          <a:prstGeom prst="rtTriangle">
            <a:avLst/>
          </a:prstGeom>
          <a:solidFill>
            <a:schemeClr val="accent1">
              <a:lumMod val="40000"/>
              <a:lumOff val="6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0384" y="1559390"/>
            <a:ext cx="9093381" cy="2657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7200" b="1" dirty="0">
                <a:solidFill>
                  <a:schemeClr val="bg1"/>
                </a:solidFill>
                <a:cs typeface="+mn-ea"/>
                <a:sym typeface="+mn-lt"/>
              </a:rPr>
              <a:t>台北不是我的家</a:t>
            </a:r>
            <a:endParaRPr lang="en-US" altLang="zh-TW" sz="72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algn="r">
              <a:lnSpc>
                <a:spcPct val="120000"/>
              </a:lnSpc>
            </a:pPr>
            <a:r>
              <a:rPr lang="zh-TW" altLang="en-US" sz="7200" b="1" dirty="0">
                <a:solidFill>
                  <a:schemeClr val="bg1"/>
                </a:solidFill>
                <a:cs typeface="+mn-ea"/>
                <a:sym typeface="+mn-lt"/>
              </a:rPr>
              <a:t>人口流失危機</a:t>
            </a:r>
            <a:endParaRPr lang="zh-CN" altLang="en-US" sz="7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61315" y="365760"/>
            <a:ext cx="6698246" cy="778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4000" b="1" dirty="0">
                <a:solidFill>
                  <a:schemeClr val="bg1"/>
                </a:solidFill>
                <a:cs typeface="+mn-ea"/>
                <a:sym typeface="+mn-lt"/>
              </a:rPr>
              <a:t>2023</a:t>
            </a:r>
            <a:r>
              <a:rPr lang="zh-TW" altLang="en-US" sz="4000" b="1" dirty="0">
                <a:solidFill>
                  <a:schemeClr val="bg1"/>
                </a:solidFill>
                <a:cs typeface="+mn-ea"/>
                <a:sym typeface="+mn-lt"/>
              </a:rPr>
              <a:t>資料創新應用競賽</a:t>
            </a:r>
            <a:endParaRPr lang="en-US" altLang="zh-CN" sz="4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0384" y="4417060"/>
            <a:ext cx="3480109" cy="597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Author</a:t>
            </a:r>
          </a:p>
          <a:p>
            <a:pPr algn="ctr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施俊生、吳明哲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2" grpId="0" bldLvl="0" animBg="1"/>
      <p:bldP spid="11" grpId="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387347" y="1304130"/>
            <a:ext cx="4736224" cy="1687200"/>
            <a:chOff x="6569765" y="1798981"/>
            <a:chExt cx="4512365" cy="1607454"/>
          </a:xfrm>
        </p:grpSpPr>
        <p:sp>
          <p:nvSpPr>
            <p:cNvPr id="4" name="矩形 3"/>
            <p:cNvSpPr/>
            <p:nvPr/>
          </p:nvSpPr>
          <p:spPr>
            <a:xfrm>
              <a:off x="6569765" y="1798981"/>
              <a:ext cx="4512365" cy="1607454"/>
            </a:xfrm>
            <a:prstGeom prst="rect">
              <a:avLst/>
            </a:prstGeom>
            <a:solidFill>
              <a:srgbClr val="4E57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synchronization-arrows-couple_45888"/>
            <p:cNvSpPr>
              <a:spLocks noChangeAspect="1"/>
            </p:cNvSpPr>
            <p:nvPr/>
          </p:nvSpPr>
          <p:spPr bwMode="auto">
            <a:xfrm>
              <a:off x="6943115" y="2297865"/>
              <a:ext cx="519990" cy="609685"/>
            </a:xfrm>
            <a:custGeom>
              <a:avLst/>
              <a:gdLst>
                <a:gd name="connsiteX0" fmla="*/ 500684 w 514620"/>
                <a:gd name="connsiteY0" fmla="*/ 230771 h 603388"/>
                <a:gd name="connsiteX1" fmla="*/ 510735 w 514620"/>
                <a:gd name="connsiteY1" fmla="*/ 236505 h 603388"/>
                <a:gd name="connsiteX2" fmla="*/ 433200 w 514620"/>
                <a:gd name="connsiteY2" fmla="*/ 452943 h 603388"/>
                <a:gd name="connsiteX3" fmla="*/ 245106 w 514620"/>
                <a:gd name="connsiteY3" fmla="*/ 543245 h 603388"/>
                <a:gd name="connsiteX4" fmla="*/ 245106 w 514620"/>
                <a:gd name="connsiteY4" fmla="*/ 579080 h 603388"/>
                <a:gd name="connsiteX5" fmla="*/ 230748 w 514620"/>
                <a:gd name="connsiteY5" fmla="*/ 600580 h 603388"/>
                <a:gd name="connsiteX6" fmla="*/ 200595 w 514620"/>
                <a:gd name="connsiteY6" fmla="*/ 596280 h 603388"/>
                <a:gd name="connsiteX7" fmla="*/ 81421 w 514620"/>
                <a:gd name="connsiteY7" fmla="*/ 514578 h 603388"/>
                <a:gd name="connsiteX8" fmla="*/ 55576 w 514620"/>
                <a:gd name="connsiteY8" fmla="*/ 470144 h 603388"/>
                <a:gd name="connsiteX9" fmla="*/ 77114 w 514620"/>
                <a:gd name="connsiteY9" fmla="*/ 425709 h 603388"/>
                <a:gd name="connsiteX10" fmla="*/ 200595 w 514620"/>
                <a:gd name="connsiteY10" fmla="*/ 335407 h 603388"/>
                <a:gd name="connsiteX11" fmla="*/ 236491 w 514620"/>
                <a:gd name="connsiteY11" fmla="*/ 335407 h 603388"/>
                <a:gd name="connsiteX12" fmla="*/ 245106 w 514620"/>
                <a:gd name="connsiteY12" fmla="*/ 366941 h 603388"/>
                <a:gd name="connsiteX13" fmla="*/ 245106 w 514620"/>
                <a:gd name="connsiteY13" fmla="*/ 384142 h 603388"/>
                <a:gd name="connsiteX14" fmla="*/ 374331 w 514620"/>
                <a:gd name="connsiteY14" fmla="*/ 372675 h 603388"/>
                <a:gd name="connsiteX15" fmla="*/ 487761 w 514620"/>
                <a:gd name="connsiteY15" fmla="*/ 237938 h 603388"/>
                <a:gd name="connsiteX16" fmla="*/ 500684 w 514620"/>
                <a:gd name="connsiteY16" fmla="*/ 230771 h 603388"/>
                <a:gd name="connsiteX17" fmla="*/ 291411 w 514620"/>
                <a:gd name="connsiteY17" fmla="*/ 120 h 603388"/>
                <a:gd name="connsiteX18" fmla="*/ 314025 w 514620"/>
                <a:gd name="connsiteY18" fmla="*/ 7108 h 603388"/>
                <a:gd name="connsiteX19" fmla="*/ 433199 w 514620"/>
                <a:gd name="connsiteY19" fmla="*/ 88810 h 603388"/>
                <a:gd name="connsiteX20" fmla="*/ 459044 w 514620"/>
                <a:gd name="connsiteY20" fmla="*/ 133244 h 603388"/>
                <a:gd name="connsiteX21" fmla="*/ 437507 w 514620"/>
                <a:gd name="connsiteY21" fmla="*/ 176245 h 603388"/>
                <a:gd name="connsiteX22" fmla="*/ 314025 w 514620"/>
                <a:gd name="connsiteY22" fmla="*/ 267981 h 603388"/>
                <a:gd name="connsiteX23" fmla="*/ 278129 w 514620"/>
                <a:gd name="connsiteY23" fmla="*/ 267981 h 603388"/>
                <a:gd name="connsiteX24" fmla="*/ 269514 w 514620"/>
                <a:gd name="connsiteY24" fmla="*/ 236447 h 603388"/>
                <a:gd name="connsiteX25" fmla="*/ 269514 w 514620"/>
                <a:gd name="connsiteY25" fmla="*/ 219246 h 603388"/>
                <a:gd name="connsiteX26" fmla="*/ 138854 w 514620"/>
                <a:gd name="connsiteY26" fmla="*/ 230713 h 603388"/>
                <a:gd name="connsiteX27" fmla="*/ 26859 w 514620"/>
                <a:gd name="connsiteY27" fmla="*/ 365450 h 603388"/>
                <a:gd name="connsiteX28" fmla="*/ 13936 w 514620"/>
                <a:gd name="connsiteY28" fmla="*/ 372617 h 603388"/>
                <a:gd name="connsiteX29" fmla="*/ 3885 w 514620"/>
                <a:gd name="connsiteY29" fmla="*/ 366884 h 603388"/>
                <a:gd name="connsiteX30" fmla="*/ 81421 w 514620"/>
                <a:gd name="connsiteY30" fmla="*/ 150445 h 603388"/>
                <a:gd name="connsiteX31" fmla="*/ 269514 w 514620"/>
                <a:gd name="connsiteY31" fmla="*/ 60143 h 603388"/>
                <a:gd name="connsiteX32" fmla="*/ 269514 w 514620"/>
                <a:gd name="connsiteY32" fmla="*/ 24308 h 603388"/>
                <a:gd name="connsiteX33" fmla="*/ 283873 w 514620"/>
                <a:gd name="connsiteY33" fmla="*/ 2808 h 603388"/>
                <a:gd name="connsiteX34" fmla="*/ 291411 w 514620"/>
                <a:gd name="connsiteY34" fmla="*/ 120 h 60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14620" h="603388">
                  <a:moveTo>
                    <a:pt x="500684" y="230771"/>
                  </a:moveTo>
                  <a:cubicBezTo>
                    <a:pt x="510735" y="230771"/>
                    <a:pt x="510735" y="236505"/>
                    <a:pt x="510735" y="236505"/>
                  </a:cubicBezTo>
                  <a:cubicBezTo>
                    <a:pt x="510735" y="236505"/>
                    <a:pt x="540887" y="362641"/>
                    <a:pt x="433200" y="452943"/>
                  </a:cubicBezTo>
                  <a:cubicBezTo>
                    <a:pt x="433200" y="452943"/>
                    <a:pt x="355665" y="520311"/>
                    <a:pt x="245106" y="543245"/>
                  </a:cubicBezTo>
                  <a:lnTo>
                    <a:pt x="245106" y="579080"/>
                  </a:lnTo>
                  <a:cubicBezTo>
                    <a:pt x="245106" y="579080"/>
                    <a:pt x="246542" y="590546"/>
                    <a:pt x="230748" y="600580"/>
                  </a:cubicBezTo>
                  <a:cubicBezTo>
                    <a:pt x="230748" y="600580"/>
                    <a:pt x="220697" y="609180"/>
                    <a:pt x="200595" y="596280"/>
                  </a:cubicBezTo>
                  <a:cubicBezTo>
                    <a:pt x="180494" y="581946"/>
                    <a:pt x="81421" y="514578"/>
                    <a:pt x="81421" y="514578"/>
                  </a:cubicBezTo>
                  <a:cubicBezTo>
                    <a:pt x="81421" y="514578"/>
                    <a:pt x="55576" y="500244"/>
                    <a:pt x="55576" y="470144"/>
                  </a:cubicBezTo>
                  <a:cubicBezTo>
                    <a:pt x="55576" y="440043"/>
                    <a:pt x="74242" y="428576"/>
                    <a:pt x="77114" y="425709"/>
                  </a:cubicBezTo>
                  <a:cubicBezTo>
                    <a:pt x="79985" y="424276"/>
                    <a:pt x="200595" y="335407"/>
                    <a:pt x="200595" y="335407"/>
                  </a:cubicBezTo>
                  <a:cubicBezTo>
                    <a:pt x="200595" y="335407"/>
                    <a:pt x="217825" y="319640"/>
                    <a:pt x="236491" y="335407"/>
                  </a:cubicBezTo>
                  <a:cubicBezTo>
                    <a:pt x="236491" y="335407"/>
                    <a:pt x="243670" y="336840"/>
                    <a:pt x="245106" y="366941"/>
                  </a:cubicBezTo>
                  <a:lnTo>
                    <a:pt x="245106" y="384142"/>
                  </a:lnTo>
                  <a:cubicBezTo>
                    <a:pt x="245106" y="384142"/>
                    <a:pt x="306847" y="395608"/>
                    <a:pt x="374331" y="372675"/>
                  </a:cubicBezTo>
                  <a:cubicBezTo>
                    <a:pt x="443251" y="349741"/>
                    <a:pt x="482018" y="280939"/>
                    <a:pt x="487761" y="237938"/>
                  </a:cubicBezTo>
                  <a:cubicBezTo>
                    <a:pt x="487761" y="237938"/>
                    <a:pt x="487761" y="230771"/>
                    <a:pt x="500684" y="230771"/>
                  </a:cubicBezTo>
                  <a:close/>
                  <a:moveTo>
                    <a:pt x="291411" y="120"/>
                  </a:moveTo>
                  <a:cubicBezTo>
                    <a:pt x="296436" y="-417"/>
                    <a:pt x="303975" y="658"/>
                    <a:pt x="314025" y="7108"/>
                  </a:cubicBezTo>
                  <a:cubicBezTo>
                    <a:pt x="334127" y="21442"/>
                    <a:pt x="433199" y="88810"/>
                    <a:pt x="433199" y="88810"/>
                  </a:cubicBezTo>
                  <a:cubicBezTo>
                    <a:pt x="433199" y="88810"/>
                    <a:pt x="459044" y="103144"/>
                    <a:pt x="459044" y="133244"/>
                  </a:cubicBezTo>
                  <a:cubicBezTo>
                    <a:pt x="459044" y="163345"/>
                    <a:pt x="440378" y="174812"/>
                    <a:pt x="437507" y="176245"/>
                  </a:cubicBezTo>
                  <a:cubicBezTo>
                    <a:pt x="434635" y="179112"/>
                    <a:pt x="314025" y="267981"/>
                    <a:pt x="314025" y="267981"/>
                  </a:cubicBezTo>
                  <a:cubicBezTo>
                    <a:pt x="314025" y="267981"/>
                    <a:pt x="296795" y="282315"/>
                    <a:pt x="278129" y="267981"/>
                  </a:cubicBezTo>
                  <a:cubicBezTo>
                    <a:pt x="278129" y="267981"/>
                    <a:pt x="270950" y="265115"/>
                    <a:pt x="269514" y="236447"/>
                  </a:cubicBezTo>
                  <a:lnTo>
                    <a:pt x="269514" y="219246"/>
                  </a:lnTo>
                  <a:cubicBezTo>
                    <a:pt x="269514" y="219246"/>
                    <a:pt x="207774" y="207780"/>
                    <a:pt x="138854" y="230713"/>
                  </a:cubicBezTo>
                  <a:cubicBezTo>
                    <a:pt x="71370" y="252214"/>
                    <a:pt x="32602" y="322449"/>
                    <a:pt x="26859" y="365450"/>
                  </a:cubicBezTo>
                  <a:cubicBezTo>
                    <a:pt x="26859" y="365450"/>
                    <a:pt x="26859" y="372617"/>
                    <a:pt x="13936" y="372617"/>
                  </a:cubicBezTo>
                  <a:cubicBezTo>
                    <a:pt x="3885" y="372617"/>
                    <a:pt x="3885" y="366884"/>
                    <a:pt x="3885" y="366884"/>
                  </a:cubicBezTo>
                  <a:cubicBezTo>
                    <a:pt x="3885" y="366884"/>
                    <a:pt x="-26267" y="240747"/>
                    <a:pt x="81421" y="150445"/>
                  </a:cubicBezTo>
                  <a:cubicBezTo>
                    <a:pt x="81421" y="150445"/>
                    <a:pt x="158955" y="83077"/>
                    <a:pt x="269514" y="60143"/>
                  </a:cubicBezTo>
                  <a:lnTo>
                    <a:pt x="269514" y="24308"/>
                  </a:lnTo>
                  <a:cubicBezTo>
                    <a:pt x="269514" y="24308"/>
                    <a:pt x="268079" y="12842"/>
                    <a:pt x="283873" y="2808"/>
                  </a:cubicBezTo>
                  <a:cubicBezTo>
                    <a:pt x="283873" y="2808"/>
                    <a:pt x="286385" y="658"/>
                    <a:pt x="2914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7695609" y="1897755"/>
              <a:ext cx="3154018" cy="1405673"/>
              <a:chOff x="7695609" y="1897755"/>
              <a:chExt cx="3154018" cy="1405673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7695609" y="1897755"/>
                <a:ext cx="315401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0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計算方式</a:t>
                </a:r>
                <a:endParaRPr lang="zh-CN" altLang="en-US" sz="2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7695609" y="2261791"/>
                <a:ext cx="2997336" cy="1041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zh-TW" altLang="en-US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將每個縣市中，（含有遠端字樣，且並非直播主之工作之資料量）</a:t>
                </a:r>
                <a:r>
                  <a:rPr lang="en-US" altLang="zh-TW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/ </a:t>
                </a:r>
                <a:r>
                  <a:rPr lang="zh-TW" altLang="en-US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（總資料量）</a:t>
                </a:r>
                <a:endParaRPr lang="zh-CN" altLang="en-US" sz="16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7387347" y="3046165"/>
            <a:ext cx="4736224" cy="1687200"/>
            <a:chOff x="6569765" y="3541016"/>
            <a:chExt cx="4512365" cy="1607454"/>
          </a:xfrm>
        </p:grpSpPr>
        <p:sp>
          <p:nvSpPr>
            <p:cNvPr id="5" name="矩形 4"/>
            <p:cNvSpPr/>
            <p:nvPr/>
          </p:nvSpPr>
          <p:spPr>
            <a:xfrm>
              <a:off x="6569765" y="3541016"/>
              <a:ext cx="4512365" cy="1607454"/>
            </a:xfrm>
            <a:prstGeom prst="rect">
              <a:avLst/>
            </a:prstGeom>
            <a:solidFill>
              <a:srgbClr val="6D83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checked-buttom_3651"/>
            <p:cNvSpPr>
              <a:spLocks noChangeAspect="1"/>
            </p:cNvSpPr>
            <p:nvPr/>
          </p:nvSpPr>
          <p:spPr bwMode="auto">
            <a:xfrm>
              <a:off x="6898267" y="4052647"/>
              <a:ext cx="609685" cy="608957"/>
            </a:xfrm>
            <a:custGeom>
              <a:avLst/>
              <a:gdLst>
                <a:gd name="T0" fmla="*/ 202 w 403"/>
                <a:gd name="T1" fmla="*/ 0 h 403"/>
                <a:gd name="T2" fmla="*/ 0 w 403"/>
                <a:gd name="T3" fmla="*/ 202 h 403"/>
                <a:gd name="T4" fmla="*/ 202 w 403"/>
                <a:gd name="T5" fmla="*/ 403 h 403"/>
                <a:gd name="T6" fmla="*/ 403 w 403"/>
                <a:gd name="T7" fmla="*/ 202 h 403"/>
                <a:gd name="T8" fmla="*/ 202 w 403"/>
                <a:gd name="T9" fmla="*/ 0 h 403"/>
                <a:gd name="T10" fmla="*/ 171 w 403"/>
                <a:gd name="T11" fmla="*/ 322 h 403"/>
                <a:gd name="T12" fmla="*/ 155 w 403"/>
                <a:gd name="T13" fmla="*/ 322 h 403"/>
                <a:gd name="T14" fmla="*/ 152 w 403"/>
                <a:gd name="T15" fmla="*/ 318 h 403"/>
                <a:gd name="T16" fmla="*/ 152 w 403"/>
                <a:gd name="T17" fmla="*/ 318 h 403"/>
                <a:gd name="T18" fmla="*/ 148 w 403"/>
                <a:gd name="T19" fmla="*/ 314 h 403"/>
                <a:gd name="T20" fmla="*/ 131 w 403"/>
                <a:gd name="T21" fmla="*/ 298 h 403"/>
                <a:gd name="T22" fmla="*/ 130 w 403"/>
                <a:gd name="T23" fmla="*/ 297 h 403"/>
                <a:gd name="T24" fmla="*/ 53 w 403"/>
                <a:gd name="T25" fmla="*/ 219 h 403"/>
                <a:gd name="T26" fmla="*/ 53 w 403"/>
                <a:gd name="T27" fmla="*/ 203 h 403"/>
                <a:gd name="T28" fmla="*/ 77 w 403"/>
                <a:gd name="T29" fmla="*/ 179 h 403"/>
                <a:gd name="T30" fmla="*/ 94 w 403"/>
                <a:gd name="T31" fmla="*/ 179 h 403"/>
                <a:gd name="T32" fmla="*/ 163 w 403"/>
                <a:gd name="T33" fmla="*/ 249 h 403"/>
                <a:gd name="T34" fmla="*/ 310 w 403"/>
                <a:gd name="T35" fmla="*/ 102 h 403"/>
                <a:gd name="T36" fmla="*/ 326 w 403"/>
                <a:gd name="T37" fmla="*/ 102 h 403"/>
                <a:gd name="T38" fmla="*/ 350 w 403"/>
                <a:gd name="T39" fmla="*/ 127 h 403"/>
                <a:gd name="T40" fmla="*/ 350 w 403"/>
                <a:gd name="T41" fmla="*/ 143 h 403"/>
                <a:gd name="T42" fmla="*/ 171 w 403"/>
                <a:gd name="T43" fmla="*/ 322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03" h="403">
                  <a:moveTo>
                    <a:pt x="202" y="0"/>
                  </a:moveTo>
                  <a:cubicBezTo>
                    <a:pt x="90" y="0"/>
                    <a:pt x="0" y="90"/>
                    <a:pt x="0" y="202"/>
                  </a:cubicBezTo>
                  <a:cubicBezTo>
                    <a:pt x="0" y="313"/>
                    <a:pt x="90" y="403"/>
                    <a:pt x="202" y="403"/>
                  </a:cubicBezTo>
                  <a:cubicBezTo>
                    <a:pt x="313" y="403"/>
                    <a:pt x="403" y="313"/>
                    <a:pt x="403" y="202"/>
                  </a:cubicBezTo>
                  <a:cubicBezTo>
                    <a:pt x="403" y="90"/>
                    <a:pt x="313" y="0"/>
                    <a:pt x="202" y="0"/>
                  </a:cubicBezTo>
                  <a:close/>
                  <a:moveTo>
                    <a:pt x="171" y="322"/>
                  </a:moveTo>
                  <a:cubicBezTo>
                    <a:pt x="167" y="326"/>
                    <a:pt x="160" y="326"/>
                    <a:pt x="155" y="322"/>
                  </a:cubicBezTo>
                  <a:lnTo>
                    <a:pt x="152" y="318"/>
                  </a:lnTo>
                  <a:lnTo>
                    <a:pt x="152" y="318"/>
                  </a:lnTo>
                  <a:lnTo>
                    <a:pt x="148" y="314"/>
                  </a:lnTo>
                  <a:lnTo>
                    <a:pt x="131" y="298"/>
                  </a:lnTo>
                  <a:lnTo>
                    <a:pt x="130" y="297"/>
                  </a:lnTo>
                  <a:lnTo>
                    <a:pt x="53" y="219"/>
                  </a:lnTo>
                  <a:cubicBezTo>
                    <a:pt x="49" y="215"/>
                    <a:pt x="49" y="207"/>
                    <a:pt x="53" y="203"/>
                  </a:cubicBezTo>
                  <a:lnTo>
                    <a:pt x="77" y="179"/>
                  </a:lnTo>
                  <a:cubicBezTo>
                    <a:pt x="82" y="174"/>
                    <a:pt x="89" y="174"/>
                    <a:pt x="94" y="179"/>
                  </a:cubicBezTo>
                  <a:lnTo>
                    <a:pt x="163" y="249"/>
                  </a:lnTo>
                  <a:lnTo>
                    <a:pt x="310" y="102"/>
                  </a:lnTo>
                  <a:cubicBezTo>
                    <a:pt x="314" y="98"/>
                    <a:pt x="322" y="98"/>
                    <a:pt x="326" y="102"/>
                  </a:cubicBezTo>
                  <a:lnTo>
                    <a:pt x="350" y="127"/>
                  </a:lnTo>
                  <a:cubicBezTo>
                    <a:pt x="355" y="131"/>
                    <a:pt x="355" y="138"/>
                    <a:pt x="350" y="143"/>
                  </a:cubicBezTo>
                  <a:lnTo>
                    <a:pt x="171" y="32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695608" y="3637396"/>
              <a:ext cx="32456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資料來源</a:t>
              </a:r>
              <a:endParaRPr lang="zh-CN" altLang="en-US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05105" y="273050"/>
            <a:ext cx="3389630" cy="546735"/>
            <a:chOff x="204951" y="273270"/>
            <a:chExt cx="3389630" cy="546735"/>
          </a:xfrm>
        </p:grpSpPr>
        <p:sp>
          <p:nvSpPr>
            <p:cNvPr id="20" name="矩形 19"/>
            <p:cNvSpPr/>
            <p:nvPr/>
          </p:nvSpPr>
          <p:spPr>
            <a:xfrm>
              <a:off x="204951" y="273270"/>
              <a:ext cx="220717" cy="536028"/>
            </a:xfrm>
            <a:prstGeom prst="rect">
              <a:avLst/>
            </a:prstGeom>
            <a:solidFill>
              <a:srgbClr val="6D83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493241" y="298035"/>
              <a:ext cx="3101340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>
                  <a:solidFill>
                    <a:srgbClr val="394B6E"/>
                  </a:solidFill>
                  <a:cs typeface="+mn-ea"/>
                  <a:sym typeface="+mn-lt"/>
                </a:rPr>
                <a:t>制度性遷移</a:t>
              </a:r>
              <a:endParaRPr lang="zh-CN" altLang="en-US" sz="2800" dirty="0">
                <a:solidFill>
                  <a:srgbClr val="394B6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7" name="文本框 9">
            <a:extLst>
              <a:ext uri="{FF2B5EF4-FFF2-40B4-BE49-F238E27FC236}">
                <a16:creationId xmlns:a16="http://schemas.microsoft.com/office/drawing/2014/main" id="{A8B476F4-831A-D7EF-7BEE-E20498410239}"/>
              </a:ext>
            </a:extLst>
          </p:cNvPr>
          <p:cNvSpPr txBox="1"/>
          <p:nvPr/>
        </p:nvSpPr>
        <p:spPr>
          <a:xfrm>
            <a:off x="8569044" y="3567286"/>
            <a:ext cx="3146034" cy="40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TW" sz="1600" dirty="0">
                <a:solidFill>
                  <a:schemeClr val="bg1"/>
                </a:solidFill>
                <a:cs typeface="+mn-ea"/>
                <a:sym typeface="+mn-lt"/>
              </a:rPr>
              <a:t>104</a:t>
            </a:r>
            <a:r>
              <a:rPr lang="zh-TW" altLang="en-US" sz="1600" dirty="0">
                <a:solidFill>
                  <a:schemeClr val="bg1"/>
                </a:solidFill>
                <a:cs typeface="+mn-ea"/>
                <a:sym typeface="+mn-lt"/>
              </a:rPr>
              <a:t>人力銀行</a:t>
            </a:r>
            <a:r>
              <a:rPr lang="en-US" altLang="zh-TW" sz="1600" dirty="0">
                <a:solidFill>
                  <a:schemeClr val="bg1"/>
                </a:solidFill>
                <a:cs typeface="+mn-ea"/>
                <a:sym typeface="+mn-lt"/>
              </a:rPr>
              <a:t>_</a:t>
            </a:r>
            <a:r>
              <a:rPr lang="zh-TW" altLang="en-US" sz="1600" dirty="0">
                <a:solidFill>
                  <a:schemeClr val="bg1"/>
                </a:solidFill>
                <a:cs typeface="+mn-ea"/>
                <a:sym typeface="+mn-lt"/>
              </a:rPr>
              <a:t>五月職缺爬蟲資料，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ABD145AD-1C1E-46F8-1181-B67E339A8A4A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64" y="943777"/>
            <a:ext cx="7185600" cy="56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48334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-2" y="2047461"/>
            <a:ext cx="12192002" cy="39208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2" name="图片 11" descr="/Users/sunkun/Desktop/图片1.png图片1"/>
          <p:cNvPicPr preferRelativeResize="0"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26983" y="1619749"/>
            <a:ext cx="4714240" cy="5044304"/>
          </a:xfrm>
          <a:custGeom>
            <a:avLst/>
            <a:gdLst>
              <a:gd name="connsiteX0" fmla="*/ 0 w 5585255"/>
              <a:gd name="connsiteY0" fmla="*/ 0 h 5968314"/>
              <a:gd name="connsiteX1" fmla="*/ 5585255 w 5585255"/>
              <a:gd name="connsiteY1" fmla="*/ 0 h 5968314"/>
              <a:gd name="connsiteX2" fmla="*/ 0 w 5585255"/>
              <a:gd name="connsiteY2" fmla="*/ 5968314 h 5968314"/>
              <a:gd name="connsiteX3" fmla="*/ 0 w 5585255"/>
              <a:gd name="connsiteY3" fmla="*/ 0 h 5968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85255" h="5968314">
                <a:moveTo>
                  <a:pt x="0" y="0"/>
                </a:moveTo>
                <a:lnTo>
                  <a:pt x="5585255" y="0"/>
                </a:lnTo>
                <a:lnTo>
                  <a:pt x="0" y="5968314"/>
                </a:lnTo>
                <a:lnTo>
                  <a:pt x="0" y="0"/>
                </a:lnTo>
                <a:close/>
              </a:path>
            </a:pathLst>
          </a:custGeom>
          <a:noFill/>
        </p:spPr>
      </p:pic>
      <p:sp>
        <p:nvSpPr>
          <p:cNvPr id="10" name="直角三角形 9"/>
          <p:cNvSpPr/>
          <p:nvPr/>
        </p:nvSpPr>
        <p:spPr>
          <a:xfrm rot="10800000" flipH="1">
            <a:off x="526774" y="924010"/>
            <a:ext cx="4720550" cy="5044304"/>
          </a:xfrm>
          <a:prstGeom prst="rtTriangle">
            <a:avLst/>
          </a:prstGeom>
          <a:solidFill>
            <a:srgbClr val="6A82CD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076190" y="2192655"/>
            <a:ext cx="244729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>
                <a:solidFill>
                  <a:srgbClr val="394B6E"/>
                </a:solidFill>
                <a:cs typeface="+mn-ea"/>
                <a:sym typeface="+mn-lt"/>
              </a:rPr>
              <a:t> 04</a:t>
            </a:r>
            <a:endParaRPr lang="zh-CN" altLang="en-US" sz="9600" dirty="0">
              <a:solidFill>
                <a:srgbClr val="394B6E"/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024553" y="3693394"/>
            <a:ext cx="45180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solidFill>
                  <a:srgbClr val="394B6E"/>
                </a:solidFill>
                <a:cs typeface="+mn-ea"/>
                <a:sym typeface="+mn-lt"/>
              </a:rPr>
              <a:t>政策建議</a:t>
            </a:r>
            <a:endParaRPr lang="zh-CN" altLang="en-US" sz="4800" b="1" dirty="0">
              <a:solidFill>
                <a:srgbClr val="394B6E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432681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0" grpId="0" bldLvl="0" animBg="1"/>
      <p:bldP spid="15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909928" y="1785946"/>
            <a:ext cx="7282072" cy="3546843"/>
          </a:xfrm>
          <a:prstGeom prst="rect">
            <a:avLst/>
          </a:prstGeom>
          <a:solidFill>
            <a:srgbClr val="6D83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6153873" y="2067868"/>
            <a:ext cx="5636508" cy="2718015"/>
            <a:chOff x="6444788" y="2591062"/>
            <a:chExt cx="5636508" cy="2718015"/>
          </a:xfrm>
        </p:grpSpPr>
        <p:sp>
          <p:nvSpPr>
            <p:cNvPr id="11" name="文本框 10"/>
            <p:cNvSpPr txBox="1"/>
            <p:nvPr/>
          </p:nvSpPr>
          <p:spPr>
            <a:xfrm>
              <a:off x="6444788" y="3409390"/>
              <a:ext cx="5216960" cy="1899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1600" dirty="0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rPr>
                <a:t>基於</a:t>
              </a:r>
              <a:r>
                <a:rPr lang="en-US" altLang="zh-TW" sz="1600" dirty="0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rPr>
                <a:t>《</a:t>
              </a:r>
              <a:r>
                <a:rPr lang="zh-TW" altLang="en-US" sz="1600" dirty="0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rPr>
                <a:t>美國大城市的死與生</a:t>
              </a:r>
              <a:r>
                <a:rPr lang="en-US" altLang="zh-TW" sz="1600" dirty="0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rPr>
                <a:t>》</a:t>
              </a:r>
              <a:r>
                <a:rPr lang="zh-TW" altLang="en-US" sz="1600" dirty="0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rPr>
                <a:t>，如果希望使人口外移的效果降低，可以透過提升城市街道的多樣性，這點在近年的社區營造中具有體現，並增加市民與市民之間接觸的機會，使市民與市民之間的社會網絡更加緊密，從而讓人口外移的效果趨緩。</a:t>
              </a:r>
              <a:endParaRPr lang="en-US" altLang="zh-CN" sz="1600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704100" y="2591062"/>
              <a:ext cx="5377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600" b="1" dirty="0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rPr>
                <a:t>城市多樣性與社區營造</a:t>
              </a:r>
              <a:endParaRPr lang="zh-CN" altLang="en-US" sz="3600" b="1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05105" y="273050"/>
            <a:ext cx="3389630" cy="546735"/>
            <a:chOff x="204951" y="273270"/>
            <a:chExt cx="3389630" cy="546735"/>
          </a:xfrm>
        </p:grpSpPr>
        <p:sp>
          <p:nvSpPr>
            <p:cNvPr id="20" name="矩形 19"/>
            <p:cNvSpPr/>
            <p:nvPr/>
          </p:nvSpPr>
          <p:spPr>
            <a:xfrm>
              <a:off x="204951" y="273270"/>
              <a:ext cx="220717" cy="536028"/>
            </a:xfrm>
            <a:prstGeom prst="rect">
              <a:avLst/>
            </a:prstGeom>
            <a:solidFill>
              <a:srgbClr val="6D83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493241" y="298035"/>
              <a:ext cx="3101340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>
                  <a:solidFill>
                    <a:srgbClr val="394B6E"/>
                  </a:solidFill>
                  <a:cs typeface="+mn-ea"/>
                  <a:sym typeface="+mn-lt"/>
                </a:rPr>
                <a:t>政策建議</a:t>
              </a:r>
              <a:endParaRPr lang="zh-CN" altLang="en-US" sz="2800" dirty="0">
                <a:solidFill>
                  <a:srgbClr val="394B6E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D349A650-0734-901F-39E7-002CBB4AFF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91033"/>
            <a:ext cx="5704957" cy="356400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38DECE3B-FEA7-D062-509B-0EC0890DE430}"/>
              </a:ext>
            </a:extLst>
          </p:cNvPr>
          <p:cNvSpPr txBox="1"/>
          <p:nvPr/>
        </p:nvSpPr>
        <p:spPr>
          <a:xfrm>
            <a:off x="3043651" y="6017599"/>
            <a:ext cx="2661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圖片取自 </a:t>
            </a:r>
            <a:r>
              <a:rPr lang="en-US" altLang="zh-TW" dirty="0"/>
              <a:t>:</a:t>
            </a:r>
            <a:r>
              <a:rPr lang="zh-TW" altLang="en-US" dirty="0"/>
              <a:t> 台北村落之聲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909928" y="1785946"/>
            <a:ext cx="7282072" cy="3546843"/>
          </a:xfrm>
          <a:prstGeom prst="rect">
            <a:avLst/>
          </a:prstGeom>
          <a:solidFill>
            <a:srgbClr val="6D83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916706" y="2067868"/>
            <a:ext cx="5819887" cy="2718015"/>
            <a:chOff x="6207621" y="2591062"/>
            <a:chExt cx="5819887" cy="2718015"/>
          </a:xfrm>
        </p:grpSpPr>
        <p:sp>
          <p:nvSpPr>
            <p:cNvPr id="11" name="文本框 10"/>
            <p:cNvSpPr txBox="1"/>
            <p:nvPr/>
          </p:nvSpPr>
          <p:spPr>
            <a:xfrm>
              <a:off x="6207621" y="3409390"/>
              <a:ext cx="5819887" cy="1899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TW" sz="1600" dirty="0" err="1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rPr>
                <a:t>Tiebout</a:t>
              </a:r>
              <a:r>
                <a:rPr lang="zh-TW" altLang="en-US" sz="1600" dirty="0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rPr>
                <a:t>於</a:t>
              </a:r>
              <a:r>
                <a:rPr lang="en-US" altLang="zh-TW" sz="1600" dirty="0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rPr>
                <a:t>1956</a:t>
              </a:r>
              <a:r>
                <a:rPr lang="zh-TW" altLang="en-US" sz="1600" dirty="0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rPr>
                <a:t>年提出之「以足投票理論」，即 </a:t>
              </a:r>
              <a:r>
                <a:rPr lang="en-US" altLang="zh-TW" sz="1600" dirty="0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rPr>
                <a:t>- </a:t>
              </a:r>
              <a:r>
                <a:rPr lang="zh-TW" altLang="en-US" sz="1600" dirty="0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rPr>
                <a:t>遷移者會透過公共支出、租稅負擔之公共財貸組合決定是否遷移來看 （林淑珍，</a:t>
              </a:r>
              <a:r>
                <a:rPr lang="en-US" altLang="zh-TW" sz="1600" dirty="0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rPr>
                <a:t>2015 : 6</a:t>
              </a:r>
              <a:r>
                <a:rPr lang="zh-TW" altLang="en-US" sz="1600" dirty="0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rPr>
                <a:t>）。我們可以透過探索臺北市與其他具有替代效果之縣市，在社會福利組合之間的差異性，從經濟理性防堵人口外移。</a:t>
              </a:r>
              <a:endParaRPr lang="en-US" altLang="zh-CN" sz="1600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7568612" y="2591062"/>
              <a:ext cx="37303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600" b="1" dirty="0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rPr>
                <a:t>以足投票理論</a:t>
              </a:r>
              <a:endParaRPr lang="zh-CN" altLang="en-US" sz="3600" b="1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05105" y="273050"/>
            <a:ext cx="3389630" cy="546735"/>
            <a:chOff x="204951" y="273270"/>
            <a:chExt cx="3389630" cy="546735"/>
          </a:xfrm>
        </p:grpSpPr>
        <p:sp>
          <p:nvSpPr>
            <p:cNvPr id="20" name="矩形 19"/>
            <p:cNvSpPr/>
            <p:nvPr/>
          </p:nvSpPr>
          <p:spPr>
            <a:xfrm>
              <a:off x="204951" y="273270"/>
              <a:ext cx="220717" cy="536028"/>
            </a:xfrm>
            <a:prstGeom prst="rect">
              <a:avLst/>
            </a:prstGeom>
            <a:solidFill>
              <a:srgbClr val="6D83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493241" y="298035"/>
              <a:ext cx="3101340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>
                  <a:solidFill>
                    <a:srgbClr val="394B6E"/>
                  </a:solidFill>
                  <a:cs typeface="+mn-ea"/>
                  <a:sym typeface="+mn-lt"/>
                </a:rPr>
                <a:t>政策建議</a:t>
              </a:r>
              <a:endParaRPr lang="zh-CN" altLang="en-US" sz="2800" dirty="0">
                <a:solidFill>
                  <a:srgbClr val="394B6E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A7018DB0-E1CE-CCC9-F094-F6A89B9068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37" t="16778" r="-1" b="12173"/>
          <a:stretch/>
        </p:blipFill>
        <p:spPr>
          <a:xfrm>
            <a:off x="62980" y="1317549"/>
            <a:ext cx="5400000" cy="448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85355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82595712-BC08-1A6B-5122-4198C99B53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63"/>
          <a:stretch/>
        </p:blipFill>
        <p:spPr>
          <a:xfrm>
            <a:off x="0" y="123"/>
            <a:ext cx="12211685" cy="685787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21466"/>
            <a:ext cx="12211685" cy="6836411"/>
          </a:xfrm>
          <a:prstGeom prst="rect">
            <a:avLst/>
          </a:prstGeom>
          <a:solidFill>
            <a:schemeClr val="accent1">
              <a:lumMod val="7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直角三角形 1"/>
          <p:cNvSpPr/>
          <p:nvPr/>
        </p:nvSpPr>
        <p:spPr>
          <a:xfrm flipH="1">
            <a:off x="5280025" y="71632"/>
            <a:ext cx="6931660" cy="6786245"/>
          </a:xfrm>
          <a:prstGeom prst="rtTriangle">
            <a:avLst/>
          </a:prstGeom>
          <a:solidFill>
            <a:schemeClr val="accent1">
              <a:lumMod val="40000"/>
              <a:lumOff val="6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0384" y="1559390"/>
            <a:ext cx="9093381" cy="1333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7200" b="1" dirty="0">
                <a:solidFill>
                  <a:schemeClr val="bg1"/>
                </a:solidFill>
                <a:cs typeface="+mn-ea"/>
                <a:sym typeface="+mn-lt"/>
              </a:rPr>
              <a:t>Thank you</a:t>
            </a:r>
            <a:endParaRPr lang="zh-CN" altLang="en-US" sz="7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61315" y="365760"/>
            <a:ext cx="6698246" cy="778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4000" b="1" dirty="0">
                <a:solidFill>
                  <a:schemeClr val="bg1"/>
                </a:solidFill>
                <a:cs typeface="+mn-ea"/>
                <a:sym typeface="+mn-lt"/>
              </a:rPr>
              <a:t>2023</a:t>
            </a:r>
            <a:r>
              <a:rPr lang="zh-TW" altLang="en-US" sz="4000" b="1" dirty="0">
                <a:solidFill>
                  <a:schemeClr val="bg1"/>
                </a:solidFill>
                <a:cs typeface="+mn-ea"/>
                <a:sym typeface="+mn-lt"/>
              </a:rPr>
              <a:t>資料創新應用競賽</a:t>
            </a:r>
            <a:endParaRPr lang="en-US" altLang="zh-CN" sz="4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0384" y="4417060"/>
            <a:ext cx="3480109" cy="597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Author</a:t>
            </a:r>
          </a:p>
          <a:p>
            <a:pPr algn="ctr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施俊生、吳明哲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5386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2" grpId="0" bldLvl="0" animBg="1"/>
      <p:bldP spid="11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缺角矩形 2"/>
          <p:cNvSpPr/>
          <p:nvPr/>
        </p:nvSpPr>
        <p:spPr>
          <a:xfrm>
            <a:off x="2337493" y="2997319"/>
            <a:ext cx="2757261" cy="2577924"/>
          </a:xfrm>
          <a:prstGeom prst="plaqu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cs typeface="+mn-ea"/>
                <a:sym typeface="+mn-lt"/>
              </a:rPr>
              <a:t>ONE</a:t>
            </a:r>
            <a:r>
              <a:rPr lang="en-US" altLang="zh-CN" dirty="0">
                <a:cs typeface="+mn-ea"/>
                <a:sym typeface="+mn-lt"/>
              </a:rPr>
              <a:t> </a:t>
            </a:r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05105" y="273050"/>
            <a:ext cx="3389630" cy="546735"/>
            <a:chOff x="204951" y="273270"/>
            <a:chExt cx="3389630" cy="546735"/>
          </a:xfrm>
        </p:grpSpPr>
        <p:sp>
          <p:nvSpPr>
            <p:cNvPr id="23" name="矩形 22"/>
            <p:cNvSpPr/>
            <p:nvPr/>
          </p:nvSpPr>
          <p:spPr>
            <a:xfrm>
              <a:off x="204951" y="273270"/>
              <a:ext cx="220717" cy="536028"/>
            </a:xfrm>
            <a:prstGeom prst="rect">
              <a:avLst/>
            </a:prstGeom>
            <a:solidFill>
              <a:srgbClr val="6D83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493241" y="298035"/>
              <a:ext cx="3101340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>
                  <a:solidFill>
                    <a:srgbClr val="394B6E"/>
                  </a:solidFill>
                  <a:cs typeface="+mn-ea"/>
                  <a:sym typeface="+mn-lt"/>
                </a:rPr>
                <a:t>附件的部分～</a:t>
              </a:r>
              <a:endParaRPr lang="zh-CN" altLang="en-US" sz="2800" dirty="0">
                <a:solidFill>
                  <a:srgbClr val="394B6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6971226" y="1002060"/>
            <a:ext cx="30308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Github</a:t>
            </a:r>
            <a:br>
              <a:rPr lang="en-US" altLang="zh-TW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</a:br>
            <a:r>
              <a:rPr lang="zh-TW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網絡爬蟲、資料視覺化等程式碼皆可以在這裡找到喔！</a:t>
            </a:r>
            <a:endParaRPr lang="zh-CN" altLang="en-US" sz="2000" b="1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200697" y="1155948"/>
            <a:ext cx="303085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研究報告書</a:t>
            </a:r>
            <a:endParaRPr lang="en-US" altLang="zh-TW" sz="3600" b="1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  <a:p>
            <a:r>
              <a:rPr lang="zh-TW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最終的報告書成品，歡迎取用與參考</a:t>
            </a:r>
            <a:endParaRPr lang="zh-CN" altLang="en-US" sz="2000" b="1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8E9A8A1-406F-86DE-6031-C7240D96FB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123" y="2822052"/>
            <a:ext cx="2880000" cy="2880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71B1E8F-64B7-7CB7-75FE-8176AB3956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729" y="2822052"/>
            <a:ext cx="2880000" cy="2880000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948285" cy="6858000"/>
          </a:xfrm>
          <a:prstGeom prst="rect">
            <a:avLst/>
          </a:prstGeom>
          <a:solidFill>
            <a:srgbClr val="6D83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776000" y="2882212"/>
            <a:ext cx="8640000" cy="2160000"/>
            <a:chOff x="2117034" y="3101008"/>
            <a:chExt cx="8640000" cy="2160000"/>
          </a:xfrm>
        </p:grpSpPr>
        <p:sp>
          <p:nvSpPr>
            <p:cNvPr id="5" name="矩形 4"/>
            <p:cNvSpPr/>
            <p:nvPr/>
          </p:nvSpPr>
          <p:spPr>
            <a:xfrm>
              <a:off x="2117034" y="3101008"/>
              <a:ext cx="2160000" cy="2160000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cs typeface="+mn-ea"/>
                <a:sym typeface="+mn-lt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277034" y="3101008"/>
              <a:ext cx="2160000" cy="2160000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cs typeface="+mn-ea"/>
                <a:sym typeface="+mn-lt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6437034" y="3101008"/>
              <a:ext cx="2160000" cy="2160000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cs typeface="+mn-ea"/>
                <a:sym typeface="+mn-lt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7034" y="3101008"/>
              <a:ext cx="2160000" cy="2160000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cs typeface="+mn-ea"/>
                <a:sym typeface="+mn-lt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912744" y="3669824"/>
            <a:ext cx="2052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  <a:cs typeface="+mn-ea"/>
                <a:sym typeface="+mn-lt"/>
              </a:rPr>
              <a:t>人口遷移</a:t>
            </a:r>
            <a:endParaRPr lang="zh-CN" alt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964838" y="3429000"/>
            <a:ext cx="20520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cs typeface="+mn-ea"/>
                <a:sym typeface="+mn-lt"/>
              </a:rPr>
              <a:t>制度性</a:t>
            </a:r>
            <a:endParaRPr lang="en-US" altLang="zh-TW" sz="32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zh-TW" altLang="en-US" sz="3200" b="1" dirty="0">
                <a:solidFill>
                  <a:schemeClr val="bg1"/>
                </a:solidFill>
                <a:cs typeface="+mn-ea"/>
                <a:sym typeface="+mn-lt"/>
              </a:rPr>
              <a:t>遷移</a:t>
            </a:r>
            <a:endParaRPr lang="zh-CN" alt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117034" y="3423602"/>
            <a:ext cx="21023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cs typeface="+mn-ea"/>
                <a:sym typeface="+mn-lt"/>
              </a:rPr>
              <a:t>遠端工作比例</a:t>
            </a:r>
            <a:endParaRPr lang="zh-CN" alt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381216" y="3669823"/>
            <a:ext cx="2281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  <a:cs typeface="+mn-ea"/>
                <a:sym typeface="+mn-lt"/>
              </a:rPr>
              <a:t>政策建議</a:t>
            </a:r>
            <a:endParaRPr lang="zh-CN" alt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659424" y="1427827"/>
            <a:ext cx="6347460" cy="646331"/>
            <a:chOff x="1659424" y="1427827"/>
            <a:chExt cx="6347460" cy="646331"/>
          </a:xfrm>
        </p:grpSpPr>
        <p:sp>
          <p:nvSpPr>
            <p:cNvPr id="4" name="矩形 3"/>
            <p:cNvSpPr/>
            <p:nvPr/>
          </p:nvSpPr>
          <p:spPr>
            <a:xfrm>
              <a:off x="4464219" y="1664047"/>
              <a:ext cx="3542665" cy="1295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 flipH="1">
              <a:off x="1659424" y="1427827"/>
              <a:ext cx="2863352" cy="64633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cs typeface="+mn-ea"/>
                  <a:sym typeface="+mn-lt"/>
                </a:rPr>
                <a:t>CONTENTS</a:t>
              </a:r>
              <a:endParaRPr lang="zh-CN" altLang="en-US" sz="3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-2" y="2047461"/>
            <a:ext cx="12192002" cy="39208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2" name="图片 11" descr="/Users/sunkun/Desktop/图片1.png图片1"/>
          <p:cNvPicPr preferRelativeResize="0"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26983" y="1619749"/>
            <a:ext cx="4714240" cy="5044304"/>
          </a:xfrm>
          <a:custGeom>
            <a:avLst/>
            <a:gdLst>
              <a:gd name="connsiteX0" fmla="*/ 0 w 5585255"/>
              <a:gd name="connsiteY0" fmla="*/ 0 h 5968314"/>
              <a:gd name="connsiteX1" fmla="*/ 5585255 w 5585255"/>
              <a:gd name="connsiteY1" fmla="*/ 0 h 5968314"/>
              <a:gd name="connsiteX2" fmla="*/ 0 w 5585255"/>
              <a:gd name="connsiteY2" fmla="*/ 5968314 h 5968314"/>
              <a:gd name="connsiteX3" fmla="*/ 0 w 5585255"/>
              <a:gd name="connsiteY3" fmla="*/ 0 h 5968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85255" h="5968314">
                <a:moveTo>
                  <a:pt x="0" y="0"/>
                </a:moveTo>
                <a:lnTo>
                  <a:pt x="5585255" y="0"/>
                </a:lnTo>
                <a:lnTo>
                  <a:pt x="0" y="5968314"/>
                </a:lnTo>
                <a:lnTo>
                  <a:pt x="0" y="0"/>
                </a:lnTo>
                <a:close/>
              </a:path>
            </a:pathLst>
          </a:custGeom>
          <a:noFill/>
        </p:spPr>
      </p:pic>
      <p:sp>
        <p:nvSpPr>
          <p:cNvPr id="10" name="直角三角形 9"/>
          <p:cNvSpPr/>
          <p:nvPr/>
        </p:nvSpPr>
        <p:spPr>
          <a:xfrm rot="10800000" flipH="1">
            <a:off x="526774" y="924010"/>
            <a:ext cx="4720550" cy="5044304"/>
          </a:xfrm>
          <a:prstGeom prst="rtTriangle">
            <a:avLst/>
          </a:prstGeom>
          <a:solidFill>
            <a:srgbClr val="6A82CD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076190" y="2192655"/>
            <a:ext cx="244729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>
                <a:solidFill>
                  <a:srgbClr val="394B6E"/>
                </a:solidFill>
                <a:cs typeface="+mn-ea"/>
                <a:sym typeface="+mn-lt"/>
              </a:rPr>
              <a:t> 01</a:t>
            </a:r>
            <a:endParaRPr lang="zh-CN" altLang="en-US" sz="9600" dirty="0">
              <a:solidFill>
                <a:srgbClr val="394B6E"/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024553" y="3693394"/>
            <a:ext cx="4955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solidFill>
                  <a:srgbClr val="394B6E"/>
                </a:solidFill>
                <a:cs typeface="+mn-ea"/>
                <a:sym typeface="+mn-lt"/>
              </a:rPr>
              <a:t>人口遷移？</a:t>
            </a:r>
            <a:endParaRPr lang="zh-CN" altLang="en-US" sz="4800" b="1" dirty="0">
              <a:solidFill>
                <a:srgbClr val="394B6E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572495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0" grpId="0" bldLvl="0" animBg="1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205105" y="273050"/>
            <a:ext cx="3389630" cy="546735"/>
            <a:chOff x="204951" y="273270"/>
            <a:chExt cx="3389630" cy="546735"/>
          </a:xfrm>
        </p:grpSpPr>
        <p:sp>
          <p:nvSpPr>
            <p:cNvPr id="30" name="矩形 29"/>
            <p:cNvSpPr/>
            <p:nvPr/>
          </p:nvSpPr>
          <p:spPr>
            <a:xfrm>
              <a:off x="204951" y="273270"/>
              <a:ext cx="220717" cy="536028"/>
            </a:xfrm>
            <a:prstGeom prst="rect">
              <a:avLst/>
            </a:prstGeom>
            <a:solidFill>
              <a:srgbClr val="6D83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493241" y="298035"/>
              <a:ext cx="3101340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>
                  <a:solidFill>
                    <a:srgbClr val="394B6E"/>
                  </a:solidFill>
                  <a:cs typeface="+mn-ea"/>
                  <a:sym typeface="+mn-lt"/>
                </a:rPr>
                <a:t>人口遷移？</a:t>
              </a:r>
              <a:endParaRPr lang="zh-CN" altLang="en-US" sz="2800" dirty="0">
                <a:solidFill>
                  <a:srgbClr val="394B6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E6BE57C9-1946-F5D4-36CE-C99B58D18595}"/>
              </a:ext>
            </a:extLst>
          </p:cNvPr>
          <p:cNvGrpSpPr/>
          <p:nvPr/>
        </p:nvGrpSpPr>
        <p:grpSpPr>
          <a:xfrm>
            <a:off x="3401593" y="662189"/>
            <a:ext cx="3654773" cy="2672682"/>
            <a:chOff x="2811171" y="1521686"/>
            <a:chExt cx="2976557" cy="2176713"/>
          </a:xfrm>
        </p:grpSpPr>
        <p:grpSp>
          <p:nvGrpSpPr>
            <p:cNvPr id="2" name="组合 1"/>
            <p:cNvGrpSpPr/>
            <p:nvPr/>
          </p:nvGrpSpPr>
          <p:grpSpPr>
            <a:xfrm>
              <a:off x="2811171" y="1521686"/>
              <a:ext cx="2646983" cy="2176713"/>
              <a:chOff x="1279530" y="2081048"/>
              <a:chExt cx="2188883" cy="1800000"/>
            </a:xfrm>
          </p:grpSpPr>
          <p:sp>
            <p:nvSpPr>
              <p:cNvPr id="3" name="矩形 2"/>
              <p:cNvSpPr/>
              <p:nvPr/>
            </p:nvSpPr>
            <p:spPr>
              <a:xfrm rot="2700000">
                <a:off x="1279530" y="2081048"/>
                <a:ext cx="1800000" cy="1800000"/>
              </a:xfrm>
              <a:prstGeom prst="rect">
                <a:avLst/>
              </a:prstGeom>
              <a:noFill/>
              <a:ln>
                <a:solidFill>
                  <a:srgbClr val="6D83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" name="矩形 3"/>
              <p:cNvSpPr/>
              <p:nvPr/>
            </p:nvSpPr>
            <p:spPr>
              <a:xfrm rot="2700000">
                <a:off x="1668413" y="2081048"/>
                <a:ext cx="1800000" cy="1800000"/>
              </a:xfrm>
              <a:prstGeom prst="rect">
                <a:avLst/>
              </a:prstGeom>
              <a:solidFill>
                <a:srgbClr val="6D83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D2AEFDD8-9622-9AE8-67D4-6E54FC6DA77D}"/>
                </a:ext>
              </a:extLst>
            </p:cNvPr>
            <p:cNvSpPr txBox="1"/>
            <p:nvPr/>
          </p:nvSpPr>
          <p:spPr>
            <a:xfrm>
              <a:off x="3451585" y="2351387"/>
              <a:ext cx="2336143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3200" b="1" dirty="0">
                  <a:solidFill>
                    <a:schemeClr val="bg1"/>
                  </a:solidFill>
                  <a:cs typeface="+mn-ea"/>
                  <a:sym typeface="+mn-lt"/>
                </a:rPr>
                <a:t>多樣性流失</a:t>
              </a:r>
              <a:endParaRPr lang="zh-CN" altLang="en-US" sz="32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0B995707-FE63-5303-342A-09ADFE57D5A1}"/>
              </a:ext>
            </a:extLst>
          </p:cNvPr>
          <p:cNvGrpSpPr/>
          <p:nvPr/>
        </p:nvGrpSpPr>
        <p:grpSpPr>
          <a:xfrm>
            <a:off x="5489668" y="3519537"/>
            <a:ext cx="3945925" cy="2672682"/>
            <a:chOff x="7159757" y="1537560"/>
            <a:chExt cx="3213680" cy="2176713"/>
          </a:xfrm>
        </p:grpSpPr>
        <p:grpSp>
          <p:nvGrpSpPr>
            <p:cNvPr id="5" name="组合 4"/>
            <p:cNvGrpSpPr/>
            <p:nvPr/>
          </p:nvGrpSpPr>
          <p:grpSpPr>
            <a:xfrm>
              <a:off x="7159757" y="1537560"/>
              <a:ext cx="2646984" cy="2176713"/>
              <a:chOff x="1279530" y="2081048"/>
              <a:chExt cx="2188883" cy="1800000"/>
            </a:xfrm>
          </p:grpSpPr>
          <p:sp>
            <p:nvSpPr>
              <p:cNvPr id="6" name="矩形 5"/>
              <p:cNvSpPr/>
              <p:nvPr/>
            </p:nvSpPr>
            <p:spPr>
              <a:xfrm rot="2700000">
                <a:off x="1279530" y="2081048"/>
                <a:ext cx="1800000" cy="1800000"/>
              </a:xfrm>
              <a:prstGeom prst="rect">
                <a:avLst/>
              </a:prstGeom>
              <a:noFill/>
              <a:ln>
                <a:solidFill>
                  <a:srgbClr val="6D83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 rot="2700000">
                <a:off x="1668413" y="2081048"/>
                <a:ext cx="1800000" cy="1800000"/>
              </a:xfrm>
              <a:prstGeom prst="rect">
                <a:avLst/>
              </a:prstGeom>
              <a:solidFill>
                <a:srgbClr val="6D83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570A5525-1EBF-EA85-A3B5-729953F41172}"/>
                </a:ext>
              </a:extLst>
            </p:cNvPr>
            <p:cNvSpPr txBox="1"/>
            <p:nvPr/>
          </p:nvSpPr>
          <p:spPr>
            <a:xfrm>
              <a:off x="8037294" y="2367260"/>
              <a:ext cx="2336143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3200" b="1" dirty="0">
                  <a:solidFill>
                    <a:schemeClr val="bg1"/>
                  </a:solidFill>
                  <a:cs typeface="+mn-ea"/>
                  <a:sym typeface="+mn-lt"/>
                </a:rPr>
                <a:t>稅基喪失</a:t>
              </a:r>
              <a:endParaRPr lang="zh-CN" altLang="en-US" sz="32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E8217672-F870-63EA-147C-4FB62C91B017}"/>
              </a:ext>
            </a:extLst>
          </p:cNvPr>
          <p:cNvCxnSpPr>
            <a:cxnSpLocks/>
          </p:cNvCxnSpPr>
          <p:nvPr/>
        </p:nvCxnSpPr>
        <p:spPr>
          <a:xfrm flipV="1">
            <a:off x="2090610" y="0"/>
            <a:ext cx="7487272" cy="7293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3A429A0C-C72B-63C2-A72D-C5022BC5E763}"/>
              </a:ext>
            </a:extLst>
          </p:cNvPr>
          <p:cNvGrpSpPr/>
          <p:nvPr/>
        </p:nvGrpSpPr>
        <p:grpSpPr>
          <a:xfrm>
            <a:off x="902639" y="3201945"/>
            <a:ext cx="3654773" cy="2672682"/>
            <a:chOff x="2811171" y="1521686"/>
            <a:chExt cx="2976557" cy="2176713"/>
          </a:xfrm>
        </p:grpSpPr>
        <p:grpSp>
          <p:nvGrpSpPr>
            <p:cNvPr id="23" name="组合 1">
              <a:extLst>
                <a:ext uri="{FF2B5EF4-FFF2-40B4-BE49-F238E27FC236}">
                  <a16:creationId xmlns:a16="http://schemas.microsoft.com/office/drawing/2014/main" id="{1BDDEFDB-F653-4C05-7AEC-548203512E33}"/>
                </a:ext>
              </a:extLst>
            </p:cNvPr>
            <p:cNvGrpSpPr/>
            <p:nvPr/>
          </p:nvGrpSpPr>
          <p:grpSpPr>
            <a:xfrm>
              <a:off x="2811171" y="1521686"/>
              <a:ext cx="2646983" cy="2176713"/>
              <a:chOff x="1279530" y="2081048"/>
              <a:chExt cx="2188883" cy="1800000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35F7C174-0A66-A50A-8E0D-6C2CFD8D3081}"/>
                  </a:ext>
                </a:extLst>
              </p:cNvPr>
              <p:cNvSpPr/>
              <p:nvPr/>
            </p:nvSpPr>
            <p:spPr>
              <a:xfrm rot="2700000">
                <a:off x="1279530" y="2081048"/>
                <a:ext cx="1800000" cy="1800000"/>
              </a:xfrm>
              <a:prstGeom prst="rect">
                <a:avLst/>
              </a:prstGeom>
              <a:solidFill>
                <a:srgbClr val="6D83C8"/>
              </a:solidFill>
              <a:ln>
                <a:solidFill>
                  <a:srgbClr val="6D83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4277168C-A872-05D3-BD24-DF6A8A202F77}"/>
                  </a:ext>
                </a:extLst>
              </p:cNvPr>
              <p:cNvSpPr/>
              <p:nvPr/>
            </p:nvSpPr>
            <p:spPr>
              <a:xfrm rot="2700000">
                <a:off x="1668413" y="2081048"/>
                <a:ext cx="1800000" cy="180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D79FA1FA-1B79-A64A-2583-F57DF37E83F7}"/>
                </a:ext>
              </a:extLst>
            </p:cNvPr>
            <p:cNvSpPr txBox="1"/>
            <p:nvPr/>
          </p:nvSpPr>
          <p:spPr>
            <a:xfrm>
              <a:off x="3144920" y="2351387"/>
              <a:ext cx="2642808" cy="4762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3200" b="1" dirty="0">
                  <a:cs typeface="+mn-ea"/>
                  <a:sym typeface="+mn-lt"/>
                </a:rPr>
                <a:t>臺北市東區興衰</a:t>
              </a:r>
              <a:endParaRPr lang="zh-CN" altLang="en-US" sz="3200" b="1" dirty="0">
                <a:cs typeface="+mn-ea"/>
                <a:sym typeface="+mn-lt"/>
              </a:endParaRPr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BE5AA5CE-DC72-C499-C12A-8F164D0BFA9C}"/>
              </a:ext>
            </a:extLst>
          </p:cNvPr>
          <p:cNvGrpSpPr/>
          <p:nvPr/>
        </p:nvGrpSpPr>
        <p:grpSpPr>
          <a:xfrm>
            <a:off x="8064627" y="1079464"/>
            <a:ext cx="3470982" cy="2672682"/>
            <a:chOff x="2811171" y="1521686"/>
            <a:chExt cx="2826872" cy="2176713"/>
          </a:xfrm>
        </p:grpSpPr>
        <p:grpSp>
          <p:nvGrpSpPr>
            <p:cNvPr id="28" name="组合 1">
              <a:extLst>
                <a:ext uri="{FF2B5EF4-FFF2-40B4-BE49-F238E27FC236}">
                  <a16:creationId xmlns:a16="http://schemas.microsoft.com/office/drawing/2014/main" id="{C13AAF2A-208A-582A-581C-459E683A0C5E}"/>
                </a:ext>
              </a:extLst>
            </p:cNvPr>
            <p:cNvGrpSpPr/>
            <p:nvPr/>
          </p:nvGrpSpPr>
          <p:grpSpPr>
            <a:xfrm>
              <a:off x="2811171" y="1521686"/>
              <a:ext cx="2646983" cy="2176713"/>
              <a:chOff x="1279530" y="2081048"/>
              <a:chExt cx="2188883" cy="1800000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9A32A889-F54A-5BDF-70A5-033E3FCBFC3E}"/>
                  </a:ext>
                </a:extLst>
              </p:cNvPr>
              <p:cNvSpPr/>
              <p:nvPr/>
            </p:nvSpPr>
            <p:spPr>
              <a:xfrm rot="2700000">
                <a:off x="1279530" y="2081048"/>
                <a:ext cx="1800000" cy="1800000"/>
              </a:xfrm>
              <a:prstGeom prst="rect">
                <a:avLst/>
              </a:prstGeom>
              <a:solidFill>
                <a:srgbClr val="6D83C8"/>
              </a:solidFill>
              <a:ln>
                <a:solidFill>
                  <a:srgbClr val="6D83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EC96CA6B-7116-0272-8A37-48C8E5C9293C}"/>
                  </a:ext>
                </a:extLst>
              </p:cNvPr>
              <p:cNvSpPr/>
              <p:nvPr/>
            </p:nvSpPr>
            <p:spPr>
              <a:xfrm rot="2700000">
                <a:off x="1668413" y="2081048"/>
                <a:ext cx="1800000" cy="180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17FC6334-9781-25D6-00DF-723C710BF2EF}"/>
                </a:ext>
              </a:extLst>
            </p:cNvPr>
            <p:cNvSpPr txBox="1"/>
            <p:nvPr/>
          </p:nvSpPr>
          <p:spPr>
            <a:xfrm>
              <a:off x="3301900" y="2373758"/>
              <a:ext cx="2336143" cy="4762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3200" b="1" dirty="0">
                  <a:cs typeface="+mn-ea"/>
                  <a:sym typeface="+mn-lt"/>
                </a:rPr>
                <a:t>地方稅收下降</a:t>
              </a:r>
              <a:endParaRPr lang="zh-CN" altLang="en-US" sz="3200" b="1" dirty="0">
                <a:cs typeface="+mn-ea"/>
                <a:sym typeface="+mn-lt"/>
              </a:endParaRPr>
            </a:p>
          </p:txBody>
        </p:sp>
      </p:grpSp>
      <p:sp>
        <p:nvSpPr>
          <p:cNvPr id="43" name="箭號: 向右 42">
            <a:extLst>
              <a:ext uri="{FF2B5EF4-FFF2-40B4-BE49-F238E27FC236}">
                <a16:creationId xmlns:a16="http://schemas.microsoft.com/office/drawing/2014/main" id="{340B0AAC-5670-F2C2-B151-C899D409892A}"/>
              </a:ext>
            </a:extLst>
          </p:cNvPr>
          <p:cNvSpPr/>
          <p:nvPr/>
        </p:nvSpPr>
        <p:spPr>
          <a:xfrm rot="8160000">
            <a:off x="1350229" y="1630063"/>
            <a:ext cx="1172462" cy="736933"/>
          </a:xfrm>
          <a:prstGeom prst="rightArrow">
            <a:avLst/>
          </a:prstGeom>
          <a:solidFill>
            <a:srgbClr val="6D83C8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箭號: 向右 44">
            <a:extLst>
              <a:ext uri="{FF2B5EF4-FFF2-40B4-BE49-F238E27FC236}">
                <a16:creationId xmlns:a16="http://schemas.microsoft.com/office/drawing/2014/main" id="{69DCA161-966B-7D9A-69C9-BCB2BB864CE3}"/>
              </a:ext>
            </a:extLst>
          </p:cNvPr>
          <p:cNvSpPr/>
          <p:nvPr/>
        </p:nvSpPr>
        <p:spPr>
          <a:xfrm rot="18946952">
            <a:off x="9710579" y="4610118"/>
            <a:ext cx="1172462" cy="736933"/>
          </a:xfrm>
          <a:prstGeom prst="rightArrow">
            <a:avLst/>
          </a:prstGeom>
          <a:solidFill>
            <a:srgbClr val="6D83C8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205105" y="273050"/>
            <a:ext cx="3389630" cy="547985"/>
            <a:chOff x="204951" y="273270"/>
            <a:chExt cx="3389630" cy="547985"/>
          </a:xfrm>
        </p:grpSpPr>
        <p:sp>
          <p:nvSpPr>
            <p:cNvPr id="30" name="矩形 29"/>
            <p:cNvSpPr/>
            <p:nvPr/>
          </p:nvSpPr>
          <p:spPr>
            <a:xfrm>
              <a:off x="204951" y="273270"/>
              <a:ext cx="220717" cy="536028"/>
            </a:xfrm>
            <a:prstGeom prst="rect">
              <a:avLst/>
            </a:prstGeom>
            <a:solidFill>
              <a:srgbClr val="6D83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493241" y="298035"/>
              <a:ext cx="31013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>
                  <a:solidFill>
                    <a:srgbClr val="394B6E"/>
                  </a:solidFill>
                  <a:cs typeface="+mn-ea"/>
                  <a:sym typeface="+mn-lt"/>
                </a:rPr>
                <a:t>人口遷移？</a:t>
              </a:r>
              <a:endParaRPr lang="en-US" altLang="zh-TW" sz="2800" dirty="0">
                <a:solidFill>
                  <a:srgbClr val="394B6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07BDD954-AA44-0A2D-5330-F833E4F9D8DB}"/>
              </a:ext>
            </a:extLst>
          </p:cNvPr>
          <p:cNvGrpSpPr/>
          <p:nvPr/>
        </p:nvGrpSpPr>
        <p:grpSpPr>
          <a:xfrm>
            <a:off x="2420382" y="1629000"/>
            <a:ext cx="2924465" cy="1800000"/>
            <a:chOff x="2420382" y="1629000"/>
            <a:chExt cx="2924465" cy="1800000"/>
          </a:xfrm>
        </p:grpSpPr>
        <p:grpSp>
          <p:nvGrpSpPr>
            <p:cNvPr id="2" name="组合 1"/>
            <p:cNvGrpSpPr/>
            <p:nvPr/>
          </p:nvGrpSpPr>
          <p:grpSpPr>
            <a:xfrm>
              <a:off x="2420382" y="1629000"/>
              <a:ext cx="2188883" cy="1800000"/>
              <a:chOff x="1279530" y="2081048"/>
              <a:chExt cx="2188883" cy="1800000"/>
            </a:xfrm>
          </p:grpSpPr>
          <p:sp>
            <p:nvSpPr>
              <p:cNvPr id="3" name="矩形 2"/>
              <p:cNvSpPr/>
              <p:nvPr/>
            </p:nvSpPr>
            <p:spPr>
              <a:xfrm rot="2700000">
                <a:off x="1279530" y="2081048"/>
                <a:ext cx="1800000" cy="1800000"/>
              </a:xfrm>
              <a:prstGeom prst="rect">
                <a:avLst/>
              </a:prstGeom>
              <a:noFill/>
              <a:ln>
                <a:solidFill>
                  <a:srgbClr val="6D83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" name="矩形 3"/>
              <p:cNvSpPr/>
              <p:nvPr/>
            </p:nvSpPr>
            <p:spPr>
              <a:xfrm rot="2700000">
                <a:off x="1668413" y="2081048"/>
                <a:ext cx="1800000" cy="1800000"/>
              </a:xfrm>
              <a:prstGeom prst="rect">
                <a:avLst/>
              </a:prstGeom>
              <a:solidFill>
                <a:srgbClr val="6D83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457B7DB-841F-8C08-1D74-308E61AF646F}"/>
                </a:ext>
              </a:extLst>
            </p:cNvPr>
            <p:cNvSpPr txBox="1"/>
            <p:nvPr/>
          </p:nvSpPr>
          <p:spPr>
            <a:xfrm>
              <a:off x="3051737" y="2113501"/>
              <a:ext cx="22931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800" b="1" dirty="0">
                  <a:solidFill>
                    <a:schemeClr val="bg1"/>
                  </a:solidFill>
                </a:rPr>
                <a:t>房價</a:t>
              </a:r>
            </a:p>
          </p:txBody>
        </p:sp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AC02E353-5199-9D87-8242-8C31B416DC4A}"/>
              </a:ext>
            </a:extLst>
          </p:cNvPr>
          <p:cNvGrpSpPr/>
          <p:nvPr/>
        </p:nvGrpSpPr>
        <p:grpSpPr>
          <a:xfrm>
            <a:off x="5579053" y="1626398"/>
            <a:ext cx="2924465" cy="1800000"/>
            <a:chOff x="2420382" y="1629000"/>
            <a:chExt cx="2924465" cy="1800000"/>
          </a:xfrm>
        </p:grpSpPr>
        <p:grpSp>
          <p:nvGrpSpPr>
            <p:cNvPr id="39" name="组合 1">
              <a:extLst>
                <a:ext uri="{FF2B5EF4-FFF2-40B4-BE49-F238E27FC236}">
                  <a16:creationId xmlns:a16="http://schemas.microsoft.com/office/drawing/2014/main" id="{2B84658F-FE87-E36C-3F31-48C65D08C549}"/>
                </a:ext>
              </a:extLst>
            </p:cNvPr>
            <p:cNvGrpSpPr/>
            <p:nvPr/>
          </p:nvGrpSpPr>
          <p:grpSpPr>
            <a:xfrm>
              <a:off x="2420382" y="1629000"/>
              <a:ext cx="2188883" cy="1800000"/>
              <a:chOff x="1279530" y="2081048"/>
              <a:chExt cx="2188883" cy="1800000"/>
            </a:xfrm>
          </p:grpSpPr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A2E47CBA-CE68-9161-B1DD-D662CC59F8BE}"/>
                  </a:ext>
                </a:extLst>
              </p:cNvPr>
              <p:cNvSpPr/>
              <p:nvPr/>
            </p:nvSpPr>
            <p:spPr>
              <a:xfrm rot="2700000">
                <a:off x="1279530" y="2081048"/>
                <a:ext cx="1800000" cy="1800000"/>
              </a:xfrm>
              <a:prstGeom prst="rect">
                <a:avLst/>
              </a:prstGeom>
              <a:noFill/>
              <a:ln>
                <a:solidFill>
                  <a:srgbClr val="6D83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D34B8D4A-F767-0D6A-5A56-6F91A6EA17BF}"/>
                  </a:ext>
                </a:extLst>
              </p:cNvPr>
              <p:cNvSpPr/>
              <p:nvPr/>
            </p:nvSpPr>
            <p:spPr>
              <a:xfrm rot="2700000">
                <a:off x="1668413" y="2081048"/>
                <a:ext cx="1800000" cy="1800000"/>
              </a:xfrm>
              <a:prstGeom prst="rect">
                <a:avLst/>
              </a:prstGeom>
              <a:solidFill>
                <a:srgbClr val="6D83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920F9352-03B2-EC1C-2710-04F629E32D09}"/>
                </a:ext>
              </a:extLst>
            </p:cNvPr>
            <p:cNvSpPr txBox="1"/>
            <p:nvPr/>
          </p:nvSpPr>
          <p:spPr>
            <a:xfrm>
              <a:off x="3051737" y="2113501"/>
              <a:ext cx="22931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800" b="1" dirty="0">
                  <a:solidFill>
                    <a:schemeClr val="bg1"/>
                  </a:solidFill>
                </a:rPr>
                <a:t>物價</a:t>
              </a:r>
            </a:p>
          </p:txBody>
        </p:sp>
      </p:grp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3D97D8CE-2B9A-1AB2-8DA4-E576FA68844A}"/>
              </a:ext>
            </a:extLst>
          </p:cNvPr>
          <p:cNvGrpSpPr/>
          <p:nvPr/>
        </p:nvGrpSpPr>
        <p:grpSpPr>
          <a:xfrm>
            <a:off x="8755994" y="1629000"/>
            <a:ext cx="2924465" cy="1800000"/>
            <a:chOff x="2420382" y="1629000"/>
            <a:chExt cx="2924465" cy="1800000"/>
          </a:xfrm>
        </p:grpSpPr>
        <p:grpSp>
          <p:nvGrpSpPr>
            <p:cNvPr id="46" name="组合 1">
              <a:extLst>
                <a:ext uri="{FF2B5EF4-FFF2-40B4-BE49-F238E27FC236}">
                  <a16:creationId xmlns:a16="http://schemas.microsoft.com/office/drawing/2014/main" id="{EC552715-27D8-41A3-361D-9A460AEEF6F4}"/>
                </a:ext>
              </a:extLst>
            </p:cNvPr>
            <p:cNvGrpSpPr/>
            <p:nvPr/>
          </p:nvGrpSpPr>
          <p:grpSpPr>
            <a:xfrm>
              <a:off x="2420382" y="1629000"/>
              <a:ext cx="2188883" cy="1800000"/>
              <a:chOff x="1279530" y="2081048"/>
              <a:chExt cx="2188883" cy="1800000"/>
            </a:xfrm>
          </p:grpSpPr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C8363F9D-EE9E-4831-5AAF-07E899AE60C1}"/>
                  </a:ext>
                </a:extLst>
              </p:cNvPr>
              <p:cNvSpPr/>
              <p:nvPr/>
            </p:nvSpPr>
            <p:spPr>
              <a:xfrm rot="2700000">
                <a:off x="1279530" y="2081048"/>
                <a:ext cx="1800000" cy="1800000"/>
              </a:xfrm>
              <a:prstGeom prst="rect">
                <a:avLst/>
              </a:prstGeom>
              <a:noFill/>
              <a:ln>
                <a:solidFill>
                  <a:srgbClr val="6D83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56D69E40-7688-DAF2-4F9D-4188644388DB}"/>
                  </a:ext>
                </a:extLst>
              </p:cNvPr>
              <p:cNvSpPr/>
              <p:nvPr/>
            </p:nvSpPr>
            <p:spPr>
              <a:xfrm rot="2700000">
                <a:off x="1668413" y="2081048"/>
                <a:ext cx="1800000" cy="1800000"/>
              </a:xfrm>
              <a:prstGeom prst="rect">
                <a:avLst/>
              </a:prstGeom>
              <a:solidFill>
                <a:srgbClr val="6D83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C08B4A99-80E3-16A8-0EC5-88CB831A6C18}"/>
                </a:ext>
              </a:extLst>
            </p:cNvPr>
            <p:cNvSpPr txBox="1"/>
            <p:nvPr/>
          </p:nvSpPr>
          <p:spPr>
            <a:xfrm>
              <a:off x="3051737" y="2113501"/>
              <a:ext cx="22931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800" b="1" dirty="0">
                  <a:solidFill>
                    <a:schemeClr val="bg1"/>
                  </a:solidFill>
                </a:rPr>
                <a:t>租金</a:t>
              </a:r>
            </a:p>
          </p:txBody>
        </p:sp>
      </p:grpSp>
      <p:grpSp>
        <p:nvGrpSpPr>
          <p:cNvPr id="65" name="群組 64">
            <a:extLst>
              <a:ext uri="{FF2B5EF4-FFF2-40B4-BE49-F238E27FC236}">
                <a16:creationId xmlns:a16="http://schemas.microsoft.com/office/drawing/2014/main" id="{C95A861F-C1F5-4549-9D72-F5EB680FA931}"/>
              </a:ext>
            </a:extLst>
          </p:cNvPr>
          <p:cNvGrpSpPr/>
          <p:nvPr/>
        </p:nvGrpSpPr>
        <p:grpSpPr>
          <a:xfrm>
            <a:off x="917874" y="3431602"/>
            <a:ext cx="2924465" cy="1800000"/>
            <a:chOff x="2420382" y="1629000"/>
            <a:chExt cx="2924465" cy="1800000"/>
          </a:xfrm>
        </p:grpSpPr>
        <p:grpSp>
          <p:nvGrpSpPr>
            <p:cNvPr id="66" name="组合 1">
              <a:extLst>
                <a:ext uri="{FF2B5EF4-FFF2-40B4-BE49-F238E27FC236}">
                  <a16:creationId xmlns:a16="http://schemas.microsoft.com/office/drawing/2014/main" id="{DC016213-2869-5333-5410-EC701BED41E0}"/>
                </a:ext>
              </a:extLst>
            </p:cNvPr>
            <p:cNvGrpSpPr/>
            <p:nvPr/>
          </p:nvGrpSpPr>
          <p:grpSpPr>
            <a:xfrm>
              <a:off x="2420382" y="1629000"/>
              <a:ext cx="2188883" cy="1800000"/>
              <a:chOff x="1279530" y="2081048"/>
              <a:chExt cx="2188883" cy="1800000"/>
            </a:xfrm>
          </p:grpSpPr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994C3DB9-F6D7-B285-7E05-37A2D6C34BDD}"/>
                  </a:ext>
                </a:extLst>
              </p:cNvPr>
              <p:cNvSpPr/>
              <p:nvPr/>
            </p:nvSpPr>
            <p:spPr>
              <a:xfrm rot="2700000">
                <a:off x="1279530" y="2081048"/>
                <a:ext cx="1800000" cy="1800000"/>
              </a:xfrm>
              <a:prstGeom prst="rect">
                <a:avLst/>
              </a:prstGeom>
              <a:noFill/>
              <a:ln>
                <a:solidFill>
                  <a:srgbClr val="6D83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F2C92E13-6247-26D9-706F-1CCE1205C04F}"/>
                  </a:ext>
                </a:extLst>
              </p:cNvPr>
              <p:cNvSpPr/>
              <p:nvPr/>
            </p:nvSpPr>
            <p:spPr>
              <a:xfrm rot="2700000">
                <a:off x="1668413" y="2081048"/>
                <a:ext cx="1800000" cy="1800000"/>
              </a:xfrm>
              <a:prstGeom prst="rect">
                <a:avLst/>
              </a:prstGeom>
              <a:solidFill>
                <a:srgbClr val="6D83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C8965DB4-7F96-8161-7681-395DA1F6E74F}"/>
                </a:ext>
              </a:extLst>
            </p:cNvPr>
            <p:cNvSpPr txBox="1"/>
            <p:nvPr/>
          </p:nvSpPr>
          <p:spPr>
            <a:xfrm>
              <a:off x="3051737" y="2113501"/>
              <a:ext cx="22931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800" b="1" dirty="0">
                  <a:solidFill>
                    <a:schemeClr val="bg1"/>
                  </a:solidFill>
                </a:rPr>
                <a:t>制度</a:t>
              </a:r>
            </a:p>
          </p:txBody>
        </p:sp>
      </p:grp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C0DDB2E8-BD48-5908-784D-984D1DCD0F48}"/>
              </a:ext>
            </a:extLst>
          </p:cNvPr>
          <p:cNvGrpSpPr/>
          <p:nvPr/>
        </p:nvGrpSpPr>
        <p:grpSpPr>
          <a:xfrm>
            <a:off x="4076545" y="3429000"/>
            <a:ext cx="2924465" cy="1800000"/>
            <a:chOff x="2420382" y="1629000"/>
            <a:chExt cx="2924465" cy="1800000"/>
          </a:xfrm>
        </p:grpSpPr>
        <p:grpSp>
          <p:nvGrpSpPr>
            <p:cNvPr id="71" name="组合 1">
              <a:extLst>
                <a:ext uri="{FF2B5EF4-FFF2-40B4-BE49-F238E27FC236}">
                  <a16:creationId xmlns:a16="http://schemas.microsoft.com/office/drawing/2014/main" id="{AF402963-E9A2-560C-9F5A-C8B5DAFDAE68}"/>
                </a:ext>
              </a:extLst>
            </p:cNvPr>
            <p:cNvGrpSpPr/>
            <p:nvPr/>
          </p:nvGrpSpPr>
          <p:grpSpPr>
            <a:xfrm>
              <a:off x="2420382" y="1629000"/>
              <a:ext cx="2188883" cy="1800000"/>
              <a:chOff x="1279530" y="2081048"/>
              <a:chExt cx="2188883" cy="1800000"/>
            </a:xfrm>
          </p:grpSpPr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C1B63C53-2100-18DC-F7D0-09A52F46BDB0}"/>
                  </a:ext>
                </a:extLst>
              </p:cNvPr>
              <p:cNvSpPr/>
              <p:nvPr/>
            </p:nvSpPr>
            <p:spPr>
              <a:xfrm rot="2700000">
                <a:off x="1279530" y="2081048"/>
                <a:ext cx="1800000" cy="1800000"/>
              </a:xfrm>
              <a:prstGeom prst="rect">
                <a:avLst/>
              </a:prstGeom>
              <a:noFill/>
              <a:ln>
                <a:solidFill>
                  <a:srgbClr val="6D83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1A1C82E8-E461-7C0A-D792-9C2716D503D2}"/>
                  </a:ext>
                </a:extLst>
              </p:cNvPr>
              <p:cNvSpPr/>
              <p:nvPr/>
            </p:nvSpPr>
            <p:spPr>
              <a:xfrm rot="2700000">
                <a:off x="1668413" y="2081048"/>
                <a:ext cx="1800000" cy="1800000"/>
              </a:xfrm>
              <a:prstGeom prst="rect">
                <a:avLst/>
              </a:prstGeom>
              <a:solidFill>
                <a:srgbClr val="6D83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72" name="文字方塊 71">
              <a:extLst>
                <a:ext uri="{FF2B5EF4-FFF2-40B4-BE49-F238E27FC236}">
                  <a16:creationId xmlns:a16="http://schemas.microsoft.com/office/drawing/2014/main" id="{2BB8865A-5999-B6B6-E0C2-D9D41D03E867}"/>
                </a:ext>
              </a:extLst>
            </p:cNvPr>
            <p:cNvSpPr txBox="1"/>
            <p:nvPr/>
          </p:nvSpPr>
          <p:spPr>
            <a:xfrm>
              <a:off x="3051737" y="2113501"/>
              <a:ext cx="22931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800" b="1" dirty="0">
                  <a:solidFill>
                    <a:schemeClr val="bg1"/>
                  </a:solidFill>
                </a:rPr>
                <a:t>遠端</a:t>
              </a:r>
            </a:p>
          </p:txBody>
        </p:sp>
      </p:grpSp>
      <p:grpSp>
        <p:nvGrpSpPr>
          <p:cNvPr id="75" name="群組 74">
            <a:extLst>
              <a:ext uri="{FF2B5EF4-FFF2-40B4-BE49-F238E27FC236}">
                <a16:creationId xmlns:a16="http://schemas.microsoft.com/office/drawing/2014/main" id="{BE7EC82D-CFBC-8759-D613-611D71316CED}"/>
              </a:ext>
            </a:extLst>
          </p:cNvPr>
          <p:cNvGrpSpPr/>
          <p:nvPr/>
        </p:nvGrpSpPr>
        <p:grpSpPr>
          <a:xfrm>
            <a:off x="7253486" y="3431602"/>
            <a:ext cx="2924465" cy="1800000"/>
            <a:chOff x="2420382" y="1629000"/>
            <a:chExt cx="2924465" cy="1800000"/>
          </a:xfrm>
        </p:grpSpPr>
        <p:grpSp>
          <p:nvGrpSpPr>
            <p:cNvPr id="76" name="组合 1">
              <a:extLst>
                <a:ext uri="{FF2B5EF4-FFF2-40B4-BE49-F238E27FC236}">
                  <a16:creationId xmlns:a16="http://schemas.microsoft.com/office/drawing/2014/main" id="{A3195D85-AA01-B213-00FD-2DB3C59446B3}"/>
                </a:ext>
              </a:extLst>
            </p:cNvPr>
            <p:cNvGrpSpPr/>
            <p:nvPr/>
          </p:nvGrpSpPr>
          <p:grpSpPr>
            <a:xfrm>
              <a:off x="2420382" y="1629000"/>
              <a:ext cx="2188883" cy="1800000"/>
              <a:chOff x="1279530" y="2081048"/>
              <a:chExt cx="2188883" cy="1800000"/>
            </a:xfrm>
          </p:grpSpPr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E46DC6B0-7BC0-4F87-ECA0-A18E33C86C99}"/>
                  </a:ext>
                </a:extLst>
              </p:cNvPr>
              <p:cNvSpPr/>
              <p:nvPr/>
            </p:nvSpPr>
            <p:spPr>
              <a:xfrm rot="2700000">
                <a:off x="1279530" y="2081048"/>
                <a:ext cx="1800000" cy="1800000"/>
              </a:xfrm>
              <a:prstGeom prst="rect">
                <a:avLst/>
              </a:prstGeom>
              <a:noFill/>
              <a:ln>
                <a:solidFill>
                  <a:srgbClr val="6D83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49D7FEB6-1108-8C35-F60C-D3F95B921806}"/>
                  </a:ext>
                </a:extLst>
              </p:cNvPr>
              <p:cNvSpPr/>
              <p:nvPr/>
            </p:nvSpPr>
            <p:spPr>
              <a:xfrm rot="2700000">
                <a:off x="1668413" y="2081048"/>
                <a:ext cx="1800000" cy="1800000"/>
              </a:xfrm>
              <a:prstGeom prst="rect">
                <a:avLst/>
              </a:prstGeom>
              <a:solidFill>
                <a:srgbClr val="6D83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98F2FDCB-B96D-54D8-6B95-1D6D9F29F6B0}"/>
                </a:ext>
              </a:extLst>
            </p:cNvPr>
            <p:cNvSpPr txBox="1"/>
            <p:nvPr/>
          </p:nvSpPr>
          <p:spPr>
            <a:xfrm>
              <a:off x="3051737" y="2113501"/>
              <a:ext cx="22931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800" b="1" dirty="0">
                  <a:solidFill>
                    <a:schemeClr val="bg1"/>
                  </a:solidFill>
                </a:rPr>
                <a:t>所得</a:t>
              </a:r>
            </a:p>
          </p:txBody>
        </p:sp>
      </p:grp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-2" y="2047461"/>
            <a:ext cx="12192002" cy="39208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2" name="图片 11" descr="/Users/sunkun/Desktop/图片1.png图片1"/>
          <p:cNvPicPr preferRelativeResize="0"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26983" y="1619749"/>
            <a:ext cx="4714240" cy="5044304"/>
          </a:xfrm>
          <a:custGeom>
            <a:avLst/>
            <a:gdLst>
              <a:gd name="connsiteX0" fmla="*/ 0 w 5585255"/>
              <a:gd name="connsiteY0" fmla="*/ 0 h 5968314"/>
              <a:gd name="connsiteX1" fmla="*/ 5585255 w 5585255"/>
              <a:gd name="connsiteY1" fmla="*/ 0 h 5968314"/>
              <a:gd name="connsiteX2" fmla="*/ 0 w 5585255"/>
              <a:gd name="connsiteY2" fmla="*/ 5968314 h 5968314"/>
              <a:gd name="connsiteX3" fmla="*/ 0 w 5585255"/>
              <a:gd name="connsiteY3" fmla="*/ 0 h 5968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85255" h="5968314">
                <a:moveTo>
                  <a:pt x="0" y="0"/>
                </a:moveTo>
                <a:lnTo>
                  <a:pt x="5585255" y="0"/>
                </a:lnTo>
                <a:lnTo>
                  <a:pt x="0" y="5968314"/>
                </a:lnTo>
                <a:lnTo>
                  <a:pt x="0" y="0"/>
                </a:lnTo>
                <a:close/>
              </a:path>
            </a:pathLst>
          </a:custGeom>
          <a:noFill/>
        </p:spPr>
      </p:pic>
      <p:sp>
        <p:nvSpPr>
          <p:cNvPr id="10" name="直角三角形 9"/>
          <p:cNvSpPr/>
          <p:nvPr/>
        </p:nvSpPr>
        <p:spPr>
          <a:xfrm rot="10800000" flipH="1">
            <a:off x="526774" y="924010"/>
            <a:ext cx="4720550" cy="5044304"/>
          </a:xfrm>
          <a:prstGeom prst="rtTriangle">
            <a:avLst/>
          </a:prstGeom>
          <a:solidFill>
            <a:srgbClr val="6A82CD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076190" y="2192655"/>
            <a:ext cx="244729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>
                <a:solidFill>
                  <a:srgbClr val="394B6E"/>
                </a:solidFill>
                <a:cs typeface="+mn-ea"/>
                <a:sym typeface="+mn-lt"/>
              </a:rPr>
              <a:t> 02</a:t>
            </a:r>
            <a:endParaRPr lang="zh-CN" altLang="en-US" sz="9600" dirty="0">
              <a:solidFill>
                <a:srgbClr val="394B6E"/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024553" y="3693394"/>
            <a:ext cx="4955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solidFill>
                  <a:srgbClr val="394B6E"/>
                </a:solidFill>
                <a:cs typeface="+mn-ea"/>
                <a:sym typeface="+mn-lt"/>
              </a:rPr>
              <a:t>制度性遷移</a:t>
            </a:r>
            <a:endParaRPr lang="zh-CN" altLang="en-US" sz="4800" b="1" dirty="0">
              <a:solidFill>
                <a:srgbClr val="394B6E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0" grpId="0" bldLvl="0" animBg="1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387347" y="1304130"/>
            <a:ext cx="4736224" cy="1687200"/>
            <a:chOff x="6569765" y="1798981"/>
            <a:chExt cx="4512365" cy="1607454"/>
          </a:xfrm>
        </p:grpSpPr>
        <p:sp>
          <p:nvSpPr>
            <p:cNvPr id="4" name="矩形 3"/>
            <p:cNvSpPr/>
            <p:nvPr/>
          </p:nvSpPr>
          <p:spPr>
            <a:xfrm>
              <a:off x="6569765" y="1798981"/>
              <a:ext cx="4512365" cy="1607454"/>
            </a:xfrm>
            <a:prstGeom prst="rect">
              <a:avLst/>
            </a:prstGeom>
            <a:solidFill>
              <a:srgbClr val="4E57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synchronization-arrows-couple_45888"/>
            <p:cNvSpPr>
              <a:spLocks noChangeAspect="1"/>
            </p:cNvSpPr>
            <p:nvPr/>
          </p:nvSpPr>
          <p:spPr bwMode="auto">
            <a:xfrm>
              <a:off x="6943115" y="2297865"/>
              <a:ext cx="519990" cy="609685"/>
            </a:xfrm>
            <a:custGeom>
              <a:avLst/>
              <a:gdLst>
                <a:gd name="connsiteX0" fmla="*/ 500684 w 514620"/>
                <a:gd name="connsiteY0" fmla="*/ 230771 h 603388"/>
                <a:gd name="connsiteX1" fmla="*/ 510735 w 514620"/>
                <a:gd name="connsiteY1" fmla="*/ 236505 h 603388"/>
                <a:gd name="connsiteX2" fmla="*/ 433200 w 514620"/>
                <a:gd name="connsiteY2" fmla="*/ 452943 h 603388"/>
                <a:gd name="connsiteX3" fmla="*/ 245106 w 514620"/>
                <a:gd name="connsiteY3" fmla="*/ 543245 h 603388"/>
                <a:gd name="connsiteX4" fmla="*/ 245106 w 514620"/>
                <a:gd name="connsiteY4" fmla="*/ 579080 h 603388"/>
                <a:gd name="connsiteX5" fmla="*/ 230748 w 514620"/>
                <a:gd name="connsiteY5" fmla="*/ 600580 h 603388"/>
                <a:gd name="connsiteX6" fmla="*/ 200595 w 514620"/>
                <a:gd name="connsiteY6" fmla="*/ 596280 h 603388"/>
                <a:gd name="connsiteX7" fmla="*/ 81421 w 514620"/>
                <a:gd name="connsiteY7" fmla="*/ 514578 h 603388"/>
                <a:gd name="connsiteX8" fmla="*/ 55576 w 514620"/>
                <a:gd name="connsiteY8" fmla="*/ 470144 h 603388"/>
                <a:gd name="connsiteX9" fmla="*/ 77114 w 514620"/>
                <a:gd name="connsiteY9" fmla="*/ 425709 h 603388"/>
                <a:gd name="connsiteX10" fmla="*/ 200595 w 514620"/>
                <a:gd name="connsiteY10" fmla="*/ 335407 h 603388"/>
                <a:gd name="connsiteX11" fmla="*/ 236491 w 514620"/>
                <a:gd name="connsiteY11" fmla="*/ 335407 h 603388"/>
                <a:gd name="connsiteX12" fmla="*/ 245106 w 514620"/>
                <a:gd name="connsiteY12" fmla="*/ 366941 h 603388"/>
                <a:gd name="connsiteX13" fmla="*/ 245106 w 514620"/>
                <a:gd name="connsiteY13" fmla="*/ 384142 h 603388"/>
                <a:gd name="connsiteX14" fmla="*/ 374331 w 514620"/>
                <a:gd name="connsiteY14" fmla="*/ 372675 h 603388"/>
                <a:gd name="connsiteX15" fmla="*/ 487761 w 514620"/>
                <a:gd name="connsiteY15" fmla="*/ 237938 h 603388"/>
                <a:gd name="connsiteX16" fmla="*/ 500684 w 514620"/>
                <a:gd name="connsiteY16" fmla="*/ 230771 h 603388"/>
                <a:gd name="connsiteX17" fmla="*/ 291411 w 514620"/>
                <a:gd name="connsiteY17" fmla="*/ 120 h 603388"/>
                <a:gd name="connsiteX18" fmla="*/ 314025 w 514620"/>
                <a:gd name="connsiteY18" fmla="*/ 7108 h 603388"/>
                <a:gd name="connsiteX19" fmla="*/ 433199 w 514620"/>
                <a:gd name="connsiteY19" fmla="*/ 88810 h 603388"/>
                <a:gd name="connsiteX20" fmla="*/ 459044 w 514620"/>
                <a:gd name="connsiteY20" fmla="*/ 133244 h 603388"/>
                <a:gd name="connsiteX21" fmla="*/ 437507 w 514620"/>
                <a:gd name="connsiteY21" fmla="*/ 176245 h 603388"/>
                <a:gd name="connsiteX22" fmla="*/ 314025 w 514620"/>
                <a:gd name="connsiteY22" fmla="*/ 267981 h 603388"/>
                <a:gd name="connsiteX23" fmla="*/ 278129 w 514620"/>
                <a:gd name="connsiteY23" fmla="*/ 267981 h 603388"/>
                <a:gd name="connsiteX24" fmla="*/ 269514 w 514620"/>
                <a:gd name="connsiteY24" fmla="*/ 236447 h 603388"/>
                <a:gd name="connsiteX25" fmla="*/ 269514 w 514620"/>
                <a:gd name="connsiteY25" fmla="*/ 219246 h 603388"/>
                <a:gd name="connsiteX26" fmla="*/ 138854 w 514620"/>
                <a:gd name="connsiteY26" fmla="*/ 230713 h 603388"/>
                <a:gd name="connsiteX27" fmla="*/ 26859 w 514620"/>
                <a:gd name="connsiteY27" fmla="*/ 365450 h 603388"/>
                <a:gd name="connsiteX28" fmla="*/ 13936 w 514620"/>
                <a:gd name="connsiteY28" fmla="*/ 372617 h 603388"/>
                <a:gd name="connsiteX29" fmla="*/ 3885 w 514620"/>
                <a:gd name="connsiteY29" fmla="*/ 366884 h 603388"/>
                <a:gd name="connsiteX30" fmla="*/ 81421 w 514620"/>
                <a:gd name="connsiteY30" fmla="*/ 150445 h 603388"/>
                <a:gd name="connsiteX31" fmla="*/ 269514 w 514620"/>
                <a:gd name="connsiteY31" fmla="*/ 60143 h 603388"/>
                <a:gd name="connsiteX32" fmla="*/ 269514 w 514620"/>
                <a:gd name="connsiteY32" fmla="*/ 24308 h 603388"/>
                <a:gd name="connsiteX33" fmla="*/ 283873 w 514620"/>
                <a:gd name="connsiteY33" fmla="*/ 2808 h 603388"/>
                <a:gd name="connsiteX34" fmla="*/ 291411 w 514620"/>
                <a:gd name="connsiteY34" fmla="*/ 120 h 60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14620" h="603388">
                  <a:moveTo>
                    <a:pt x="500684" y="230771"/>
                  </a:moveTo>
                  <a:cubicBezTo>
                    <a:pt x="510735" y="230771"/>
                    <a:pt x="510735" y="236505"/>
                    <a:pt x="510735" y="236505"/>
                  </a:cubicBezTo>
                  <a:cubicBezTo>
                    <a:pt x="510735" y="236505"/>
                    <a:pt x="540887" y="362641"/>
                    <a:pt x="433200" y="452943"/>
                  </a:cubicBezTo>
                  <a:cubicBezTo>
                    <a:pt x="433200" y="452943"/>
                    <a:pt x="355665" y="520311"/>
                    <a:pt x="245106" y="543245"/>
                  </a:cubicBezTo>
                  <a:lnTo>
                    <a:pt x="245106" y="579080"/>
                  </a:lnTo>
                  <a:cubicBezTo>
                    <a:pt x="245106" y="579080"/>
                    <a:pt x="246542" y="590546"/>
                    <a:pt x="230748" y="600580"/>
                  </a:cubicBezTo>
                  <a:cubicBezTo>
                    <a:pt x="230748" y="600580"/>
                    <a:pt x="220697" y="609180"/>
                    <a:pt x="200595" y="596280"/>
                  </a:cubicBezTo>
                  <a:cubicBezTo>
                    <a:pt x="180494" y="581946"/>
                    <a:pt x="81421" y="514578"/>
                    <a:pt x="81421" y="514578"/>
                  </a:cubicBezTo>
                  <a:cubicBezTo>
                    <a:pt x="81421" y="514578"/>
                    <a:pt x="55576" y="500244"/>
                    <a:pt x="55576" y="470144"/>
                  </a:cubicBezTo>
                  <a:cubicBezTo>
                    <a:pt x="55576" y="440043"/>
                    <a:pt x="74242" y="428576"/>
                    <a:pt x="77114" y="425709"/>
                  </a:cubicBezTo>
                  <a:cubicBezTo>
                    <a:pt x="79985" y="424276"/>
                    <a:pt x="200595" y="335407"/>
                    <a:pt x="200595" y="335407"/>
                  </a:cubicBezTo>
                  <a:cubicBezTo>
                    <a:pt x="200595" y="335407"/>
                    <a:pt x="217825" y="319640"/>
                    <a:pt x="236491" y="335407"/>
                  </a:cubicBezTo>
                  <a:cubicBezTo>
                    <a:pt x="236491" y="335407"/>
                    <a:pt x="243670" y="336840"/>
                    <a:pt x="245106" y="366941"/>
                  </a:cubicBezTo>
                  <a:lnTo>
                    <a:pt x="245106" y="384142"/>
                  </a:lnTo>
                  <a:cubicBezTo>
                    <a:pt x="245106" y="384142"/>
                    <a:pt x="306847" y="395608"/>
                    <a:pt x="374331" y="372675"/>
                  </a:cubicBezTo>
                  <a:cubicBezTo>
                    <a:pt x="443251" y="349741"/>
                    <a:pt x="482018" y="280939"/>
                    <a:pt x="487761" y="237938"/>
                  </a:cubicBezTo>
                  <a:cubicBezTo>
                    <a:pt x="487761" y="237938"/>
                    <a:pt x="487761" y="230771"/>
                    <a:pt x="500684" y="230771"/>
                  </a:cubicBezTo>
                  <a:close/>
                  <a:moveTo>
                    <a:pt x="291411" y="120"/>
                  </a:moveTo>
                  <a:cubicBezTo>
                    <a:pt x="296436" y="-417"/>
                    <a:pt x="303975" y="658"/>
                    <a:pt x="314025" y="7108"/>
                  </a:cubicBezTo>
                  <a:cubicBezTo>
                    <a:pt x="334127" y="21442"/>
                    <a:pt x="433199" y="88810"/>
                    <a:pt x="433199" y="88810"/>
                  </a:cubicBezTo>
                  <a:cubicBezTo>
                    <a:pt x="433199" y="88810"/>
                    <a:pt x="459044" y="103144"/>
                    <a:pt x="459044" y="133244"/>
                  </a:cubicBezTo>
                  <a:cubicBezTo>
                    <a:pt x="459044" y="163345"/>
                    <a:pt x="440378" y="174812"/>
                    <a:pt x="437507" y="176245"/>
                  </a:cubicBezTo>
                  <a:cubicBezTo>
                    <a:pt x="434635" y="179112"/>
                    <a:pt x="314025" y="267981"/>
                    <a:pt x="314025" y="267981"/>
                  </a:cubicBezTo>
                  <a:cubicBezTo>
                    <a:pt x="314025" y="267981"/>
                    <a:pt x="296795" y="282315"/>
                    <a:pt x="278129" y="267981"/>
                  </a:cubicBezTo>
                  <a:cubicBezTo>
                    <a:pt x="278129" y="267981"/>
                    <a:pt x="270950" y="265115"/>
                    <a:pt x="269514" y="236447"/>
                  </a:cubicBezTo>
                  <a:lnTo>
                    <a:pt x="269514" y="219246"/>
                  </a:lnTo>
                  <a:cubicBezTo>
                    <a:pt x="269514" y="219246"/>
                    <a:pt x="207774" y="207780"/>
                    <a:pt x="138854" y="230713"/>
                  </a:cubicBezTo>
                  <a:cubicBezTo>
                    <a:pt x="71370" y="252214"/>
                    <a:pt x="32602" y="322449"/>
                    <a:pt x="26859" y="365450"/>
                  </a:cubicBezTo>
                  <a:cubicBezTo>
                    <a:pt x="26859" y="365450"/>
                    <a:pt x="26859" y="372617"/>
                    <a:pt x="13936" y="372617"/>
                  </a:cubicBezTo>
                  <a:cubicBezTo>
                    <a:pt x="3885" y="372617"/>
                    <a:pt x="3885" y="366884"/>
                    <a:pt x="3885" y="366884"/>
                  </a:cubicBezTo>
                  <a:cubicBezTo>
                    <a:pt x="3885" y="366884"/>
                    <a:pt x="-26267" y="240747"/>
                    <a:pt x="81421" y="150445"/>
                  </a:cubicBezTo>
                  <a:cubicBezTo>
                    <a:pt x="81421" y="150445"/>
                    <a:pt x="158955" y="83077"/>
                    <a:pt x="269514" y="60143"/>
                  </a:cubicBezTo>
                  <a:lnTo>
                    <a:pt x="269514" y="24308"/>
                  </a:lnTo>
                  <a:cubicBezTo>
                    <a:pt x="269514" y="24308"/>
                    <a:pt x="268079" y="12842"/>
                    <a:pt x="283873" y="2808"/>
                  </a:cubicBezTo>
                  <a:cubicBezTo>
                    <a:pt x="283873" y="2808"/>
                    <a:pt x="286385" y="658"/>
                    <a:pt x="2914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7695609" y="1897755"/>
              <a:ext cx="3154018" cy="1077256"/>
              <a:chOff x="7695609" y="1897755"/>
              <a:chExt cx="3154018" cy="1077256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7695609" y="1897755"/>
                <a:ext cx="315401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0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計算方式</a:t>
                </a:r>
                <a:endParaRPr lang="zh-CN" altLang="en-US" sz="2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7695609" y="2261791"/>
                <a:ext cx="2997336" cy="71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zh-TW" altLang="en-US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將每一年度，（遷入人口 </a:t>
                </a:r>
                <a:r>
                  <a:rPr lang="en-US" altLang="zh-TW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- </a:t>
                </a:r>
                <a:r>
                  <a:rPr lang="zh-TW" altLang="en-US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遷出人口），之數值。</a:t>
                </a:r>
                <a:endParaRPr lang="zh-CN" altLang="en-US" sz="16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7387347" y="3046165"/>
            <a:ext cx="4736224" cy="1687200"/>
            <a:chOff x="6569765" y="3541016"/>
            <a:chExt cx="4512365" cy="1607454"/>
          </a:xfrm>
        </p:grpSpPr>
        <p:sp>
          <p:nvSpPr>
            <p:cNvPr id="5" name="矩形 4"/>
            <p:cNvSpPr/>
            <p:nvPr/>
          </p:nvSpPr>
          <p:spPr>
            <a:xfrm>
              <a:off x="6569765" y="3541016"/>
              <a:ext cx="4512365" cy="1607454"/>
            </a:xfrm>
            <a:prstGeom prst="rect">
              <a:avLst/>
            </a:prstGeom>
            <a:solidFill>
              <a:srgbClr val="6D83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checked-buttom_3651"/>
            <p:cNvSpPr>
              <a:spLocks noChangeAspect="1"/>
            </p:cNvSpPr>
            <p:nvPr/>
          </p:nvSpPr>
          <p:spPr bwMode="auto">
            <a:xfrm>
              <a:off x="6898267" y="4052647"/>
              <a:ext cx="609685" cy="608957"/>
            </a:xfrm>
            <a:custGeom>
              <a:avLst/>
              <a:gdLst>
                <a:gd name="T0" fmla="*/ 202 w 403"/>
                <a:gd name="T1" fmla="*/ 0 h 403"/>
                <a:gd name="T2" fmla="*/ 0 w 403"/>
                <a:gd name="T3" fmla="*/ 202 h 403"/>
                <a:gd name="T4" fmla="*/ 202 w 403"/>
                <a:gd name="T5" fmla="*/ 403 h 403"/>
                <a:gd name="T6" fmla="*/ 403 w 403"/>
                <a:gd name="T7" fmla="*/ 202 h 403"/>
                <a:gd name="T8" fmla="*/ 202 w 403"/>
                <a:gd name="T9" fmla="*/ 0 h 403"/>
                <a:gd name="T10" fmla="*/ 171 w 403"/>
                <a:gd name="T11" fmla="*/ 322 h 403"/>
                <a:gd name="T12" fmla="*/ 155 w 403"/>
                <a:gd name="T13" fmla="*/ 322 h 403"/>
                <a:gd name="T14" fmla="*/ 152 w 403"/>
                <a:gd name="T15" fmla="*/ 318 h 403"/>
                <a:gd name="T16" fmla="*/ 152 w 403"/>
                <a:gd name="T17" fmla="*/ 318 h 403"/>
                <a:gd name="T18" fmla="*/ 148 w 403"/>
                <a:gd name="T19" fmla="*/ 314 h 403"/>
                <a:gd name="T20" fmla="*/ 131 w 403"/>
                <a:gd name="T21" fmla="*/ 298 h 403"/>
                <a:gd name="T22" fmla="*/ 130 w 403"/>
                <a:gd name="T23" fmla="*/ 297 h 403"/>
                <a:gd name="T24" fmla="*/ 53 w 403"/>
                <a:gd name="T25" fmla="*/ 219 h 403"/>
                <a:gd name="T26" fmla="*/ 53 w 403"/>
                <a:gd name="T27" fmla="*/ 203 h 403"/>
                <a:gd name="T28" fmla="*/ 77 w 403"/>
                <a:gd name="T29" fmla="*/ 179 h 403"/>
                <a:gd name="T30" fmla="*/ 94 w 403"/>
                <a:gd name="T31" fmla="*/ 179 h 403"/>
                <a:gd name="T32" fmla="*/ 163 w 403"/>
                <a:gd name="T33" fmla="*/ 249 h 403"/>
                <a:gd name="T34" fmla="*/ 310 w 403"/>
                <a:gd name="T35" fmla="*/ 102 h 403"/>
                <a:gd name="T36" fmla="*/ 326 w 403"/>
                <a:gd name="T37" fmla="*/ 102 h 403"/>
                <a:gd name="T38" fmla="*/ 350 w 403"/>
                <a:gd name="T39" fmla="*/ 127 h 403"/>
                <a:gd name="T40" fmla="*/ 350 w 403"/>
                <a:gd name="T41" fmla="*/ 143 h 403"/>
                <a:gd name="T42" fmla="*/ 171 w 403"/>
                <a:gd name="T43" fmla="*/ 322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03" h="403">
                  <a:moveTo>
                    <a:pt x="202" y="0"/>
                  </a:moveTo>
                  <a:cubicBezTo>
                    <a:pt x="90" y="0"/>
                    <a:pt x="0" y="90"/>
                    <a:pt x="0" y="202"/>
                  </a:cubicBezTo>
                  <a:cubicBezTo>
                    <a:pt x="0" y="313"/>
                    <a:pt x="90" y="403"/>
                    <a:pt x="202" y="403"/>
                  </a:cubicBezTo>
                  <a:cubicBezTo>
                    <a:pt x="313" y="403"/>
                    <a:pt x="403" y="313"/>
                    <a:pt x="403" y="202"/>
                  </a:cubicBezTo>
                  <a:cubicBezTo>
                    <a:pt x="403" y="90"/>
                    <a:pt x="313" y="0"/>
                    <a:pt x="202" y="0"/>
                  </a:cubicBezTo>
                  <a:close/>
                  <a:moveTo>
                    <a:pt x="171" y="322"/>
                  </a:moveTo>
                  <a:cubicBezTo>
                    <a:pt x="167" y="326"/>
                    <a:pt x="160" y="326"/>
                    <a:pt x="155" y="322"/>
                  </a:cubicBezTo>
                  <a:lnTo>
                    <a:pt x="152" y="318"/>
                  </a:lnTo>
                  <a:lnTo>
                    <a:pt x="152" y="318"/>
                  </a:lnTo>
                  <a:lnTo>
                    <a:pt x="148" y="314"/>
                  </a:lnTo>
                  <a:lnTo>
                    <a:pt x="131" y="298"/>
                  </a:lnTo>
                  <a:lnTo>
                    <a:pt x="130" y="297"/>
                  </a:lnTo>
                  <a:lnTo>
                    <a:pt x="53" y="219"/>
                  </a:lnTo>
                  <a:cubicBezTo>
                    <a:pt x="49" y="215"/>
                    <a:pt x="49" y="207"/>
                    <a:pt x="53" y="203"/>
                  </a:cubicBezTo>
                  <a:lnTo>
                    <a:pt x="77" y="179"/>
                  </a:lnTo>
                  <a:cubicBezTo>
                    <a:pt x="82" y="174"/>
                    <a:pt x="89" y="174"/>
                    <a:pt x="94" y="179"/>
                  </a:cubicBezTo>
                  <a:lnTo>
                    <a:pt x="163" y="249"/>
                  </a:lnTo>
                  <a:lnTo>
                    <a:pt x="310" y="102"/>
                  </a:lnTo>
                  <a:cubicBezTo>
                    <a:pt x="314" y="98"/>
                    <a:pt x="322" y="98"/>
                    <a:pt x="326" y="102"/>
                  </a:cubicBezTo>
                  <a:lnTo>
                    <a:pt x="350" y="127"/>
                  </a:lnTo>
                  <a:cubicBezTo>
                    <a:pt x="355" y="131"/>
                    <a:pt x="355" y="138"/>
                    <a:pt x="350" y="143"/>
                  </a:cubicBezTo>
                  <a:lnTo>
                    <a:pt x="171" y="32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695608" y="3637396"/>
              <a:ext cx="32456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資料來源</a:t>
              </a:r>
              <a:endParaRPr lang="zh-CN" altLang="en-US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05105" y="273050"/>
            <a:ext cx="3389630" cy="546735"/>
            <a:chOff x="204951" y="273270"/>
            <a:chExt cx="3389630" cy="546735"/>
          </a:xfrm>
        </p:grpSpPr>
        <p:sp>
          <p:nvSpPr>
            <p:cNvPr id="20" name="矩形 19"/>
            <p:cNvSpPr/>
            <p:nvPr/>
          </p:nvSpPr>
          <p:spPr>
            <a:xfrm>
              <a:off x="204951" y="273270"/>
              <a:ext cx="220717" cy="536028"/>
            </a:xfrm>
            <a:prstGeom prst="rect">
              <a:avLst/>
            </a:prstGeom>
            <a:solidFill>
              <a:srgbClr val="6D83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493241" y="298035"/>
              <a:ext cx="3101340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>
                  <a:solidFill>
                    <a:srgbClr val="394B6E"/>
                  </a:solidFill>
                  <a:cs typeface="+mn-ea"/>
                  <a:sym typeface="+mn-lt"/>
                </a:rPr>
                <a:t>制度性遷移</a:t>
              </a:r>
              <a:endParaRPr lang="zh-CN" altLang="en-US" sz="2800" dirty="0">
                <a:solidFill>
                  <a:srgbClr val="394B6E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16" name="圖片 15">
            <a:extLst>
              <a:ext uri="{FF2B5EF4-FFF2-40B4-BE49-F238E27FC236}">
                <a16:creationId xmlns:a16="http://schemas.microsoft.com/office/drawing/2014/main" id="{D3359386-0FC9-EFC4-9D6E-5CB1C3F51F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" y="931831"/>
            <a:ext cx="7186911" cy="5653119"/>
          </a:xfrm>
          <a:prstGeom prst="rect">
            <a:avLst/>
          </a:prstGeom>
        </p:spPr>
      </p:pic>
      <p:sp>
        <p:nvSpPr>
          <p:cNvPr id="17" name="文本框 9">
            <a:extLst>
              <a:ext uri="{FF2B5EF4-FFF2-40B4-BE49-F238E27FC236}">
                <a16:creationId xmlns:a16="http://schemas.microsoft.com/office/drawing/2014/main" id="{A8B476F4-831A-D7EF-7BEE-E20498410239}"/>
              </a:ext>
            </a:extLst>
          </p:cNvPr>
          <p:cNvSpPr txBox="1"/>
          <p:nvPr/>
        </p:nvSpPr>
        <p:spPr>
          <a:xfrm>
            <a:off x="8569044" y="3567286"/>
            <a:ext cx="3146034" cy="748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TW" altLang="en-US" sz="1600" dirty="0">
                <a:solidFill>
                  <a:schemeClr val="bg1"/>
                </a:solidFill>
                <a:cs typeface="+mn-ea"/>
                <a:sym typeface="+mn-lt"/>
              </a:rPr>
              <a:t>內政部統計處，縣市遷入及遷出</a:t>
            </a:r>
            <a:r>
              <a:rPr lang="en-US" altLang="zh-TW" sz="1600" dirty="0">
                <a:solidFill>
                  <a:schemeClr val="bg1"/>
                </a:solidFill>
                <a:cs typeface="+mn-ea"/>
                <a:sym typeface="+mn-lt"/>
              </a:rPr>
              <a:t>(</a:t>
            </a:r>
            <a:r>
              <a:rPr lang="zh-TW" altLang="en-US" sz="1600" dirty="0">
                <a:solidFill>
                  <a:schemeClr val="bg1"/>
                </a:solidFill>
                <a:cs typeface="+mn-ea"/>
                <a:sym typeface="+mn-lt"/>
              </a:rPr>
              <a:t>按登記</a:t>
            </a:r>
            <a:r>
              <a:rPr lang="en-US" altLang="zh-TW" sz="1600" dirty="0">
                <a:solidFill>
                  <a:schemeClr val="bg1"/>
                </a:solidFill>
                <a:cs typeface="+mn-ea"/>
                <a:sym typeface="+mn-lt"/>
              </a:rPr>
              <a:t>)(8701)(101</a:t>
            </a:r>
            <a:r>
              <a:rPr lang="zh-TW" altLang="en-US" sz="1600" dirty="0">
                <a:solidFill>
                  <a:schemeClr val="bg1"/>
                </a:solidFill>
                <a:cs typeface="+mn-ea"/>
                <a:sym typeface="+mn-lt"/>
              </a:rPr>
              <a:t>年至</a:t>
            </a:r>
            <a:r>
              <a:rPr lang="en-US" altLang="zh-TW" sz="1600" dirty="0">
                <a:solidFill>
                  <a:schemeClr val="bg1"/>
                </a:solidFill>
                <a:cs typeface="+mn-ea"/>
                <a:sym typeface="+mn-lt"/>
              </a:rPr>
              <a:t>111</a:t>
            </a:r>
            <a:r>
              <a:rPr lang="zh-TW" altLang="en-US" sz="1600" dirty="0">
                <a:solidFill>
                  <a:schemeClr val="bg1"/>
                </a:solidFill>
                <a:cs typeface="+mn-ea"/>
                <a:sym typeface="+mn-lt"/>
              </a:rPr>
              <a:t>年</a:t>
            </a:r>
            <a:r>
              <a:rPr lang="en-US" altLang="zh-TW" sz="1600" dirty="0">
                <a:solidFill>
                  <a:schemeClr val="bg1"/>
                </a:solidFill>
                <a:cs typeface="+mn-ea"/>
                <a:sym typeface="+mn-lt"/>
              </a:rPr>
              <a:t>)</a:t>
            </a:r>
            <a:r>
              <a:rPr lang="zh-TW" altLang="en-US" sz="1600" dirty="0">
                <a:solidFill>
                  <a:schemeClr val="bg1"/>
                </a:solidFill>
                <a:cs typeface="+mn-ea"/>
                <a:sym typeface="+mn-lt"/>
              </a:rPr>
              <a:t>。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205105" y="273050"/>
            <a:ext cx="3389630" cy="546735"/>
            <a:chOff x="204951" y="273270"/>
            <a:chExt cx="3389630" cy="546735"/>
          </a:xfrm>
        </p:grpSpPr>
        <p:sp>
          <p:nvSpPr>
            <p:cNvPr id="20" name="矩形 19"/>
            <p:cNvSpPr/>
            <p:nvPr/>
          </p:nvSpPr>
          <p:spPr>
            <a:xfrm>
              <a:off x="204951" y="273270"/>
              <a:ext cx="220717" cy="536028"/>
            </a:xfrm>
            <a:prstGeom prst="rect">
              <a:avLst/>
            </a:prstGeom>
            <a:solidFill>
              <a:srgbClr val="6D83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493241" y="298035"/>
              <a:ext cx="3101340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>
                  <a:solidFill>
                    <a:srgbClr val="394B6E"/>
                  </a:solidFill>
                  <a:cs typeface="+mn-ea"/>
                  <a:sym typeface="+mn-lt"/>
                </a:rPr>
                <a:t>制度性遷移</a:t>
              </a:r>
              <a:endParaRPr lang="zh-CN" altLang="en-US" sz="2800" dirty="0">
                <a:solidFill>
                  <a:srgbClr val="394B6E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6" name="圖片 5">
            <a:extLst>
              <a:ext uri="{FF2B5EF4-FFF2-40B4-BE49-F238E27FC236}">
                <a16:creationId xmlns:a16="http://schemas.microsoft.com/office/drawing/2014/main" id="{8598C6F3-D33C-8A2F-EED6-2176A660E6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" y="932950"/>
            <a:ext cx="7185488" cy="5652000"/>
          </a:xfrm>
          <a:prstGeom prst="rect">
            <a:avLst/>
          </a:prstGeom>
        </p:spPr>
      </p:pic>
      <p:grpSp>
        <p:nvGrpSpPr>
          <p:cNvPr id="15" name="组合 1">
            <a:extLst>
              <a:ext uri="{FF2B5EF4-FFF2-40B4-BE49-F238E27FC236}">
                <a16:creationId xmlns:a16="http://schemas.microsoft.com/office/drawing/2014/main" id="{0AB5130F-630C-46CC-8EBF-787043008832}"/>
              </a:ext>
            </a:extLst>
          </p:cNvPr>
          <p:cNvGrpSpPr/>
          <p:nvPr/>
        </p:nvGrpSpPr>
        <p:grpSpPr>
          <a:xfrm>
            <a:off x="7387347" y="1304130"/>
            <a:ext cx="4736224" cy="1687200"/>
            <a:chOff x="6569765" y="1798981"/>
            <a:chExt cx="4512365" cy="1607454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B49B3B2-C24A-738F-6A3E-766FCA4195DB}"/>
                </a:ext>
              </a:extLst>
            </p:cNvPr>
            <p:cNvSpPr/>
            <p:nvPr/>
          </p:nvSpPr>
          <p:spPr>
            <a:xfrm>
              <a:off x="6569765" y="1798981"/>
              <a:ext cx="4512365" cy="1607454"/>
            </a:xfrm>
            <a:prstGeom prst="rect">
              <a:avLst/>
            </a:prstGeom>
            <a:solidFill>
              <a:srgbClr val="4E57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synchronization-arrows-couple_45888">
              <a:extLst>
                <a:ext uri="{FF2B5EF4-FFF2-40B4-BE49-F238E27FC236}">
                  <a16:creationId xmlns:a16="http://schemas.microsoft.com/office/drawing/2014/main" id="{65A7C99F-59B2-AD7B-482D-8FA55AA9E21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943115" y="2297865"/>
              <a:ext cx="519990" cy="609685"/>
            </a:xfrm>
            <a:custGeom>
              <a:avLst/>
              <a:gdLst>
                <a:gd name="connsiteX0" fmla="*/ 500684 w 514620"/>
                <a:gd name="connsiteY0" fmla="*/ 230771 h 603388"/>
                <a:gd name="connsiteX1" fmla="*/ 510735 w 514620"/>
                <a:gd name="connsiteY1" fmla="*/ 236505 h 603388"/>
                <a:gd name="connsiteX2" fmla="*/ 433200 w 514620"/>
                <a:gd name="connsiteY2" fmla="*/ 452943 h 603388"/>
                <a:gd name="connsiteX3" fmla="*/ 245106 w 514620"/>
                <a:gd name="connsiteY3" fmla="*/ 543245 h 603388"/>
                <a:gd name="connsiteX4" fmla="*/ 245106 w 514620"/>
                <a:gd name="connsiteY4" fmla="*/ 579080 h 603388"/>
                <a:gd name="connsiteX5" fmla="*/ 230748 w 514620"/>
                <a:gd name="connsiteY5" fmla="*/ 600580 h 603388"/>
                <a:gd name="connsiteX6" fmla="*/ 200595 w 514620"/>
                <a:gd name="connsiteY6" fmla="*/ 596280 h 603388"/>
                <a:gd name="connsiteX7" fmla="*/ 81421 w 514620"/>
                <a:gd name="connsiteY7" fmla="*/ 514578 h 603388"/>
                <a:gd name="connsiteX8" fmla="*/ 55576 w 514620"/>
                <a:gd name="connsiteY8" fmla="*/ 470144 h 603388"/>
                <a:gd name="connsiteX9" fmla="*/ 77114 w 514620"/>
                <a:gd name="connsiteY9" fmla="*/ 425709 h 603388"/>
                <a:gd name="connsiteX10" fmla="*/ 200595 w 514620"/>
                <a:gd name="connsiteY10" fmla="*/ 335407 h 603388"/>
                <a:gd name="connsiteX11" fmla="*/ 236491 w 514620"/>
                <a:gd name="connsiteY11" fmla="*/ 335407 h 603388"/>
                <a:gd name="connsiteX12" fmla="*/ 245106 w 514620"/>
                <a:gd name="connsiteY12" fmla="*/ 366941 h 603388"/>
                <a:gd name="connsiteX13" fmla="*/ 245106 w 514620"/>
                <a:gd name="connsiteY13" fmla="*/ 384142 h 603388"/>
                <a:gd name="connsiteX14" fmla="*/ 374331 w 514620"/>
                <a:gd name="connsiteY14" fmla="*/ 372675 h 603388"/>
                <a:gd name="connsiteX15" fmla="*/ 487761 w 514620"/>
                <a:gd name="connsiteY15" fmla="*/ 237938 h 603388"/>
                <a:gd name="connsiteX16" fmla="*/ 500684 w 514620"/>
                <a:gd name="connsiteY16" fmla="*/ 230771 h 603388"/>
                <a:gd name="connsiteX17" fmla="*/ 291411 w 514620"/>
                <a:gd name="connsiteY17" fmla="*/ 120 h 603388"/>
                <a:gd name="connsiteX18" fmla="*/ 314025 w 514620"/>
                <a:gd name="connsiteY18" fmla="*/ 7108 h 603388"/>
                <a:gd name="connsiteX19" fmla="*/ 433199 w 514620"/>
                <a:gd name="connsiteY19" fmla="*/ 88810 h 603388"/>
                <a:gd name="connsiteX20" fmla="*/ 459044 w 514620"/>
                <a:gd name="connsiteY20" fmla="*/ 133244 h 603388"/>
                <a:gd name="connsiteX21" fmla="*/ 437507 w 514620"/>
                <a:gd name="connsiteY21" fmla="*/ 176245 h 603388"/>
                <a:gd name="connsiteX22" fmla="*/ 314025 w 514620"/>
                <a:gd name="connsiteY22" fmla="*/ 267981 h 603388"/>
                <a:gd name="connsiteX23" fmla="*/ 278129 w 514620"/>
                <a:gd name="connsiteY23" fmla="*/ 267981 h 603388"/>
                <a:gd name="connsiteX24" fmla="*/ 269514 w 514620"/>
                <a:gd name="connsiteY24" fmla="*/ 236447 h 603388"/>
                <a:gd name="connsiteX25" fmla="*/ 269514 w 514620"/>
                <a:gd name="connsiteY25" fmla="*/ 219246 h 603388"/>
                <a:gd name="connsiteX26" fmla="*/ 138854 w 514620"/>
                <a:gd name="connsiteY26" fmla="*/ 230713 h 603388"/>
                <a:gd name="connsiteX27" fmla="*/ 26859 w 514620"/>
                <a:gd name="connsiteY27" fmla="*/ 365450 h 603388"/>
                <a:gd name="connsiteX28" fmla="*/ 13936 w 514620"/>
                <a:gd name="connsiteY28" fmla="*/ 372617 h 603388"/>
                <a:gd name="connsiteX29" fmla="*/ 3885 w 514620"/>
                <a:gd name="connsiteY29" fmla="*/ 366884 h 603388"/>
                <a:gd name="connsiteX30" fmla="*/ 81421 w 514620"/>
                <a:gd name="connsiteY30" fmla="*/ 150445 h 603388"/>
                <a:gd name="connsiteX31" fmla="*/ 269514 w 514620"/>
                <a:gd name="connsiteY31" fmla="*/ 60143 h 603388"/>
                <a:gd name="connsiteX32" fmla="*/ 269514 w 514620"/>
                <a:gd name="connsiteY32" fmla="*/ 24308 h 603388"/>
                <a:gd name="connsiteX33" fmla="*/ 283873 w 514620"/>
                <a:gd name="connsiteY33" fmla="*/ 2808 h 603388"/>
                <a:gd name="connsiteX34" fmla="*/ 291411 w 514620"/>
                <a:gd name="connsiteY34" fmla="*/ 120 h 60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14620" h="603388">
                  <a:moveTo>
                    <a:pt x="500684" y="230771"/>
                  </a:moveTo>
                  <a:cubicBezTo>
                    <a:pt x="510735" y="230771"/>
                    <a:pt x="510735" y="236505"/>
                    <a:pt x="510735" y="236505"/>
                  </a:cubicBezTo>
                  <a:cubicBezTo>
                    <a:pt x="510735" y="236505"/>
                    <a:pt x="540887" y="362641"/>
                    <a:pt x="433200" y="452943"/>
                  </a:cubicBezTo>
                  <a:cubicBezTo>
                    <a:pt x="433200" y="452943"/>
                    <a:pt x="355665" y="520311"/>
                    <a:pt x="245106" y="543245"/>
                  </a:cubicBezTo>
                  <a:lnTo>
                    <a:pt x="245106" y="579080"/>
                  </a:lnTo>
                  <a:cubicBezTo>
                    <a:pt x="245106" y="579080"/>
                    <a:pt x="246542" y="590546"/>
                    <a:pt x="230748" y="600580"/>
                  </a:cubicBezTo>
                  <a:cubicBezTo>
                    <a:pt x="230748" y="600580"/>
                    <a:pt x="220697" y="609180"/>
                    <a:pt x="200595" y="596280"/>
                  </a:cubicBezTo>
                  <a:cubicBezTo>
                    <a:pt x="180494" y="581946"/>
                    <a:pt x="81421" y="514578"/>
                    <a:pt x="81421" y="514578"/>
                  </a:cubicBezTo>
                  <a:cubicBezTo>
                    <a:pt x="81421" y="514578"/>
                    <a:pt x="55576" y="500244"/>
                    <a:pt x="55576" y="470144"/>
                  </a:cubicBezTo>
                  <a:cubicBezTo>
                    <a:pt x="55576" y="440043"/>
                    <a:pt x="74242" y="428576"/>
                    <a:pt x="77114" y="425709"/>
                  </a:cubicBezTo>
                  <a:cubicBezTo>
                    <a:pt x="79985" y="424276"/>
                    <a:pt x="200595" y="335407"/>
                    <a:pt x="200595" y="335407"/>
                  </a:cubicBezTo>
                  <a:cubicBezTo>
                    <a:pt x="200595" y="335407"/>
                    <a:pt x="217825" y="319640"/>
                    <a:pt x="236491" y="335407"/>
                  </a:cubicBezTo>
                  <a:cubicBezTo>
                    <a:pt x="236491" y="335407"/>
                    <a:pt x="243670" y="336840"/>
                    <a:pt x="245106" y="366941"/>
                  </a:cubicBezTo>
                  <a:lnTo>
                    <a:pt x="245106" y="384142"/>
                  </a:lnTo>
                  <a:cubicBezTo>
                    <a:pt x="245106" y="384142"/>
                    <a:pt x="306847" y="395608"/>
                    <a:pt x="374331" y="372675"/>
                  </a:cubicBezTo>
                  <a:cubicBezTo>
                    <a:pt x="443251" y="349741"/>
                    <a:pt x="482018" y="280939"/>
                    <a:pt x="487761" y="237938"/>
                  </a:cubicBezTo>
                  <a:cubicBezTo>
                    <a:pt x="487761" y="237938"/>
                    <a:pt x="487761" y="230771"/>
                    <a:pt x="500684" y="230771"/>
                  </a:cubicBezTo>
                  <a:close/>
                  <a:moveTo>
                    <a:pt x="291411" y="120"/>
                  </a:moveTo>
                  <a:cubicBezTo>
                    <a:pt x="296436" y="-417"/>
                    <a:pt x="303975" y="658"/>
                    <a:pt x="314025" y="7108"/>
                  </a:cubicBezTo>
                  <a:cubicBezTo>
                    <a:pt x="334127" y="21442"/>
                    <a:pt x="433199" y="88810"/>
                    <a:pt x="433199" y="88810"/>
                  </a:cubicBezTo>
                  <a:cubicBezTo>
                    <a:pt x="433199" y="88810"/>
                    <a:pt x="459044" y="103144"/>
                    <a:pt x="459044" y="133244"/>
                  </a:cubicBezTo>
                  <a:cubicBezTo>
                    <a:pt x="459044" y="163345"/>
                    <a:pt x="440378" y="174812"/>
                    <a:pt x="437507" y="176245"/>
                  </a:cubicBezTo>
                  <a:cubicBezTo>
                    <a:pt x="434635" y="179112"/>
                    <a:pt x="314025" y="267981"/>
                    <a:pt x="314025" y="267981"/>
                  </a:cubicBezTo>
                  <a:cubicBezTo>
                    <a:pt x="314025" y="267981"/>
                    <a:pt x="296795" y="282315"/>
                    <a:pt x="278129" y="267981"/>
                  </a:cubicBezTo>
                  <a:cubicBezTo>
                    <a:pt x="278129" y="267981"/>
                    <a:pt x="270950" y="265115"/>
                    <a:pt x="269514" y="236447"/>
                  </a:cubicBezTo>
                  <a:lnTo>
                    <a:pt x="269514" y="219246"/>
                  </a:lnTo>
                  <a:cubicBezTo>
                    <a:pt x="269514" y="219246"/>
                    <a:pt x="207774" y="207780"/>
                    <a:pt x="138854" y="230713"/>
                  </a:cubicBezTo>
                  <a:cubicBezTo>
                    <a:pt x="71370" y="252214"/>
                    <a:pt x="32602" y="322449"/>
                    <a:pt x="26859" y="365450"/>
                  </a:cubicBezTo>
                  <a:cubicBezTo>
                    <a:pt x="26859" y="365450"/>
                    <a:pt x="26859" y="372617"/>
                    <a:pt x="13936" y="372617"/>
                  </a:cubicBezTo>
                  <a:cubicBezTo>
                    <a:pt x="3885" y="372617"/>
                    <a:pt x="3885" y="366884"/>
                    <a:pt x="3885" y="366884"/>
                  </a:cubicBezTo>
                  <a:cubicBezTo>
                    <a:pt x="3885" y="366884"/>
                    <a:pt x="-26267" y="240747"/>
                    <a:pt x="81421" y="150445"/>
                  </a:cubicBezTo>
                  <a:cubicBezTo>
                    <a:pt x="81421" y="150445"/>
                    <a:pt x="158955" y="83077"/>
                    <a:pt x="269514" y="60143"/>
                  </a:cubicBezTo>
                  <a:lnTo>
                    <a:pt x="269514" y="24308"/>
                  </a:lnTo>
                  <a:cubicBezTo>
                    <a:pt x="269514" y="24308"/>
                    <a:pt x="268079" y="12842"/>
                    <a:pt x="283873" y="2808"/>
                  </a:cubicBezTo>
                  <a:cubicBezTo>
                    <a:pt x="283873" y="2808"/>
                    <a:pt x="286385" y="658"/>
                    <a:pt x="2914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22" name="组合 12">
              <a:extLst>
                <a:ext uri="{FF2B5EF4-FFF2-40B4-BE49-F238E27FC236}">
                  <a16:creationId xmlns:a16="http://schemas.microsoft.com/office/drawing/2014/main" id="{BAAD6A83-E2D7-B9DA-A942-D04270359EF8}"/>
                </a:ext>
              </a:extLst>
            </p:cNvPr>
            <p:cNvGrpSpPr/>
            <p:nvPr/>
          </p:nvGrpSpPr>
          <p:grpSpPr>
            <a:xfrm>
              <a:off x="7695609" y="1897755"/>
              <a:ext cx="3154018" cy="1405673"/>
              <a:chOff x="7695609" y="1897755"/>
              <a:chExt cx="3154018" cy="1405673"/>
            </a:xfrm>
          </p:grpSpPr>
          <p:sp>
            <p:nvSpPr>
              <p:cNvPr id="23" name="文本框 8">
                <a:extLst>
                  <a:ext uri="{FF2B5EF4-FFF2-40B4-BE49-F238E27FC236}">
                    <a16:creationId xmlns:a16="http://schemas.microsoft.com/office/drawing/2014/main" id="{51DE1373-93FA-6494-CD71-7E4C1AC9EB6C}"/>
                  </a:ext>
                </a:extLst>
              </p:cNvPr>
              <p:cNvSpPr txBox="1"/>
              <p:nvPr/>
            </p:nvSpPr>
            <p:spPr>
              <a:xfrm>
                <a:off x="7695609" y="1897755"/>
                <a:ext cx="315401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0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計算方式</a:t>
                </a:r>
                <a:endParaRPr lang="zh-CN" altLang="en-US" sz="2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4" name="文本框 9">
                <a:extLst>
                  <a:ext uri="{FF2B5EF4-FFF2-40B4-BE49-F238E27FC236}">
                    <a16:creationId xmlns:a16="http://schemas.microsoft.com/office/drawing/2014/main" id="{29C3159F-F6B2-446B-4874-2743AE9A432D}"/>
                  </a:ext>
                </a:extLst>
              </p:cNvPr>
              <p:cNvSpPr txBox="1"/>
              <p:nvPr/>
            </p:nvSpPr>
            <p:spPr>
              <a:xfrm>
                <a:off x="7695609" y="2261791"/>
                <a:ext cx="3058831" cy="1041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zh-TW" altLang="en-US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將每一年度，（遷入人口 </a:t>
                </a:r>
                <a:r>
                  <a:rPr lang="en-US" altLang="zh-TW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– </a:t>
                </a:r>
                <a:r>
                  <a:rPr lang="zh-TW" altLang="en-US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海外遷入人口）</a:t>
                </a:r>
                <a:r>
                  <a:rPr lang="en-US" altLang="zh-TW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-</a:t>
                </a:r>
                <a:r>
                  <a:rPr lang="zh-TW" altLang="en-US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（遷入人口 </a:t>
                </a:r>
                <a:r>
                  <a:rPr lang="en-US" altLang="zh-TW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– </a:t>
                </a:r>
                <a:r>
                  <a:rPr lang="zh-TW" altLang="en-US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海外遷入人口），之數值</a:t>
                </a:r>
                <a:endParaRPr lang="zh-CN" altLang="en-US" sz="16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5" name="组合 17">
            <a:extLst>
              <a:ext uri="{FF2B5EF4-FFF2-40B4-BE49-F238E27FC236}">
                <a16:creationId xmlns:a16="http://schemas.microsoft.com/office/drawing/2014/main" id="{D7393DA7-1A6E-07A7-EC0C-8523BA24EFF3}"/>
              </a:ext>
            </a:extLst>
          </p:cNvPr>
          <p:cNvGrpSpPr/>
          <p:nvPr/>
        </p:nvGrpSpPr>
        <p:grpSpPr>
          <a:xfrm>
            <a:off x="7387347" y="3046165"/>
            <a:ext cx="4736224" cy="1687200"/>
            <a:chOff x="6569765" y="3541016"/>
            <a:chExt cx="4512365" cy="1607454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52518C33-CBC0-6F5D-9B0B-E0DD2287484B}"/>
                </a:ext>
              </a:extLst>
            </p:cNvPr>
            <p:cNvSpPr/>
            <p:nvPr/>
          </p:nvSpPr>
          <p:spPr>
            <a:xfrm>
              <a:off x="6569765" y="3541016"/>
              <a:ext cx="4512365" cy="1607454"/>
            </a:xfrm>
            <a:prstGeom prst="rect">
              <a:avLst/>
            </a:prstGeom>
            <a:solidFill>
              <a:srgbClr val="6D83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checked-buttom_3651">
              <a:extLst>
                <a:ext uri="{FF2B5EF4-FFF2-40B4-BE49-F238E27FC236}">
                  <a16:creationId xmlns:a16="http://schemas.microsoft.com/office/drawing/2014/main" id="{0B8A59FD-870A-2F90-4B6F-DD3D543F682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898267" y="4052647"/>
              <a:ext cx="609685" cy="608957"/>
            </a:xfrm>
            <a:custGeom>
              <a:avLst/>
              <a:gdLst>
                <a:gd name="T0" fmla="*/ 202 w 403"/>
                <a:gd name="T1" fmla="*/ 0 h 403"/>
                <a:gd name="T2" fmla="*/ 0 w 403"/>
                <a:gd name="T3" fmla="*/ 202 h 403"/>
                <a:gd name="T4" fmla="*/ 202 w 403"/>
                <a:gd name="T5" fmla="*/ 403 h 403"/>
                <a:gd name="T6" fmla="*/ 403 w 403"/>
                <a:gd name="T7" fmla="*/ 202 h 403"/>
                <a:gd name="T8" fmla="*/ 202 w 403"/>
                <a:gd name="T9" fmla="*/ 0 h 403"/>
                <a:gd name="T10" fmla="*/ 171 w 403"/>
                <a:gd name="T11" fmla="*/ 322 h 403"/>
                <a:gd name="T12" fmla="*/ 155 w 403"/>
                <a:gd name="T13" fmla="*/ 322 h 403"/>
                <a:gd name="T14" fmla="*/ 152 w 403"/>
                <a:gd name="T15" fmla="*/ 318 h 403"/>
                <a:gd name="T16" fmla="*/ 152 w 403"/>
                <a:gd name="T17" fmla="*/ 318 h 403"/>
                <a:gd name="T18" fmla="*/ 148 w 403"/>
                <a:gd name="T19" fmla="*/ 314 h 403"/>
                <a:gd name="T20" fmla="*/ 131 w 403"/>
                <a:gd name="T21" fmla="*/ 298 h 403"/>
                <a:gd name="T22" fmla="*/ 130 w 403"/>
                <a:gd name="T23" fmla="*/ 297 h 403"/>
                <a:gd name="T24" fmla="*/ 53 w 403"/>
                <a:gd name="T25" fmla="*/ 219 h 403"/>
                <a:gd name="T26" fmla="*/ 53 w 403"/>
                <a:gd name="T27" fmla="*/ 203 h 403"/>
                <a:gd name="T28" fmla="*/ 77 w 403"/>
                <a:gd name="T29" fmla="*/ 179 h 403"/>
                <a:gd name="T30" fmla="*/ 94 w 403"/>
                <a:gd name="T31" fmla="*/ 179 h 403"/>
                <a:gd name="T32" fmla="*/ 163 w 403"/>
                <a:gd name="T33" fmla="*/ 249 h 403"/>
                <a:gd name="T34" fmla="*/ 310 w 403"/>
                <a:gd name="T35" fmla="*/ 102 h 403"/>
                <a:gd name="T36" fmla="*/ 326 w 403"/>
                <a:gd name="T37" fmla="*/ 102 h 403"/>
                <a:gd name="T38" fmla="*/ 350 w 403"/>
                <a:gd name="T39" fmla="*/ 127 h 403"/>
                <a:gd name="T40" fmla="*/ 350 w 403"/>
                <a:gd name="T41" fmla="*/ 143 h 403"/>
                <a:gd name="T42" fmla="*/ 171 w 403"/>
                <a:gd name="T43" fmla="*/ 322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03" h="403">
                  <a:moveTo>
                    <a:pt x="202" y="0"/>
                  </a:moveTo>
                  <a:cubicBezTo>
                    <a:pt x="90" y="0"/>
                    <a:pt x="0" y="90"/>
                    <a:pt x="0" y="202"/>
                  </a:cubicBezTo>
                  <a:cubicBezTo>
                    <a:pt x="0" y="313"/>
                    <a:pt x="90" y="403"/>
                    <a:pt x="202" y="403"/>
                  </a:cubicBezTo>
                  <a:cubicBezTo>
                    <a:pt x="313" y="403"/>
                    <a:pt x="403" y="313"/>
                    <a:pt x="403" y="202"/>
                  </a:cubicBezTo>
                  <a:cubicBezTo>
                    <a:pt x="403" y="90"/>
                    <a:pt x="313" y="0"/>
                    <a:pt x="202" y="0"/>
                  </a:cubicBezTo>
                  <a:close/>
                  <a:moveTo>
                    <a:pt x="171" y="322"/>
                  </a:moveTo>
                  <a:cubicBezTo>
                    <a:pt x="167" y="326"/>
                    <a:pt x="160" y="326"/>
                    <a:pt x="155" y="322"/>
                  </a:cubicBezTo>
                  <a:lnTo>
                    <a:pt x="152" y="318"/>
                  </a:lnTo>
                  <a:lnTo>
                    <a:pt x="152" y="318"/>
                  </a:lnTo>
                  <a:lnTo>
                    <a:pt x="148" y="314"/>
                  </a:lnTo>
                  <a:lnTo>
                    <a:pt x="131" y="298"/>
                  </a:lnTo>
                  <a:lnTo>
                    <a:pt x="130" y="297"/>
                  </a:lnTo>
                  <a:lnTo>
                    <a:pt x="53" y="219"/>
                  </a:lnTo>
                  <a:cubicBezTo>
                    <a:pt x="49" y="215"/>
                    <a:pt x="49" y="207"/>
                    <a:pt x="53" y="203"/>
                  </a:cubicBezTo>
                  <a:lnTo>
                    <a:pt x="77" y="179"/>
                  </a:lnTo>
                  <a:cubicBezTo>
                    <a:pt x="82" y="174"/>
                    <a:pt x="89" y="174"/>
                    <a:pt x="94" y="179"/>
                  </a:cubicBezTo>
                  <a:lnTo>
                    <a:pt x="163" y="249"/>
                  </a:lnTo>
                  <a:lnTo>
                    <a:pt x="310" y="102"/>
                  </a:lnTo>
                  <a:cubicBezTo>
                    <a:pt x="314" y="98"/>
                    <a:pt x="322" y="98"/>
                    <a:pt x="326" y="102"/>
                  </a:cubicBezTo>
                  <a:lnTo>
                    <a:pt x="350" y="127"/>
                  </a:lnTo>
                  <a:cubicBezTo>
                    <a:pt x="355" y="131"/>
                    <a:pt x="355" y="138"/>
                    <a:pt x="350" y="143"/>
                  </a:cubicBezTo>
                  <a:lnTo>
                    <a:pt x="171" y="32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文本框 10">
              <a:extLst>
                <a:ext uri="{FF2B5EF4-FFF2-40B4-BE49-F238E27FC236}">
                  <a16:creationId xmlns:a16="http://schemas.microsoft.com/office/drawing/2014/main" id="{A2466C07-05FB-AE54-E413-38F86F601C14}"/>
                </a:ext>
              </a:extLst>
            </p:cNvPr>
            <p:cNvSpPr txBox="1"/>
            <p:nvPr/>
          </p:nvSpPr>
          <p:spPr>
            <a:xfrm>
              <a:off x="7695608" y="3637396"/>
              <a:ext cx="32456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資料來源</a:t>
              </a:r>
              <a:endParaRPr lang="zh-CN" altLang="en-US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9" name="文本框 9">
            <a:extLst>
              <a:ext uri="{FF2B5EF4-FFF2-40B4-BE49-F238E27FC236}">
                <a16:creationId xmlns:a16="http://schemas.microsoft.com/office/drawing/2014/main" id="{6B6A688F-21E9-EC67-F9FD-8FF09AA31EF0}"/>
              </a:ext>
            </a:extLst>
          </p:cNvPr>
          <p:cNvSpPr txBox="1"/>
          <p:nvPr/>
        </p:nvSpPr>
        <p:spPr>
          <a:xfrm>
            <a:off x="8569044" y="3567286"/>
            <a:ext cx="3210580" cy="748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TW" altLang="en-US" sz="1600" dirty="0">
                <a:solidFill>
                  <a:schemeClr val="bg1"/>
                </a:solidFill>
                <a:cs typeface="+mn-ea"/>
                <a:sym typeface="+mn-lt"/>
              </a:rPr>
              <a:t>內政部統計處，縣市遷入及遷出</a:t>
            </a:r>
            <a:r>
              <a:rPr lang="en-US" altLang="zh-TW" sz="1600" dirty="0">
                <a:solidFill>
                  <a:schemeClr val="bg1"/>
                </a:solidFill>
                <a:cs typeface="+mn-ea"/>
                <a:sym typeface="+mn-lt"/>
              </a:rPr>
              <a:t>(</a:t>
            </a:r>
            <a:r>
              <a:rPr lang="zh-TW" altLang="en-US" sz="1600" dirty="0">
                <a:solidFill>
                  <a:schemeClr val="bg1"/>
                </a:solidFill>
                <a:cs typeface="+mn-ea"/>
                <a:sym typeface="+mn-lt"/>
              </a:rPr>
              <a:t>按登記</a:t>
            </a:r>
            <a:r>
              <a:rPr lang="en-US" altLang="zh-TW" sz="1600" dirty="0">
                <a:solidFill>
                  <a:schemeClr val="bg1"/>
                </a:solidFill>
                <a:cs typeface="+mn-ea"/>
                <a:sym typeface="+mn-lt"/>
              </a:rPr>
              <a:t>)(8701)(101</a:t>
            </a:r>
            <a:r>
              <a:rPr lang="zh-TW" altLang="en-US" sz="1600" dirty="0">
                <a:solidFill>
                  <a:schemeClr val="bg1"/>
                </a:solidFill>
                <a:cs typeface="+mn-ea"/>
                <a:sym typeface="+mn-lt"/>
              </a:rPr>
              <a:t>年至</a:t>
            </a:r>
            <a:r>
              <a:rPr lang="en-US" altLang="zh-TW" sz="1600" dirty="0">
                <a:solidFill>
                  <a:schemeClr val="bg1"/>
                </a:solidFill>
                <a:cs typeface="+mn-ea"/>
                <a:sym typeface="+mn-lt"/>
              </a:rPr>
              <a:t>111</a:t>
            </a:r>
            <a:r>
              <a:rPr lang="zh-TW" altLang="en-US" sz="1600" dirty="0">
                <a:solidFill>
                  <a:schemeClr val="bg1"/>
                </a:solidFill>
                <a:cs typeface="+mn-ea"/>
                <a:sym typeface="+mn-lt"/>
              </a:rPr>
              <a:t>年</a:t>
            </a:r>
            <a:r>
              <a:rPr lang="en-US" altLang="zh-TW" sz="1600" dirty="0">
                <a:solidFill>
                  <a:schemeClr val="bg1"/>
                </a:solidFill>
                <a:cs typeface="+mn-ea"/>
                <a:sym typeface="+mn-lt"/>
              </a:rPr>
              <a:t>)</a:t>
            </a:r>
            <a:r>
              <a:rPr lang="zh-TW" altLang="en-US" sz="1600" dirty="0">
                <a:solidFill>
                  <a:schemeClr val="bg1"/>
                </a:solidFill>
                <a:cs typeface="+mn-ea"/>
                <a:sym typeface="+mn-lt"/>
              </a:rPr>
              <a:t>。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4991641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-2" y="2047461"/>
            <a:ext cx="12192002" cy="39208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2" name="图片 11" descr="/Users/sunkun/Desktop/图片1.png图片1"/>
          <p:cNvPicPr preferRelativeResize="0"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26983" y="1619749"/>
            <a:ext cx="4714240" cy="5044304"/>
          </a:xfrm>
          <a:custGeom>
            <a:avLst/>
            <a:gdLst>
              <a:gd name="connsiteX0" fmla="*/ 0 w 5585255"/>
              <a:gd name="connsiteY0" fmla="*/ 0 h 5968314"/>
              <a:gd name="connsiteX1" fmla="*/ 5585255 w 5585255"/>
              <a:gd name="connsiteY1" fmla="*/ 0 h 5968314"/>
              <a:gd name="connsiteX2" fmla="*/ 0 w 5585255"/>
              <a:gd name="connsiteY2" fmla="*/ 5968314 h 5968314"/>
              <a:gd name="connsiteX3" fmla="*/ 0 w 5585255"/>
              <a:gd name="connsiteY3" fmla="*/ 0 h 5968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85255" h="5968314">
                <a:moveTo>
                  <a:pt x="0" y="0"/>
                </a:moveTo>
                <a:lnTo>
                  <a:pt x="5585255" y="0"/>
                </a:lnTo>
                <a:lnTo>
                  <a:pt x="0" y="5968314"/>
                </a:lnTo>
                <a:lnTo>
                  <a:pt x="0" y="0"/>
                </a:lnTo>
                <a:close/>
              </a:path>
            </a:pathLst>
          </a:custGeom>
          <a:noFill/>
        </p:spPr>
      </p:pic>
      <p:sp>
        <p:nvSpPr>
          <p:cNvPr id="10" name="直角三角形 9"/>
          <p:cNvSpPr/>
          <p:nvPr/>
        </p:nvSpPr>
        <p:spPr>
          <a:xfrm rot="10800000" flipH="1">
            <a:off x="526774" y="924010"/>
            <a:ext cx="4720550" cy="5044304"/>
          </a:xfrm>
          <a:prstGeom prst="rtTriangle">
            <a:avLst/>
          </a:prstGeom>
          <a:solidFill>
            <a:srgbClr val="6A82CD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076190" y="2192655"/>
            <a:ext cx="244729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>
                <a:solidFill>
                  <a:srgbClr val="394B6E"/>
                </a:solidFill>
                <a:cs typeface="+mn-ea"/>
                <a:sym typeface="+mn-lt"/>
              </a:rPr>
              <a:t> 03</a:t>
            </a:r>
            <a:endParaRPr lang="zh-CN" altLang="en-US" sz="9600" dirty="0">
              <a:solidFill>
                <a:srgbClr val="394B6E"/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024553" y="3693394"/>
            <a:ext cx="45180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solidFill>
                  <a:srgbClr val="394B6E"/>
                </a:solidFill>
                <a:cs typeface="+mn-ea"/>
                <a:sym typeface="+mn-lt"/>
              </a:rPr>
              <a:t>遠端工作比例</a:t>
            </a:r>
            <a:endParaRPr lang="zh-CN" altLang="en-US" sz="4800" b="1" dirty="0">
              <a:solidFill>
                <a:srgbClr val="394B6E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0" grpId="0" bldLvl="0" animBg="1"/>
      <p:bldP spid="15" grpId="0"/>
      <p:bldP spid="16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431</Words>
  <Application>Microsoft Office PowerPoint</Application>
  <PresentationFormat>寬螢幕</PresentationFormat>
  <Paragraphs>77</Paragraphs>
  <Slides>15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俊生 施</dc:creator>
  <cp:lastModifiedBy>俊生 施</cp:lastModifiedBy>
  <cp:revision>10</cp:revision>
  <dcterms:created xsi:type="dcterms:W3CDTF">2023-07-21T07:23:15Z</dcterms:created>
  <dcterms:modified xsi:type="dcterms:W3CDTF">2023-07-27T06:23:39Z</dcterms:modified>
</cp:coreProperties>
</file>