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75" r:id="rId13"/>
    <p:sldId id="273" r:id="rId14"/>
    <p:sldId id="274" r:id="rId15"/>
    <p:sldId id="271" r:id="rId16"/>
    <p:sldId id="272" r:id="rId17"/>
    <p:sldId id="276" r:id="rId18"/>
  </p:sldIdLst>
  <p:sldSz cx="9144000" cy="6858000" type="screen4x3"/>
  <p:notesSz cx="6858000" cy="9144000"/>
  <p:embeddedFontLst>
    <p:embeddedFont>
      <p:font typeface="Roboto Condensed Light" panose="02000000000000000000" pitchFamily="2" charset="0"/>
      <p:regular r:id="rId21"/>
    </p:embeddedFont>
    <p:embeddedFont>
      <p:font typeface="KoPub돋움체 Medium" panose="00000600000000000000" pitchFamily="2" charset="-127"/>
      <p:regular r:id="rId22"/>
    </p:embeddedFont>
    <p:embeddedFont>
      <p:font typeface="나눔바른고딕" panose="020B0603020101020101" pitchFamily="50" charset="-127"/>
      <p:regular r:id="rId23"/>
      <p:bold r:id="rId24"/>
    </p:embeddedFont>
    <p:embeddedFont>
      <p:font typeface="나눔스퀘어" panose="020B0600000101010101" pitchFamily="50" charset="-127"/>
      <p:regular r:id="rId25"/>
    </p:embeddedFont>
    <p:embeddedFont>
      <p:font typeface="Roboto Lt" pitchFamily="2" charset="0"/>
      <p:regular r:id="rId26"/>
      <p:italic r:id="rId27"/>
    </p:embeddedFont>
    <p:embeddedFont>
      <p:font typeface="Roboto Th" pitchFamily="2" charset="0"/>
      <p:regular r:id="rId28"/>
      <p:italic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KoPub돋움체 Light" panose="00000300000000000000" pitchFamily="2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404040"/>
    <a:srgbClr val="4040FF"/>
    <a:srgbClr val="455773"/>
    <a:srgbClr val="494D6F"/>
    <a:srgbClr val="485270"/>
    <a:srgbClr val="425376"/>
    <a:srgbClr val="3D597B"/>
    <a:srgbClr val="366582"/>
    <a:srgbClr val="2866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5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1F04D-095A-4D86-8F63-000A2C68E04B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283C8-C968-4B74-A5C4-B474C7773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61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8CF6A-58C5-4B8E-A0D2-02817B9B7C9B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9E672-7F38-49B6-A758-4DF0AF914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7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세계 수돗물 맛 </a:t>
            </a:r>
            <a:r>
              <a:rPr lang="en-US" altLang="ko-KR" dirty="0" smtClean="0"/>
              <a:t>7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r>
              <a:rPr lang="ko-KR" altLang="en-US" dirty="0" smtClean="0"/>
              <a:t>서울시가 </a:t>
            </a:r>
            <a:r>
              <a:rPr lang="en-US" altLang="ko-KR" dirty="0" smtClean="0"/>
              <a:t>2012</a:t>
            </a:r>
            <a:r>
              <a:rPr lang="ko-KR" altLang="en-US" dirty="0" smtClean="0"/>
              <a:t>년부터 꾸준히 해온 블라인드 결과 시판 생수와 별 차이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9E672-7F38-49B6-A758-4DF0AF9140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27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음용</a:t>
            </a:r>
            <a:r>
              <a:rPr lang="ko-KR" altLang="en-US" baseline="0" dirty="0" smtClean="0"/>
              <a:t> 하는 사람 중에서도 거의 대부분은 끓여먹고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이는 영양소의 파괴를 가져온다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9E672-7F38-49B6-A758-4DF0AF9140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19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과연 이걸 마셔도 </a:t>
            </a:r>
            <a:r>
              <a:rPr lang="ko-KR" altLang="en-US" dirty="0" err="1" smtClean="0"/>
              <a:t>되는건가</a:t>
            </a:r>
            <a:r>
              <a:rPr lang="ko-KR" altLang="en-US" dirty="0" smtClean="0"/>
              <a:t> 하는 생각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이에 대한 제대로 된 답변을 줄 수 없다면 수돗물의 </a:t>
            </a:r>
            <a:r>
              <a:rPr lang="ko-KR" altLang="en-US" baseline="0" dirty="0" err="1" smtClean="0"/>
              <a:t>음용량은</a:t>
            </a:r>
            <a:r>
              <a:rPr lang="ko-KR" altLang="en-US" baseline="0" dirty="0" smtClean="0"/>
              <a:t> 크게 변하지 않을 것이다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9E672-7F38-49B6-A758-4DF0AF9140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6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병물 </a:t>
            </a:r>
            <a:r>
              <a:rPr lang="ko-KR" altLang="en-US" dirty="0" err="1" smtClean="0"/>
              <a:t>아리수</a:t>
            </a:r>
            <a:r>
              <a:rPr lang="en-US" altLang="ko-KR" dirty="0" smtClean="0"/>
              <a:t>, TV </a:t>
            </a:r>
            <a:r>
              <a:rPr lang="ko-KR" altLang="en-US" dirty="0" smtClean="0"/>
              <a:t>광고 제작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9E672-7F38-49B6-A758-4DF0AF9140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77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9E672-7F38-49B6-A758-4DF0AF9140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9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77198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8984" y="2493421"/>
            <a:ext cx="7264896" cy="333584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D:\Coding\sw-hackathon\대지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" y="1316767"/>
            <a:ext cx="4686092" cy="168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308304" y="62009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시공조</a:t>
            </a:r>
            <a:endParaRPr lang="ko-KR" altLang="en-US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" name="Picture 2" descr="D:\Coding\sw-hackathon\Documents\겁나큰 시공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880" y="6035444"/>
            <a:ext cx="580528" cy="66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18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9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5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96819"/>
            <a:ext cx="8229600" cy="4333941"/>
          </a:xfrm>
        </p:spPr>
        <p:txBody>
          <a:bodyPr>
            <a:normAutofit/>
          </a:bodyPr>
          <a:lstStyle>
            <a:lvl1pPr algn="l">
              <a:lnSpc>
                <a:spcPct val="110000"/>
              </a:lnSpc>
              <a:defRPr sz="2400"/>
            </a:lvl1pPr>
            <a:lvl2pPr algn="l">
              <a:lnSpc>
                <a:spcPct val="110000"/>
              </a:lnSpc>
              <a:defRPr sz="2000"/>
            </a:lvl2pPr>
            <a:lvl3pPr algn="l">
              <a:lnSpc>
                <a:spcPct val="110000"/>
              </a:lnSpc>
              <a:defRPr sz="1800"/>
            </a:lvl3pPr>
            <a:lvl4pPr algn="l">
              <a:lnSpc>
                <a:spcPct val="110000"/>
              </a:lnSpc>
              <a:defRPr sz="1600"/>
            </a:lvl4pPr>
            <a:lvl5pPr algn="l">
              <a:lnSpc>
                <a:spcPct val="110000"/>
              </a:lnSpc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D:\Coding\sw-hackathon\대지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666812"/>
            <a:ext cx="4686092" cy="168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179512" y="260648"/>
            <a:ext cx="144016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820472" y="260648"/>
            <a:ext cx="144016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D:\Coding\sw-hackathon\Real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7"/>
          <a:stretch/>
        </p:blipFill>
        <p:spPr bwMode="auto">
          <a:xfrm rot="16200000">
            <a:off x="7993850" y="5864913"/>
            <a:ext cx="1079008" cy="57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Coding\sw-hackathon\Real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38"/>
          <a:stretch/>
        </p:blipFill>
        <p:spPr bwMode="auto">
          <a:xfrm rot="16200000">
            <a:off x="8311070" y="5178908"/>
            <a:ext cx="398644" cy="47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967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63691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79512" y="260648"/>
            <a:ext cx="144016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8820472" y="260648"/>
            <a:ext cx="144016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3347864" y="4365104"/>
            <a:ext cx="2387115" cy="1368152"/>
            <a:chOff x="524237" y="452669"/>
            <a:chExt cx="2391579" cy="1320147"/>
          </a:xfrm>
        </p:grpSpPr>
        <p:pic>
          <p:nvPicPr>
            <p:cNvPr id="12" name="Picture 2" descr="D:\Coding\sw-hackathon\RealLogo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338"/>
            <a:stretch/>
          </p:blipFill>
          <p:spPr bwMode="auto">
            <a:xfrm>
              <a:off x="524237" y="596683"/>
              <a:ext cx="714691" cy="103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D:\Coding\sw-hackathon\RealLogo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67"/>
            <a:stretch/>
          </p:blipFill>
          <p:spPr bwMode="auto">
            <a:xfrm>
              <a:off x="1299864" y="452669"/>
              <a:ext cx="1615952" cy="1320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2" descr="D:\Coding\sw-hackathon\대지 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24944"/>
            <a:ext cx="4686092" cy="168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490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374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729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50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242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1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8" y="356659"/>
            <a:ext cx="5486400" cy="566739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59632" y="1410986"/>
            <a:ext cx="6403099" cy="48023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3" name="Picture 2" descr="D:\Coding\sw-hackathon\대지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0648"/>
            <a:ext cx="4686092" cy="168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179512" y="260648"/>
            <a:ext cx="144016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8820472" y="260648"/>
            <a:ext cx="144016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 descr="D:\Coding\sw-hackathon\Real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38"/>
          <a:stretch/>
        </p:blipFill>
        <p:spPr bwMode="auto">
          <a:xfrm rot="16200000">
            <a:off x="8311070" y="5178908"/>
            <a:ext cx="398644" cy="47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Coding\sw-hackathon\Real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7"/>
          <a:stretch/>
        </p:blipFill>
        <p:spPr bwMode="auto">
          <a:xfrm rot="16200000">
            <a:off x="7993850" y="5864913"/>
            <a:ext cx="1079008" cy="57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70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9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4677" y="2708920"/>
            <a:ext cx="7264896" cy="3456384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Roboto Lt" pitchFamily="2" charset="0"/>
                <a:ea typeface="Roboto Lt" pitchFamily="2" charset="0"/>
              </a:rPr>
              <a:t>Stay Thirsty, Drink </a:t>
            </a:r>
            <a:r>
              <a:rPr lang="en-US" altLang="ko-KR" sz="2000" dirty="0" err="1" smtClean="0">
                <a:solidFill>
                  <a:schemeClr val="bg1">
                    <a:lumMod val="85000"/>
                  </a:schemeClr>
                </a:solidFill>
                <a:latin typeface="Roboto Lt" pitchFamily="2" charset="0"/>
                <a:ea typeface="Roboto Lt" pitchFamily="2" charset="0"/>
              </a:rPr>
              <a:t>Sudonmul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altLang="ko-KR" sz="2000" dirty="0"/>
          </a:p>
          <a:p>
            <a:r>
              <a:rPr lang="ko-KR" altLang="en-US" sz="1800" dirty="0" smtClean="0"/>
              <a:t>한국디지털미디어고등학교 박준영</a:t>
            </a:r>
            <a:endParaRPr lang="en-US" altLang="ko-KR" sz="1800" dirty="0" smtClean="0"/>
          </a:p>
          <a:p>
            <a:r>
              <a:rPr lang="ko-KR" altLang="en-US" sz="1800" dirty="0" smtClean="0"/>
              <a:t>한국디지털미디어고등학교 </a:t>
            </a:r>
            <a:r>
              <a:rPr lang="ko-KR" altLang="en-US" sz="1800" dirty="0" err="1" smtClean="0"/>
              <a:t>박평진</a:t>
            </a:r>
            <a:endParaRPr lang="en-US" altLang="ko-KR" sz="1800" dirty="0" smtClean="0"/>
          </a:p>
          <a:p>
            <a:r>
              <a:rPr lang="ko-KR" altLang="en-US" sz="1800" dirty="0" smtClean="0"/>
              <a:t>한국디지털미디어고등학교 박성민</a:t>
            </a:r>
            <a:endParaRPr lang="en-US" altLang="ko-KR" sz="1800" dirty="0"/>
          </a:p>
          <a:p>
            <a:r>
              <a:rPr lang="ko-KR" altLang="en-US" sz="1800" dirty="0" smtClean="0"/>
              <a:t>대덕고등학교 김요한</a:t>
            </a:r>
            <a:endParaRPr lang="en-US" altLang="ko-KR" sz="1800" dirty="0" smtClean="0"/>
          </a:p>
          <a:p>
            <a:r>
              <a:rPr lang="ko-KR" altLang="en-US" sz="1800" dirty="0" smtClean="0"/>
              <a:t>대덕고등학교 정윤철</a:t>
            </a:r>
            <a:endParaRPr lang="en-US" altLang="ko-KR" sz="18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611560" y="260648"/>
            <a:ext cx="3304727" cy="1824203"/>
            <a:chOff x="524237" y="452669"/>
            <a:chExt cx="2391579" cy="1320147"/>
          </a:xfrm>
        </p:grpSpPr>
        <p:pic>
          <p:nvPicPr>
            <p:cNvPr id="2050" name="Picture 2" descr="D:\Coding\sw-hackathon\RealLogo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338"/>
            <a:stretch/>
          </p:blipFill>
          <p:spPr bwMode="auto">
            <a:xfrm>
              <a:off x="524237" y="596683"/>
              <a:ext cx="714691" cy="103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D:\Coding\sw-hackathon\RealLogo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67"/>
            <a:stretch/>
          </p:blipFill>
          <p:spPr bwMode="auto">
            <a:xfrm>
              <a:off x="1299864" y="452669"/>
              <a:ext cx="1615952" cy="1320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웹을 통한 </a:t>
            </a:r>
            <a:r>
              <a:rPr lang="ko-KR" altLang="en-US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확장성</a:t>
            </a: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증가</a:t>
            </a:r>
            <a:r>
              <a:rPr lang="en-US" altLang="ko-KR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하이브리드</a:t>
            </a: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웹앱으로</a:t>
            </a: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출시 가능</a:t>
            </a:r>
            <a:endParaRPr lang="en-US" altLang="ko-KR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이를 통한 정부 정책 수립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수도관 노후 지점 </a:t>
            </a: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수리 등</a:t>
            </a:r>
            <a:r>
              <a:rPr lang="en-US" altLang="ko-KR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9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Business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상수도 </a:t>
            </a:r>
            <a:r>
              <a:rPr lang="ko-KR" altLang="en-US" dirty="0" smtClean="0"/>
              <a:t>관을 청소하는 </a:t>
            </a:r>
            <a:r>
              <a:rPr lang="ko-KR" altLang="en-US" dirty="0"/>
              <a:t>업체와 </a:t>
            </a:r>
            <a:r>
              <a:rPr lang="ko-KR" altLang="en-US" dirty="0" smtClean="0"/>
              <a:t>연계하여 평점이 낮을 경우에 배관 청소를 추천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광고</a:t>
            </a:r>
            <a:r>
              <a:rPr lang="en-US" altLang="ko-KR" dirty="0"/>
              <a:t>: </a:t>
            </a:r>
            <a:r>
              <a:rPr lang="ko-KR" altLang="en-US" dirty="0"/>
              <a:t>길거리의 식수대에 설치될 경우</a:t>
            </a:r>
            <a:endParaRPr lang="en-US" altLang="ko-KR" dirty="0"/>
          </a:p>
          <a:p>
            <a:pPr lvl="1"/>
            <a:r>
              <a:rPr lang="ko-KR" altLang="en-US" dirty="0"/>
              <a:t>사람과의 거리에 </a:t>
            </a:r>
            <a:r>
              <a:rPr lang="ko-KR" altLang="en-US" dirty="0" smtClean="0"/>
              <a:t>따라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달 운영비가 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년간 최대 약 </a:t>
            </a:r>
            <a:r>
              <a:rPr lang="en-US" altLang="ko-KR" dirty="0" smtClean="0"/>
              <a:t>1500</a:t>
            </a:r>
            <a:r>
              <a:rPr lang="ko-KR" altLang="en-US" dirty="0" smtClean="0"/>
              <a:t>만원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76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1797050"/>
            <a:ext cx="7704666" cy="4333875"/>
          </a:xfrm>
        </p:spPr>
      </p:pic>
      <p:sp>
        <p:nvSpPr>
          <p:cNvPr id="5" name="직사각형 4"/>
          <p:cNvSpPr/>
          <p:nvPr/>
        </p:nvSpPr>
        <p:spPr>
          <a:xfrm>
            <a:off x="1475656" y="4941168"/>
            <a:ext cx="504056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광고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4" y="1797050"/>
            <a:ext cx="7704666" cy="4333875"/>
          </a:xfrm>
        </p:spPr>
      </p:pic>
    </p:spTree>
    <p:extLst>
      <p:ext uri="{BB962C8B-B14F-4D97-AF65-F5344CB8AC3E}">
        <p14:creationId xmlns:p14="http://schemas.microsoft.com/office/powerpoint/2010/main" val="4837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광고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8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예상하는 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수돗물에 대한 막연한 불안감 감소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수돗물 사용을 통한 </a:t>
            </a:r>
            <a:r>
              <a:rPr lang="ko-KR" altLang="en-US" dirty="0"/>
              <a:t>일반 가정 돈 </a:t>
            </a:r>
            <a:r>
              <a:rPr lang="ko-KR" altLang="en-US" dirty="0" smtClean="0"/>
              <a:t>절약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수돗물 홍보를 통해 정부의 경제 성장 효과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그런데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전국에 오직 </a:t>
            </a:r>
            <a:r>
              <a:rPr lang="en-US" altLang="ko-KR" dirty="0" smtClean="0"/>
              <a:t>32</a:t>
            </a:r>
            <a:r>
              <a:rPr lang="ko-KR" altLang="en-US" dirty="0" smtClean="0"/>
              <a:t>개 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대구도 </a:t>
            </a:r>
            <a:r>
              <a:rPr lang="en-US" altLang="ko-KR" dirty="0"/>
              <a:t>6</a:t>
            </a:r>
            <a:r>
              <a:rPr lang="ko-KR" altLang="en-US" dirty="0"/>
              <a:t>개 </a:t>
            </a:r>
            <a:r>
              <a:rPr lang="ko-KR" altLang="en-US" dirty="0" err="1"/>
              <a:t>정수장</a:t>
            </a:r>
            <a:r>
              <a:rPr lang="ko-KR" altLang="en-US" dirty="0"/>
              <a:t> 중 </a:t>
            </a:r>
            <a:r>
              <a:rPr lang="en-US" altLang="ko-KR" dirty="0"/>
              <a:t>1</a:t>
            </a:r>
            <a:r>
              <a:rPr lang="ko-KR" altLang="en-US" dirty="0"/>
              <a:t>개만 제공함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전국의 </a:t>
            </a:r>
            <a:r>
              <a:rPr lang="ko-KR" altLang="en-US" dirty="0"/>
              <a:t>모든 </a:t>
            </a:r>
            <a:r>
              <a:rPr lang="ko-KR" altLang="en-US" dirty="0" err="1"/>
              <a:t>정수장</a:t>
            </a:r>
            <a:r>
              <a:rPr lang="ko-KR" altLang="en-US" dirty="0"/>
              <a:t> </a:t>
            </a:r>
            <a:r>
              <a:rPr lang="ko-KR" altLang="en-US" dirty="0" smtClean="0"/>
              <a:t>정보가 없어 많이 아쉬움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많은 수질 및 성분 </a:t>
            </a:r>
            <a:r>
              <a:rPr lang="ko-KR" altLang="en-US" dirty="0" smtClean="0"/>
              <a:t>제공해 주었으면 함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1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47963"/>
            <a:ext cx="7772400" cy="1362075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수돗물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pic>
        <p:nvPicPr>
          <p:cNvPr id="4" name="Picture 2" descr="기사 대표 이미지:먹는 물 블라인드 테스트…서울시민의 선택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400711" cy="480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3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용수 공급 및 개발에 쓰인 예산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grpSp>
        <p:nvGrpSpPr>
          <p:cNvPr id="6" name="그룹 5"/>
          <p:cNvGrpSpPr/>
          <p:nvPr/>
        </p:nvGrpSpPr>
        <p:grpSpPr>
          <a:xfrm>
            <a:off x="1115617" y="1796818"/>
            <a:ext cx="6888606" cy="4045347"/>
            <a:chOff x="1115617" y="1049908"/>
            <a:chExt cx="6888606" cy="303401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7" y="1049908"/>
              <a:ext cx="6888606" cy="303401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115617" y="2931790"/>
              <a:ext cx="6888606" cy="360040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2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낮은 </a:t>
            </a:r>
            <a:r>
              <a:rPr lang="ko-KR" altLang="en-US" dirty="0" err="1" smtClean="0"/>
              <a:t>음용률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pic>
        <p:nvPicPr>
          <p:cNvPr id="4" name="Picture 2" descr="http://www.ecomedia.co.kr/news/data/20151110/p1065601932435812_4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96" y="1392613"/>
            <a:ext cx="6986580" cy="482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7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인식 개선 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pic>
        <p:nvPicPr>
          <p:cNvPr id="4" name="Picture 2" descr="http://cfile4.uf.tistory.com/image/2479774C53702D3D22E6C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484" y="1412778"/>
            <a:ext cx="5269804" cy="480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9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그간의 노력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36445" y="1367070"/>
            <a:ext cx="6403099" cy="4802324"/>
          </a:xfrm>
        </p:spPr>
      </p:sp>
      <p:pic>
        <p:nvPicPr>
          <p:cNvPr id="4" name="Picture 2" descr="http://www.ecotiger.co.kr/news/photo/201704/20141_17636_32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4"/>
          <a:stretch/>
        </p:blipFill>
        <p:spPr bwMode="auto">
          <a:xfrm>
            <a:off x="1335636" y="1412776"/>
            <a:ext cx="6404716" cy="480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589" y="928396"/>
            <a:ext cx="3758970" cy="531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28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95536" y="3933056"/>
            <a:ext cx="4355976" cy="2496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*</a:t>
            </a:r>
            <a:r>
              <a:rPr lang="en-US" altLang="ko-KR" sz="2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유저간의 현재 위치의 수도 평가</a:t>
            </a:r>
            <a:endParaRPr lang="en-US" altLang="ko-KR" sz="2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*</a:t>
            </a:r>
            <a:r>
              <a:rPr lang="en-US" altLang="ko-KR" sz="2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위치기반</a:t>
            </a:r>
            <a:r>
              <a:rPr lang="en-US" altLang="ko-KR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실시간의 </a:t>
            </a:r>
            <a:r>
              <a:rPr lang="ko-KR" altLang="en-US" sz="20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정수장</a:t>
            </a:r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조회</a:t>
            </a:r>
            <a:endParaRPr lang="en-US" altLang="ko-KR" sz="2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* </a:t>
            </a:r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수돗물의 경제적 이점 부각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u="sng" smtClean="0">
                <a:latin typeface="Roboto Th" pitchFamily="2" charset="0"/>
                <a:ea typeface="Roboto Th" pitchFamily="2" charset="0"/>
              </a:rPr>
              <a:t>https://sudo.onebone.me</a:t>
            </a:r>
            <a:endParaRPr lang="ko-KR" altLang="en-US" sz="2000" u="sng" dirty="0">
              <a:latin typeface="Roboto Th" pitchFamily="2" charset="0"/>
            </a:endParaRPr>
          </a:p>
        </p:txBody>
      </p:sp>
      <p:pic>
        <p:nvPicPr>
          <p:cNvPr id="4" name="Picture 2" descr="D:\Coding\sw-hackathon\RealLogoBla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11"/>
          <a:stretch/>
        </p:blipFill>
        <p:spPr bwMode="auto">
          <a:xfrm>
            <a:off x="611560" y="1556792"/>
            <a:ext cx="936104" cy="183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0"/>
            <a:ext cx="4020019" cy="751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:\Coding\sw-hackathon\RealLogoBlack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89" r="1886"/>
          <a:stretch/>
        </p:blipFill>
        <p:spPr bwMode="auto">
          <a:xfrm>
            <a:off x="1763688" y="1213845"/>
            <a:ext cx="2808312" cy="25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1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활용방안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pic>
        <p:nvPicPr>
          <p:cNvPr id="4" name="Picture 4" descr="식수대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6120"/>
            <a:ext cx="4877792" cy="400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파일:qrcodedocu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41" y="1988840"/>
            <a:ext cx="3333750" cy="36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5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활용방</a:t>
            </a:r>
            <a:r>
              <a:rPr lang="ko-KR" altLang="en-US" dirty="0"/>
              <a:t>안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31640" y="1443356"/>
            <a:ext cx="6403099" cy="4802324"/>
          </a:xfrm>
        </p:spPr>
      </p:sp>
      <p:grpSp>
        <p:nvGrpSpPr>
          <p:cNvPr id="6" name="그룹 5"/>
          <p:cNvGrpSpPr/>
          <p:nvPr/>
        </p:nvGrpSpPr>
        <p:grpSpPr>
          <a:xfrm>
            <a:off x="1175395" y="1333650"/>
            <a:ext cx="6480720" cy="4879660"/>
            <a:chOff x="1259632" y="1333650"/>
            <a:chExt cx="5711487" cy="4879660"/>
          </a:xfrm>
        </p:grpSpPr>
        <p:pic>
          <p:nvPicPr>
            <p:cNvPr id="4" name="내용 개체 틀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066" y="1333650"/>
              <a:ext cx="5503053" cy="4879660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1259632" y="2718923"/>
              <a:ext cx="1388404" cy="1851205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2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227</Words>
  <Application>Microsoft Office PowerPoint</Application>
  <PresentationFormat>화면 슬라이드 쇼(4:3)</PresentationFormat>
  <Paragraphs>65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Roboto Condensed Light</vt:lpstr>
      <vt:lpstr>KoPub돋움체 Medium</vt:lpstr>
      <vt:lpstr>나눔바른고딕</vt:lpstr>
      <vt:lpstr>나눔스퀘어</vt:lpstr>
      <vt:lpstr>Roboto Lt</vt:lpstr>
      <vt:lpstr>Arial</vt:lpstr>
      <vt:lpstr>Roboto Th</vt:lpstr>
      <vt:lpstr>맑은 고딕</vt:lpstr>
      <vt:lpstr>KoPub돋움체 Light</vt:lpstr>
      <vt:lpstr>Office 테마</vt:lpstr>
      <vt:lpstr>PowerPoint 프레젠테이션</vt:lpstr>
      <vt:lpstr>수돗물</vt:lpstr>
      <vt:lpstr>용수 공급 및 개발에 쓰인 예산</vt:lpstr>
      <vt:lpstr>낮은 음용률</vt:lpstr>
      <vt:lpstr>인식 개선 </vt:lpstr>
      <vt:lpstr>그간의 노력</vt:lpstr>
      <vt:lpstr>PowerPoint 프레젠테이션</vt:lpstr>
      <vt:lpstr>활용방안</vt:lpstr>
      <vt:lpstr>활용방안</vt:lpstr>
      <vt:lpstr>활용방안</vt:lpstr>
      <vt:lpstr>Business Models</vt:lpstr>
      <vt:lpstr>연계</vt:lpstr>
      <vt:lpstr>광고</vt:lpstr>
      <vt:lpstr>광고</vt:lpstr>
      <vt:lpstr>예상하는 효과</vt:lpstr>
      <vt:lpstr>그런데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pyoung jin park</dc:creator>
  <cp:lastModifiedBy>Khinenw</cp:lastModifiedBy>
  <cp:revision>41</cp:revision>
  <dcterms:created xsi:type="dcterms:W3CDTF">2017-09-01T15:14:05Z</dcterms:created>
  <dcterms:modified xsi:type="dcterms:W3CDTF">2017-09-02T05:34:50Z</dcterms:modified>
</cp:coreProperties>
</file>