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Comfortaa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Comfortaa-regular.fntdata"/><Relationship Id="rId8" Type="http://schemas.openxmlformats.org/officeDocument/2006/relationships/font" Target="fonts/Comforta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748675" y="267500"/>
            <a:ext cx="2928600" cy="765900"/>
          </a:xfrm>
          <a:prstGeom prst="roundRect">
            <a:avLst>
              <a:gd fmla="val 16667" name="adj"/>
            </a:avLst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45175" y="267475"/>
            <a:ext cx="1988700" cy="765900"/>
          </a:xfrm>
          <a:prstGeom prst="homePlate">
            <a:avLst>
              <a:gd fmla="val 50000" name="adj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748675" y="1214275"/>
            <a:ext cx="2928600" cy="765900"/>
          </a:xfrm>
          <a:prstGeom prst="roundRect">
            <a:avLst>
              <a:gd fmla="val 16667" name="adj"/>
            </a:avLst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748675" y="2161050"/>
            <a:ext cx="2928600" cy="765900"/>
          </a:xfrm>
          <a:prstGeom prst="roundRect">
            <a:avLst>
              <a:gd fmla="val 16667" name="adj"/>
            </a:avLst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748675" y="3107825"/>
            <a:ext cx="2928600" cy="765900"/>
          </a:xfrm>
          <a:prstGeom prst="roundRect">
            <a:avLst>
              <a:gd fmla="val 16667" name="adj"/>
            </a:avLst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1748675" y="4054600"/>
            <a:ext cx="2928600" cy="765900"/>
          </a:xfrm>
          <a:prstGeom prst="roundRect">
            <a:avLst>
              <a:gd fmla="val 16667" name="adj"/>
            </a:avLst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345175" y="1214275"/>
            <a:ext cx="1988700" cy="765900"/>
          </a:xfrm>
          <a:prstGeom prst="homePlate">
            <a:avLst>
              <a:gd fmla="val 50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345175" y="2161050"/>
            <a:ext cx="1988700" cy="765900"/>
          </a:xfrm>
          <a:prstGeom prst="homePlate">
            <a:avLst>
              <a:gd fmla="val 50000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345175" y="3107825"/>
            <a:ext cx="1988700" cy="765900"/>
          </a:xfrm>
          <a:prstGeom prst="homePlate">
            <a:avLst>
              <a:gd fmla="val 50000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345175" y="4054600"/>
            <a:ext cx="1988700" cy="765900"/>
          </a:xfrm>
          <a:prstGeom prst="homePlate">
            <a:avLst>
              <a:gd fmla="val 50000" name="adj"/>
            </a:avLst>
          </a:prstGeom>
          <a:solidFill>
            <a:srgbClr val="D5A6BD"/>
          </a:solidFill>
          <a:ln cap="flat" cmpd="sng" w="9525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4804300" y="267475"/>
            <a:ext cx="4113300" cy="76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4804300" y="1214263"/>
            <a:ext cx="4113300" cy="76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4804300" y="2161038"/>
            <a:ext cx="4113300" cy="76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4804300" y="3107825"/>
            <a:ext cx="4113300" cy="76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4804300" y="4054600"/>
            <a:ext cx="4113300" cy="76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2333875" y="484750"/>
            <a:ext cx="22473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Total Loss Perspective</a:t>
            </a:r>
            <a:endParaRPr sz="2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2292175" y="1322900"/>
            <a:ext cx="23307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Proactive Risk Prevention</a:t>
            </a:r>
            <a:endParaRPr sz="2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2333875" y="2298300"/>
            <a:ext cx="24120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Process Optimizations</a:t>
            </a:r>
            <a:endParaRPr sz="2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2333863" y="4191850"/>
            <a:ext cx="22473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Operational excellence</a:t>
            </a:r>
            <a:endParaRPr sz="2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2333875" y="3245075"/>
            <a:ext cx="23307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Mitigating Human Error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4928625" y="4054600"/>
            <a:ext cx="37377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Demonstrating high standards of performance and reliability in claim assessments, contributing to the credibility of the insurance company and enhancing overall efficiency in delivering services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4896825" y="3140225"/>
            <a:ext cx="38013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Implementing automated systems to handle repetitive tasks and calculations, minimizing the risk of errors introduced by human factors and ensuring greater accuracy in claim assessments.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4928625" y="2225850"/>
            <a:ext cx="37377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Improving and simplifying the workflow and operational processes involved in claim assessment, reducing delays and enhancing overall efficiency.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928625" y="1214281"/>
            <a:ext cx="37377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Utilizing advanced technologies and data analytics to identify potential risks before they lead to losses, enabling the insurance company to take preemptive actions to mitigate or prevent future claims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4928625" y="332325"/>
            <a:ext cx="37377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Shifting from a narrow focus on immediate losses to a comprehensive view that considers long-term implications, allowing for a more thorough understanding of the entire scope of the claim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