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3F8FF4-6BEF-4A7F-AE3F-660FD26AC835}" v="1072" dt="2022-08-27T05:46:00.570"/>
    <p1510:client id="{7A16BB9C-8E01-48C4-BA1C-CA6743E25374}" v="4260" dt="2022-08-23T02:36:15.288"/>
    <p1510:client id="{98FDF356-0F86-4A3D-AEE5-DCF774247295}" v="160" dt="2022-08-17T04:19:57.987"/>
    <p1510:client id="{A18136C0-BCEA-44FD-9F05-E24793173C48}" v="1091" dt="2022-08-18T05:06:22.412"/>
    <p1510:client id="{DD9A5C97-E533-42B2-8390-E40E59B8279C}" v="853" dt="2022-08-26T05:09:41.4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August 26,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10456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August 26,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920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August 26,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65480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August 26,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73333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August 26,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1044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August 26,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5471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August 26,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699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August 26,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71336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August 26,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5019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August 26,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4544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August 26,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59622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Friday, August 26,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88229264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hatclipart.com/p/what-clip-art-infographic-elements-do.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Logo, icon&#10;&#10;Description automatically generated">
            <a:extLst>
              <a:ext uri="{FF2B5EF4-FFF2-40B4-BE49-F238E27FC236}">
                <a16:creationId xmlns:a16="http://schemas.microsoft.com/office/drawing/2014/main" id="{B3CE36B0-DD6F-D4AB-E3E3-BB2BA37EF92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562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2" name="Rectangle 22">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7702" y="549275"/>
            <a:ext cx="5302173" cy="2887174"/>
          </a:xfrm>
        </p:spPr>
        <p:txBody>
          <a:bodyPr anchor="b">
            <a:normAutofit fontScale="90000"/>
          </a:bodyPr>
          <a:lstStyle/>
          <a:p>
            <a:endParaRPr lang="en-US" sz="4400">
              <a:ea typeface="+mj-lt"/>
              <a:cs typeface="+mj-lt"/>
            </a:endParaRPr>
          </a:p>
          <a:p>
            <a:r>
              <a:rPr lang="en-US" sz="5400" dirty="0">
                <a:ea typeface="+mj-lt"/>
                <a:cs typeface="+mj-lt"/>
              </a:rPr>
              <a:t>Social Buzz </a:t>
            </a:r>
            <a:br>
              <a:rPr lang="en-US" sz="5400" dirty="0">
                <a:ea typeface="+mj-lt"/>
                <a:cs typeface="+mj-lt"/>
              </a:rPr>
            </a:br>
            <a:r>
              <a:rPr lang="en-US" sz="5400" dirty="0">
                <a:ea typeface="+mj-lt"/>
                <a:cs typeface="+mj-lt"/>
              </a:rPr>
              <a:t>Data Analysis</a:t>
            </a:r>
            <a:br>
              <a:rPr lang="en-US" sz="4400" dirty="0">
                <a:ea typeface="+mj-lt"/>
                <a:cs typeface="+mj-lt"/>
              </a:rPr>
            </a:br>
            <a:endParaRPr lang="en-US" sz="4400"/>
          </a:p>
          <a:p>
            <a:endParaRPr lang="en-US" sz="4400">
              <a:cs typeface="Calibri Light"/>
            </a:endParaRPr>
          </a:p>
        </p:txBody>
      </p:sp>
      <p:sp>
        <p:nvSpPr>
          <p:cNvPr id="43" name="Rectangle 24">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2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5" name="Freeform: Shape 2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extBox 1">
            <a:extLst>
              <a:ext uri="{FF2B5EF4-FFF2-40B4-BE49-F238E27FC236}">
                <a16:creationId xmlns:a16="http://schemas.microsoft.com/office/drawing/2014/main" id="{307D7F0B-0BF4-FFEC-825A-FFA484448FA2}"/>
              </a:ext>
            </a:extLst>
          </p:cNvPr>
          <p:cNvSpPr txBox="1"/>
          <p:nvPr/>
        </p:nvSpPr>
        <p:spPr>
          <a:xfrm>
            <a:off x="454692" y="951872"/>
            <a:ext cx="4824080" cy="2739312"/>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nSpc>
                <a:spcPct val="90000"/>
              </a:lnSpc>
              <a:spcBef>
                <a:spcPct val="0"/>
              </a:spcBef>
              <a:spcAft>
                <a:spcPts val="600"/>
              </a:spcAft>
            </a:pPr>
            <a:r>
              <a:rPr lang="en-US" sz="2400" dirty="0">
                <a:latin typeface="+mj-lt"/>
                <a:ea typeface="+mj-ea"/>
                <a:cs typeface="+mj-cs"/>
              </a:rPr>
              <a:t>We can see that there isn't a big difference from the chart split between popularity of the top 5 categories. The first largest percentage animals outperformed the second largest one science by 1.1%.</a:t>
            </a:r>
          </a:p>
        </p:txBody>
      </p:sp>
      <p:grpSp>
        <p:nvGrpSpPr>
          <p:cNvPr id="28" name="Group 2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2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 name="Picture 3" descr="Chart&#10;&#10;Description automatically generated">
            <a:extLst>
              <a:ext uri="{FF2B5EF4-FFF2-40B4-BE49-F238E27FC236}">
                <a16:creationId xmlns:a16="http://schemas.microsoft.com/office/drawing/2014/main" id="{FD557F2E-2F89-CE0F-2066-AC1D203CDE7D}"/>
              </a:ext>
            </a:extLst>
          </p:cNvPr>
          <p:cNvPicPr>
            <a:picLocks noChangeAspect="1"/>
          </p:cNvPicPr>
          <p:nvPr/>
        </p:nvPicPr>
        <p:blipFill>
          <a:blip r:embed="rId2"/>
          <a:stretch>
            <a:fillRect/>
          </a:stretch>
        </p:blipFill>
        <p:spPr>
          <a:xfrm>
            <a:off x="6927625" y="795153"/>
            <a:ext cx="4592498" cy="4800600"/>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610605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036E-8FD7-1714-1E9F-5AD664B41E11}"/>
              </a:ext>
            </a:extLst>
          </p:cNvPr>
          <p:cNvSpPr>
            <a:spLocks noGrp="1"/>
          </p:cNvSpPr>
          <p:nvPr>
            <p:ph type="title"/>
          </p:nvPr>
        </p:nvSpPr>
        <p:spPr>
          <a:xfrm>
            <a:off x="409095" y="549275"/>
            <a:ext cx="4020949" cy="966875"/>
          </a:xfrm>
        </p:spPr>
        <p:txBody>
          <a:bodyPr>
            <a:normAutofit/>
          </a:bodyPr>
          <a:lstStyle/>
          <a:p>
            <a:r>
              <a:rPr lang="en-US" sz="4000" dirty="0"/>
              <a:t>Summary</a:t>
            </a:r>
          </a:p>
        </p:txBody>
      </p:sp>
      <p:sp>
        <p:nvSpPr>
          <p:cNvPr id="3" name="Content Placeholder 2">
            <a:extLst>
              <a:ext uri="{FF2B5EF4-FFF2-40B4-BE49-F238E27FC236}">
                <a16:creationId xmlns:a16="http://schemas.microsoft.com/office/drawing/2014/main" id="{7F8993EF-8926-C048-5A75-2037619838E6}"/>
              </a:ext>
            </a:extLst>
          </p:cNvPr>
          <p:cNvSpPr>
            <a:spLocks noGrp="1"/>
          </p:cNvSpPr>
          <p:nvPr>
            <p:ph idx="1"/>
          </p:nvPr>
        </p:nvSpPr>
        <p:spPr>
          <a:xfrm>
            <a:off x="409095" y="1512903"/>
            <a:ext cx="11373808" cy="5093828"/>
          </a:xfrm>
        </p:spPr>
        <p:txBody>
          <a:bodyPr vert="horz" wrap="square" lIns="0" tIns="0" rIns="0" bIns="0" rtlCol="0" anchor="t">
            <a:normAutofit/>
          </a:bodyPr>
          <a:lstStyle/>
          <a:p>
            <a:pPr marL="0" indent="0">
              <a:buNone/>
            </a:pPr>
            <a:r>
              <a:rPr lang="en-US" dirty="0">
                <a:solidFill>
                  <a:schemeClr val="tx1"/>
                </a:solidFill>
              </a:rPr>
              <a:t>Animals and science were two of the most popular content categories with healthy eating ranking as the third one. We recommend creating more content related to those categories to boost user engagements. </a:t>
            </a:r>
          </a:p>
          <a:p>
            <a:pPr marL="0" indent="0">
              <a:buNone/>
            </a:pPr>
            <a:r>
              <a:rPr lang="en-US" dirty="0">
                <a:solidFill>
                  <a:schemeClr val="tx1"/>
                </a:solidFill>
              </a:rPr>
              <a:t>Healthy eating can be placed in same category as "food". We suggest collaborating with healthy food brands to help bring brand awareness and to reach wider audience.</a:t>
            </a:r>
          </a:p>
          <a:p>
            <a:pPr marL="0" indent="0">
              <a:buNone/>
            </a:pPr>
            <a:r>
              <a:rPr lang="en-US" dirty="0">
                <a:solidFill>
                  <a:schemeClr val="tx1"/>
                </a:solidFill>
              </a:rPr>
              <a:t>With this technology age, there is no surprise to see technology in top 5 categories. It shows that users enjoy tech contents. Collaborating through brands partnership with tech companies will definitely increase engagement rates.</a:t>
            </a:r>
          </a:p>
          <a:p>
            <a:pPr marL="0" indent="0">
              <a:buNone/>
            </a:pPr>
            <a:endParaRPr lang="en-US" sz="2800" dirty="0">
              <a:solidFill>
                <a:schemeClr val="tx1"/>
              </a:solidFill>
            </a:endParaRPr>
          </a:p>
          <a:p>
            <a:pPr marL="0" indent="0">
              <a:buNone/>
            </a:pPr>
            <a:endParaRPr lang="en-US" sz="2800" dirty="0">
              <a:solidFill>
                <a:schemeClr val="tx1"/>
              </a:solidFill>
            </a:endParaRPr>
          </a:p>
          <a:p>
            <a:pPr marL="0" indent="0">
              <a:buNone/>
            </a:pPr>
            <a:endParaRPr lang="en-US" sz="2800" dirty="0">
              <a:solidFill>
                <a:schemeClr val="tx1"/>
              </a:solidFill>
            </a:endParaRPr>
          </a:p>
        </p:txBody>
      </p:sp>
    </p:spTree>
    <p:extLst>
      <p:ext uri="{BB962C8B-B14F-4D97-AF65-F5344CB8AC3E}">
        <p14:creationId xmlns:p14="http://schemas.microsoft.com/office/powerpoint/2010/main" val="2314932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414FE1-F368-DE37-8CF0-EE55A2DB46EF}"/>
              </a:ext>
            </a:extLst>
          </p:cNvPr>
          <p:cNvSpPr txBox="1"/>
          <p:nvPr/>
        </p:nvSpPr>
        <p:spPr>
          <a:xfrm>
            <a:off x="646815" y="1718929"/>
            <a:ext cx="1107557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As much as this analysis was insightful, we are ready to take it to the next stage and we have expertise within Accenture to help you realize these kinds of insights in production across your organization and in real time. We would love to help you with this.</a:t>
            </a:r>
          </a:p>
        </p:txBody>
      </p:sp>
    </p:spTree>
    <p:extLst>
      <p:ext uri="{BB962C8B-B14F-4D97-AF65-F5344CB8AC3E}">
        <p14:creationId xmlns:p14="http://schemas.microsoft.com/office/powerpoint/2010/main" val="1689622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5542A0-0397-5907-46AE-73A9904C422E}"/>
              </a:ext>
            </a:extLst>
          </p:cNvPr>
          <p:cNvSpPr txBox="1"/>
          <p:nvPr/>
        </p:nvSpPr>
        <p:spPr>
          <a:xfrm>
            <a:off x="2729022" y="2091070"/>
            <a:ext cx="4820093"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t> Thank you!</a:t>
            </a:r>
          </a:p>
          <a:p>
            <a:r>
              <a:rPr lang="en-US" sz="3200" dirty="0"/>
              <a:t>   Any questions?</a:t>
            </a:r>
          </a:p>
        </p:txBody>
      </p:sp>
      <p:sp>
        <p:nvSpPr>
          <p:cNvPr id="3" name="Flowchart: Connector 2">
            <a:extLst>
              <a:ext uri="{FF2B5EF4-FFF2-40B4-BE49-F238E27FC236}">
                <a16:creationId xmlns:a16="http://schemas.microsoft.com/office/drawing/2014/main" id="{FA2B9FF2-5498-C132-DAEE-D465D551CCF6}"/>
              </a:ext>
            </a:extLst>
          </p:cNvPr>
          <p:cNvSpPr/>
          <p:nvPr/>
        </p:nvSpPr>
        <p:spPr>
          <a:xfrm>
            <a:off x="1615485" y="2164833"/>
            <a:ext cx="1196162" cy="1169581"/>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a:extLst>
              <a:ext uri="{FF2B5EF4-FFF2-40B4-BE49-F238E27FC236}">
                <a16:creationId xmlns:a16="http://schemas.microsoft.com/office/drawing/2014/main" id="{B8B0240D-5C20-4D3C-4BA4-9BA80182F340}"/>
              </a:ext>
            </a:extLst>
          </p:cNvPr>
          <p:cNvSpPr/>
          <p:nvPr/>
        </p:nvSpPr>
        <p:spPr>
          <a:xfrm>
            <a:off x="1607732" y="2165939"/>
            <a:ext cx="983510" cy="1169582"/>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5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7805-614D-BB14-EEE8-7C9650D95BF7}"/>
              </a:ext>
            </a:extLst>
          </p:cNvPr>
          <p:cNvSpPr>
            <a:spLocks noGrp="1"/>
          </p:cNvSpPr>
          <p:nvPr>
            <p:ph type="title"/>
          </p:nvPr>
        </p:nvSpPr>
        <p:spPr>
          <a:xfrm>
            <a:off x="285048" y="549275"/>
            <a:ext cx="11091600" cy="1332000"/>
          </a:xfrm>
        </p:spPr>
        <p:txBody>
          <a:bodyPr vert="horz" wrap="square" lIns="0" tIns="0" rIns="0" bIns="0" rtlCol="0" anchor="t" anchorCtr="0">
            <a:noAutofit/>
          </a:bodyPr>
          <a:lstStyle/>
          <a:p>
            <a:r>
              <a:rPr lang="en-US" sz="4000" dirty="0"/>
              <a:t>Today's agenda</a:t>
            </a:r>
            <a:br>
              <a:rPr lang="en-US" sz="4000" dirty="0"/>
            </a:b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5EBCD11B-D47B-F643-6325-F1C343DB13A3}"/>
              </a:ext>
            </a:extLst>
          </p:cNvPr>
          <p:cNvSpPr>
            <a:spLocks noGrp="1"/>
          </p:cNvSpPr>
          <p:nvPr>
            <p:ph idx="1"/>
          </p:nvPr>
        </p:nvSpPr>
        <p:spPr>
          <a:xfrm>
            <a:off x="391374" y="1661315"/>
            <a:ext cx="11090274" cy="3979625"/>
          </a:xfrm>
        </p:spPr>
        <p:txBody>
          <a:bodyPr vert="horz" wrap="square" lIns="0" tIns="0" rIns="0" bIns="0" rtlCol="0" anchor="t">
            <a:normAutofit/>
          </a:bodyPr>
          <a:lstStyle/>
          <a:p>
            <a:pPr marL="0" indent="0">
              <a:buNone/>
            </a:pPr>
            <a:r>
              <a:rPr lang="en-US" dirty="0">
                <a:solidFill>
                  <a:schemeClr val="tx1"/>
                </a:solidFill>
                <a:ea typeface="+mn-lt"/>
                <a:cs typeface="+mn-lt"/>
              </a:rPr>
              <a:t>Project recap</a:t>
            </a:r>
            <a:endParaRPr lang="en-US" dirty="0">
              <a:solidFill>
                <a:schemeClr val="tx1"/>
              </a:solidFill>
            </a:endParaRPr>
          </a:p>
          <a:p>
            <a:pPr marL="0" indent="0">
              <a:buNone/>
            </a:pPr>
            <a:r>
              <a:rPr lang="en-US" dirty="0">
                <a:solidFill>
                  <a:schemeClr val="tx1"/>
                </a:solidFill>
              </a:rPr>
              <a:t>Problem</a:t>
            </a:r>
          </a:p>
          <a:p>
            <a:pPr marL="0" indent="0">
              <a:buNone/>
            </a:pPr>
            <a:r>
              <a:rPr lang="en-US" dirty="0">
                <a:solidFill>
                  <a:schemeClr val="tx1"/>
                </a:solidFill>
              </a:rPr>
              <a:t>Analytics team</a:t>
            </a:r>
          </a:p>
          <a:p>
            <a:pPr marL="0" indent="0">
              <a:buNone/>
            </a:pPr>
            <a:r>
              <a:rPr lang="en-US" dirty="0">
                <a:solidFill>
                  <a:schemeClr val="tx1"/>
                </a:solidFill>
              </a:rPr>
              <a:t>Process</a:t>
            </a:r>
          </a:p>
          <a:p>
            <a:pPr marL="0" indent="0">
              <a:buNone/>
            </a:pPr>
            <a:r>
              <a:rPr lang="en-US" dirty="0">
                <a:solidFill>
                  <a:schemeClr val="tx1"/>
                </a:solidFill>
              </a:rPr>
              <a:t>Insights</a:t>
            </a:r>
          </a:p>
          <a:p>
            <a:pPr marL="0" indent="0">
              <a:buNone/>
            </a:pPr>
            <a:r>
              <a:rPr lang="en-US" dirty="0">
                <a:solidFill>
                  <a:schemeClr val="tx1"/>
                </a:solidFill>
              </a:rPr>
              <a:t>Summary</a:t>
            </a:r>
          </a:p>
          <a:p>
            <a:pPr marL="0" indent="0">
              <a:buNone/>
            </a:pPr>
            <a:endParaRPr lang="en-US" dirty="0">
              <a:solidFill>
                <a:srgbClr val="FFFFFF">
                  <a:alpha val="60000"/>
                </a:srgbClr>
              </a:solidFill>
            </a:endParaRPr>
          </a:p>
          <a:p>
            <a:endParaRPr lang="en-US" dirty="0">
              <a:solidFill>
                <a:srgbClr val="FFFFFF">
                  <a:alpha val="60000"/>
                </a:srgbClr>
              </a:solidFill>
            </a:endParaRPr>
          </a:p>
        </p:txBody>
      </p:sp>
    </p:spTree>
    <p:extLst>
      <p:ext uri="{BB962C8B-B14F-4D97-AF65-F5344CB8AC3E}">
        <p14:creationId xmlns:p14="http://schemas.microsoft.com/office/powerpoint/2010/main" val="806435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901B-4FF7-3653-E2BA-AD2DCC04F236}"/>
              </a:ext>
            </a:extLst>
          </p:cNvPr>
          <p:cNvSpPr>
            <a:spLocks noGrp="1"/>
          </p:cNvSpPr>
          <p:nvPr>
            <p:ph type="title"/>
          </p:nvPr>
        </p:nvSpPr>
        <p:spPr>
          <a:xfrm>
            <a:off x="373653" y="566996"/>
            <a:ext cx="11091600" cy="3618000"/>
          </a:xfrm>
        </p:spPr>
        <p:txBody>
          <a:bodyPr>
            <a:normAutofit/>
          </a:bodyPr>
          <a:lstStyle/>
          <a:p>
            <a:r>
              <a:rPr lang="en-US" sz="4000" dirty="0"/>
              <a:t>Project Recap</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ADB33E3C-17B6-9072-B458-B56740CF57FB}"/>
              </a:ext>
            </a:extLst>
          </p:cNvPr>
          <p:cNvSpPr>
            <a:spLocks noGrp="1"/>
          </p:cNvSpPr>
          <p:nvPr>
            <p:ph idx="1"/>
          </p:nvPr>
        </p:nvSpPr>
        <p:spPr>
          <a:xfrm>
            <a:off x="373653" y="1537270"/>
            <a:ext cx="11090274" cy="4174555"/>
          </a:xfrm>
        </p:spPr>
        <p:txBody>
          <a:bodyPr vert="horz" wrap="square" lIns="0" tIns="0" rIns="0" bIns="0" rtlCol="0" anchor="t">
            <a:normAutofit/>
          </a:bodyPr>
          <a:lstStyle/>
          <a:p>
            <a:pPr marL="0" indent="0">
              <a:buNone/>
            </a:pPr>
            <a:r>
              <a:rPr lang="en-US" dirty="0">
                <a:solidFill>
                  <a:schemeClr val="tx1"/>
                </a:solidFill>
              </a:rPr>
              <a:t>Social Buzz is a global unicorn technology company growing at an accelerated rate. Accenture has embarked in a 3 month work pilot to help tackle their biggest challenges which include:</a:t>
            </a:r>
          </a:p>
          <a:p>
            <a:pPr marL="0" indent="0">
              <a:lnSpc>
                <a:spcPct val="100000"/>
              </a:lnSpc>
              <a:spcBef>
                <a:spcPts val="300"/>
              </a:spcBef>
              <a:buNone/>
            </a:pPr>
            <a:endParaRPr lang="en-US" dirty="0">
              <a:solidFill>
                <a:schemeClr val="tx1"/>
              </a:solidFill>
            </a:endParaRPr>
          </a:p>
          <a:p>
            <a:pPr>
              <a:buFont typeface="Wingdings" panose="020B0604020202020204" pitchFamily="34" charset="0"/>
              <a:buChar char="ü"/>
            </a:pPr>
            <a:r>
              <a:rPr lang="en-US" dirty="0">
                <a:solidFill>
                  <a:schemeClr val="tx1"/>
                </a:solidFill>
              </a:rPr>
              <a:t> Audit of Social Buzz Big data practice</a:t>
            </a:r>
          </a:p>
          <a:p>
            <a:pPr>
              <a:buFont typeface="Wingdings" panose="020B0604020202020204" pitchFamily="34" charset="0"/>
              <a:buChar char="ü"/>
            </a:pPr>
            <a:r>
              <a:rPr lang="en-US" dirty="0">
                <a:solidFill>
                  <a:schemeClr val="tx1"/>
                </a:solidFill>
              </a:rPr>
              <a:t> Implementation of an IPO</a:t>
            </a:r>
          </a:p>
          <a:p>
            <a:pPr>
              <a:buFont typeface="Wingdings" panose="020B0604020202020204" pitchFamily="34" charset="0"/>
              <a:buChar char="ü"/>
            </a:pPr>
            <a:r>
              <a:rPr lang="en-US" dirty="0">
                <a:solidFill>
                  <a:schemeClr val="tx1"/>
                </a:solidFill>
              </a:rPr>
              <a:t> Analysis of top 5 popular categories content</a:t>
            </a:r>
          </a:p>
        </p:txBody>
      </p:sp>
    </p:spTree>
    <p:extLst>
      <p:ext uri="{BB962C8B-B14F-4D97-AF65-F5344CB8AC3E}">
        <p14:creationId xmlns:p14="http://schemas.microsoft.com/office/powerpoint/2010/main" val="244486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E3D6-3CE3-9E03-8AE4-0F1F7A39324E}"/>
              </a:ext>
            </a:extLst>
          </p:cNvPr>
          <p:cNvSpPr>
            <a:spLocks noGrp="1"/>
          </p:cNvSpPr>
          <p:nvPr>
            <p:ph type="title"/>
          </p:nvPr>
        </p:nvSpPr>
        <p:spPr>
          <a:xfrm>
            <a:off x="320491" y="584269"/>
            <a:ext cx="4500562" cy="984885"/>
          </a:xfrm>
        </p:spPr>
        <p:txBody>
          <a:bodyPr>
            <a:normAutofit/>
          </a:bodyPr>
          <a:lstStyle/>
          <a:p>
            <a:r>
              <a:rPr lang="en-US" sz="4000" dirty="0"/>
              <a:t>Problem</a:t>
            </a:r>
          </a:p>
        </p:txBody>
      </p:sp>
      <p:sp>
        <p:nvSpPr>
          <p:cNvPr id="4" name="Text Placeholder 3">
            <a:extLst>
              <a:ext uri="{FF2B5EF4-FFF2-40B4-BE49-F238E27FC236}">
                <a16:creationId xmlns:a16="http://schemas.microsoft.com/office/drawing/2014/main" id="{1FE9391C-123E-0CB2-088E-322A00D6A37F}"/>
              </a:ext>
            </a:extLst>
          </p:cNvPr>
          <p:cNvSpPr>
            <a:spLocks noGrp="1"/>
          </p:cNvSpPr>
          <p:nvPr>
            <p:ph type="body" sz="half" idx="2"/>
          </p:nvPr>
        </p:nvSpPr>
        <p:spPr>
          <a:xfrm>
            <a:off x="320490" y="1563544"/>
            <a:ext cx="4801818" cy="4532530"/>
          </a:xfrm>
        </p:spPr>
        <p:txBody>
          <a:bodyPr/>
          <a:lstStyle/>
          <a:p>
            <a:r>
              <a:rPr lang="en-US" sz="2400" dirty="0">
                <a:solidFill>
                  <a:schemeClr val="tx1"/>
                </a:solidFill>
              </a:rPr>
              <a:t>Social Buzz has reached over 100,000 posts per day which take us to 36,500,000 pieces of content per year!</a:t>
            </a:r>
          </a:p>
          <a:p>
            <a:endParaRPr lang="en-US" sz="2400" dirty="0">
              <a:solidFill>
                <a:schemeClr val="tx1"/>
              </a:solidFill>
            </a:endParaRPr>
          </a:p>
          <a:p>
            <a:r>
              <a:rPr lang="en-US" sz="2400" dirty="0">
                <a:solidFill>
                  <a:schemeClr val="tx1"/>
                </a:solidFill>
              </a:rPr>
              <a:t>But how do we capitalize on it when there is so much?</a:t>
            </a:r>
          </a:p>
        </p:txBody>
      </p:sp>
      <p:pic>
        <p:nvPicPr>
          <p:cNvPr id="8" name="Picture 8" descr="Magnifying glass showing decling performance">
            <a:extLst>
              <a:ext uri="{FF2B5EF4-FFF2-40B4-BE49-F238E27FC236}">
                <a16:creationId xmlns:a16="http://schemas.microsoft.com/office/drawing/2014/main" id="{8C79C0F0-F04C-4D97-E69C-0B1567C13FBB}"/>
              </a:ext>
            </a:extLst>
          </p:cNvPr>
          <p:cNvPicPr>
            <a:picLocks noGrp="1" noChangeAspect="1"/>
          </p:cNvPicPr>
          <p:nvPr>
            <p:ph type="pic" idx="1"/>
          </p:nvPr>
        </p:nvPicPr>
        <p:blipFill rotWithShape="1">
          <a:blip r:embed="rId2"/>
          <a:srcRect l="12957" r="12957"/>
          <a:stretch/>
        </p:blipFill>
        <p:spPr>
          <a:xfrm>
            <a:off x="6196010" y="1075471"/>
            <a:ext cx="5337972" cy="4628146"/>
          </a:xfrm>
        </p:spPr>
      </p:pic>
    </p:spTree>
    <p:extLst>
      <p:ext uri="{BB962C8B-B14F-4D97-AF65-F5344CB8AC3E}">
        <p14:creationId xmlns:p14="http://schemas.microsoft.com/office/powerpoint/2010/main" val="4177943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A5D5-CF47-FDF3-7547-1BD31465409F}"/>
              </a:ext>
            </a:extLst>
          </p:cNvPr>
          <p:cNvSpPr>
            <a:spLocks noGrp="1"/>
          </p:cNvSpPr>
          <p:nvPr>
            <p:ph type="title"/>
          </p:nvPr>
        </p:nvSpPr>
        <p:spPr>
          <a:xfrm>
            <a:off x="355932" y="442950"/>
            <a:ext cx="11091600" cy="1332000"/>
          </a:xfrm>
        </p:spPr>
        <p:txBody>
          <a:bodyPr>
            <a:normAutofit/>
          </a:bodyPr>
          <a:lstStyle/>
          <a:p>
            <a:r>
              <a:rPr lang="en-US" sz="4000" dirty="0"/>
              <a:t>The Analytics Team</a:t>
            </a:r>
            <a:endParaRPr lang="en-US" sz="4000"/>
          </a:p>
        </p:txBody>
      </p:sp>
      <p:sp>
        <p:nvSpPr>
          <p:cNvPr id="3" name="Content Placeholder 2">
            <a:extLst>
              <a:ext uri="{FF2B5EF4-FFF2-40B4-BE49-F238E27FC236}">
                <a16:creationId xmlns:a16="http://schemas.microsoft.com/office/drawing/2014/main" id="{FC586A26-51BF-613A-5E74-C7EED0623060}"/>
              </a:ext>
            </a:extLst>
          </p:cNvPr>
          <p:cNvSpPr>
            <a:spLocks noGrp="1"/>
          </p:cNvSpPr>
          <p:nvPr>
            <p:ph idx="1"/>
          </p:nvPr>
        </p:nvSpPr>
        <p:spPr>
          <a:xfrm>
            <a:off x="462258" y="1714478"/>
            <a:ext cx="11090274" cy="5140345"/>
          </a:xfrm>
        </p:spPr>
        <p:txBody>
          <a:bodyPr vert="horz" wrap="square" lIns="0" tIns="0" rIns="0" bIns="0" rtlCol="0" anchor="t">
            <a:noAutofit/>
          </a:bodyPr>
          <a:lstStyle/>
          <a:p>
            <a:pPr marL="0" indent="0">
              <a:lnSpc>
                <a:spcPct val="100000"/>
              </a:lnSpc>
              <a:buNone/>
            </a:pPr>
            <a:r>
              <a:rPr lang="en-US" dirty="0">
                <a:solidFill>
                  <a:schemeClr val="tx1"/>
                </a:solidFill>
              </a:rPr>
              <a:t>Andew Fleming</a:t>
            </a:r>
          </a:p>
          <a:p>
            <a:pPr marL="0" indent="0">
              <a:lnSpc>
                <a:spcPct val="100000"/>
              </a:lnSpc>
              <a:spcBef>
                <a:spcPts val="300"/>
              </a:spcBef>
              <a:buNone/>
            </a:pPr>
            <a:r>
              <a:rPr lang="en-US" sz="1600" dirty="0">
                <a:solidFill>
                  <a:schemeClr val="tx1"/>
                </a:solidFill>
              </a:rPr>
              <a:t>Chef Technical Architect</a:t>
            </a:r>
          </a:p>
          <a:p>
            <a:pPr marL="0" indent="0">
              <a:buNone/>
            </a:pPr>
            <a:endParaRPr lang="en-US" dirty="0">
              <a:solidFill>
                <a:schemeClr val="tx1"/>
              </a:solidFill>
            </a:endParaRPr>
          </a:p>
          <a:p>
            <a:pPr marL="0" indent="0">
              <a:buNone/>
            </a:pPr>
            <a:r>
              <a:rPr lang="en-US" dirty="0">
                <a:solidFill>
                  <a:schemeClr val="tx1"/>
                </a:solidFill>
              </a:rPr>
              <a:t>Marcus Rompton</a:t>
            </a:r>
          </a:p>
          <a:p>
            <a:pPr marL="0" indent="0">
              <a:lnSpc>
                <a:spcPct val="100000"/>
              </a:lnSpc>
              <a:spcBef>
                <a:spcPts val="300"/>
              </a:spcBef>
              <a:buNone/>
            </a:pPr>
            <a:r>
              <a:rPr lang="en-US" sz="1600" dirty="0">
                <a:solidFill>
                  <a:schemeClr val="tx1"/>
                </a:solidFill>
              </a:rPr>
              <a:t>Senior Data Expert</a:t>
            </a:r>
          </a:p>
          <a:p>
            <a:pPr marL="0" indent="0">
              <a:buNone/>
            </a:pPr>
            <a:endParaRPr lang="en-US" dirty="0">
              <a:solidFill>
                <a:schemeClr val="tx1"/>
              </a:solidFill>
            </a:endParaRPr>
          </a:p>
          <a:p>
            <a:pPr marL="0" indent="0">
              <a:buNone/>
            </a:pPr>
            <a:r>
              <a:rPr lang="en-US" dirty="0">
                <a:solidFill>
                  <a:schemeClr val="tx1"/>
                </a:solidFill>
              </a:rPr>
              <a:t>Sigrid N.</a:t>
            </a:r>
          </a:p>
          <a:p>
            <a:pPr marL="0" indent="0">
              <a:lnSpc>
                <a:spcPct val="100000"/>
              </a:lnSpc>
              <a:spcBef>
                <a:spcPts val="300"/>
              </a:spcBef>
              <a:buNone/>
            </a:pPr>
            <a:r>
              <a:rPr lang="en-US" sz="1600" dirty="0">
                <a:solidFill>
                  <a:schemeClr val="tx1"/>
                </a:solidFill>
              </a:rPr>
              <a:t>Data Analyst</a:t>
            </a:r>
          </a:p>
          <a:p>
            <a:pPr marL="0" indent="0">
              <a:buNone/>
            </a:pPr>
            <a:endParaRPr lang="en-US" dirty="0">
              <a:solidFill>
                <a:srgbClr val="FFFFFF">
                  <a:alpha val="60000"/>
                </a:srgbClr>
              </a:solidFill>
            </a:endParaRPr>
          </a:p>
          <a:p>
            <a:pPr marL="0" indent="0">
              <a:buNone/>
            </a:pPr>
            <a:endParaRPr lang="en-US" dirty="0">
              <a:solidFill>
                <a:srgbClr val="FFFFFF">
                  <a:alpha val="60000"/>
                </a:srgbClr>
              </a:solidFill>
            </a:endParaRPr>
          </a:p>
        </p:txBody>
      </p:sp>
    </p:spTree>
    <p:extLst>
      <p:ext uri="{BB962C8B-B14F-4D97-AF65-F5344CB8AC3E}">
        <p14:creationId xmlns:p14="http://schemas.microsoft.com/office/powerpoint/2010/main" val="322328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F7C3-259D-5307-E42F-F79AD45F47DF}"/>
              </a:ext>
            </a:extLst>
          </p:cNvPr>
          <p:cNvSpPr>
            <a:spLocks noGrp="1"/>
          </p:cNvSpPr>
          <p:nvPr>
            <p:ph type="title"/>
          </p:nvPr>
        </p:nvSpPr>
        <p:spPr>
          <a:xfrm>
            <a:off x="550862" y="673321"/>
            <a:ext cx="11091600" cy="1207954"/>
          </a:xfrm>
        </p:spPr>
        <p:txBody>
          <a:bodyPr>
            <a:normAutofit/>
          </a:bodyPr>
          <a:lstStyle/>
          <a:p>
            <a:r>
              <a:rPr lang="en-US" sz="4000" dirty="0"/>
              <a:t>Process</a:t>
            </a:r>
          </a:p>
        </p:txBody>
      </p:sp>
      <p:sp>
        <p:nvSpPr>
          <p:cNvPr id="3" name="Content Placeholder 2">
            <a:extLst>
              <a:ext uri="{FF2B5EF4-FFF2-40B4-BE49-F238E27FC236}">
                <a16:creationId xmlns:a16="http://schemas.microsoft.com/office/drawing/2014/main" id="{B6769304-AE54-431F-2ACF-22FACCAE858A}"/>
              </a:ext>
            </a:extLst>
          </p:cNvPr>
          <p:cNvSpPr>
            <a:spLocks noGrp="1"/>
          </p:cNvSpPr>
          <p:nvPr>
            <p:ph idx="1"/>
          </p:nvPr>
        </p:nvSpPr>
        <p:spPr>
          <a:xfrm>
            <a:off x="409096" y="1076525"/>
            <a:ext cx="11232041" cy="4316323"/>
          </a:xfrm>
        </p:spPr>
        <p:txBody>
          <a:bodyPr vert="horz" wrap="square" lIns="0" tIns="0" rIns="0" bIns="0" rtlCol="0" anchor="t">
            <a:normAutofit/>
          </a:bodyPr>
          <a:lstStyle/>
          <a:p>
            <a:pPr marL="0" indent="0">
              <a:buNone/>
            </a:pPr>
            <a:endParaRPr lang="en-US" sz="2800" dirty="0">
              <a:solidFill>
                <a:srgbClr val="FFFFFF">
                  <a:alpha val="60000"/>
                </a:srgbClr>
              </a:solidFill>
            </a:endParaRPr>
          </a:p>
          <a:p>
            <a:pPr marL="457200" indent="-457200">
              <a:buAutoNum type="arabicPeriod"/>
            </a:pPr>
            <a:r>
              <a:rPr lang="en-US" dirty="0">
                <a:solidFill>
                  <a:schemeClr val="tx1"/>
                </a:solidFill>
              </a:rPr>
              <a:t>Understanding problem</a:t>
            </a:r>
          </a:p>
          <a:p>
            <a:pPr marL="457200" indent="-457200">
              <a:buAutoNum type="arabicPeriod"/>
            </a:pPr>
            <a:r>
              <a:rPr lang="en-US" dirty="0">
                <a:solidFill>
                  <a:schemeClr val="tx1"/>
                </a:solidFill>
              </a:rPr>
              <a:t>Data Extraction</a:t>
            </a:r>
          </a:p>
          <a:p>
            <a:pPr marL="457200" indent="-457200">
              <a:buAutoNum type="arabicPeriod"/>
            </a:pPr>
            <a:r>
              <a:rPr lang="en-US" dirty="0">
                <a:solidFill>
                  <a:schemeClr val="tx1"/>
                </a:solidFill>
              </a:rPr>
              <a:t>Data Cleaning</a:t>
            </a:r>
          </a:p>
          <a:p>
            <a:pPr marL="457200" indent="-457200">
              <a:buAutoNum type="arabicPeriod"/>
            </a:pPr>
            <a:r>
              <a:rPr lang="en-US" dirty="0">
                <a:solidFill>
                  <a:schemeClr val="tx1"/>
                </a:solidFill>
              </a:rPr>
              <a:t>Data Analysis</a:t>
            </a:r>
          </a:p>
          <a:p>
            <a:pPr marL="457200" indent="-457200">
              <a:buAutoNum type="arabicPeriod"/>
            </a:pPr>
            <a:r>
              <a:rPr lang="en-US" dirty="0">
                <a:solidFill>
                  <a:schemeClr val="tx1"/>
                </a:solidFill>
              </a:rPr>
              <a:t>Data Visualization to uncover insights</a:t>
            </a:r>
          </a:p>
        </p:txBody>
      </p:sp>
      <p:sp>
        <p:nvSpPr>
          <p:cNvPr id="5" name="Flowchart: Connector 4">
            <a:extLst>
              <a:ext uri="{FF2B5EF4-FFF2-40B4-BE49-F238E27FC236}">
                <a16:creationId xmlns:a16="http://schemas.microsoft.com/office/drawing/2014/main" id="{2451DE3E-BE57-8AA0-13AC-386A732E2379}"/>
              </a:ext>
            </a:extLst>
          </p:cNvPr>
          <p:cNvSpPr/>
          <p:nvPr/>
        </p:nvSpPr>
        <p:spPr>
          <a:xfrm>
            <a:off x="321856" y="1810414"/>
            <a:ext cx="460744" cy="460744"/>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a:t>
            </a:r>
          </a:p>
        </p:txBody>
      </p:sp>
      <p:sp>
        <p:nvSpPr>
          <p:cNvPr id="6" name="Flowchart: Connector 5">
            <a:extLst>
              <a:ext uri="{FF2B5EF4-FFF2-40B4-BE49-F238E27FC236}">
                <a16:creationId xmlns:a16="http://schemas.microsoft.com/office/drawing/2014/main" id="{0EAF6730-4F1F-988F-A247-38E256563444}"/>
              </a:ext>
            </a:extLst>
          </p:cNvPr>
          <p:cNvSpPr/>
          <p:nvPr/>
        </p:nvSpPr>
        <p:spPr>
          <a:xfrm>
            <a:off x="321856" y="4309065"/>
            <a:ext cx="460744" cy="460744"/>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5</a:t>
            </a:r>
          </a:p>
        </p:txBody>
      </p:sp>
      <p:sp>
        <p:nvSpPr>
          <p:cNvPr id="7" name="Flowchart: Connector 6">
            <a:extLst>
              <a:ext uri="{FF2B5EF4-FFF2-40B4-BE49-F238E27FC236}">
                <a16:creationId xmlns:a16="http://schemas.microsoft.com/office/drawing/2014/main" id="{CA0A0599-CF50-5F83-2B90-7B896D551FC4}"/>
              </a:ext>
            </a:extLst>
          </p:cNvPr>
          <p:cNvSpPr/>
          <p:nvPr/>
        </p:nvSpPr>
        <p:spPr>
          <a:xfrm>
            <a:off x="321855" y="2448367"/>
            <a:ext cx="460744" cy="460744"/>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2</a:t>
            </a:r>
          </a:p>
        </p:txBody>
      </p:sp>
      <p:sp>
        <p:nvSpPr>
          <p:cNvPr id="8" name="Flowchart: Connector 7">
            <a:extLst>
              <a:ext uri="{FF2B5EF4-FFF2-40B4-BE49-F238E27FC236}">
                <a16:creationId xmlns:a16="http://schemas.microsoft.com/office/drawing/2014/main" id="{9DDC4454-77A2-9128-3313-6FE641B3919A}"/>
              </a:ext>
            </a:extLst>
          </p:cNvPr>
          <p:cNvSpPr/>
          <p:nvPr/>
        </p:nvSpPr>
        <p:spPr>
          <a:xfrm>
            <a:off x="321856" y="3671112"/>
            <a:ext cx="460744" cy="460744"/>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4</a:t>
            </a:r>
          </a:p>
        </p:txBody>
      </p:sp>
      <p:sp>
        <p:nvSpPr>
          <p:cNvPr id="9" name="Flowchart: Connector 8">
            <a:extLst>
              <a:ext uri="{FF2B5EF4-FFF2-40B4-BE49-F238E27FC236}">
                <a16:creationId xmlns:a16="http://schemas.microsoft.com/office/drawing/2014/main" id="{353C680A-BA59-6A76-60C7-866391388251}"/>
              </a:ext>
            </a:extLst>
          </p:cNvPr>
          <p:cNvSpPr/>
          <p:nvPr/>
        </p:nvSpPr>
        <p:spPr>
          <a:xfrm>
            <a:off x="321855" y="3006575"/>
            <a:ext cx="460744" cy="460744"/>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3</a:t>
            </a:r>
          </a:p>
        </p:txBody>
      </p:sp>
    </p:spTree>
    <p:extLst>
      <p:ext uri="{BB962C8B-B14F-4D97-AF65-F5344CB8AC3E}">
        <p14:creationId xmlns:p14="http://schemas.microsoft.com/office/powerpoint/2010/main" val="402419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7A888-7BC7-CE0B-7043-95F0ABA9F607}"/>
              </a:ext>
            </a:extLst>
          </p:cNvPr>
          <p:cNvSpPr txBox="1"/>
          <p:nvPr/>
        </p:nvSpPr>
        <p:spPr>
          <a:xfrm>
            <a:off x="395580" y="612830"/>
            <a:ext cx="11389462"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endParaRPr lang="en-US" dirty="0"/>
          </a:p>
          <a:p>
            <a:r>
              <a:rPr lang="en-US" sz="2400" dirty="0"/>
              <a:t>After carefully reviewing and understanding the project requirements, the CSV files were loaded into Excel followed by SAS for processing. </a:t>
            </a:r>
          </a:p>
          <a:p>
            <a:endParaRPr lang="en-US" sz="2400" dirty="0"/>
          </a:p>
          <a:p>
            <a:r>
              <a:rPr lang="en-US" sz="2400" dirty="0"/>
              <a:t>Data cleaning was performed, </a:t>
            </a:r>
            <a:r>
              <a:rPr lang="en-US" sz="2400" dirty="0">
                <a:ea typeface="+mn-lt"/>
                <a:cs typeface="+mn-lt"/>
              </a:rPr>
              <a:t>missing values</a:t>
            </a:r>
            <a:r>
              <a:rPr lang="en-US" sz="2400" dirty="0"/>
              <a:t> were handled, erroneous &amp; duplicate entries were removed. The datasets reactions, reaction type, and content were merged based on key values prior the analysis, data visualization was carried out using Tableau software.</a:t>
            </a:r>
            <a:endParaRPr lang="en-US" sz="240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3906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85B9-993F-F8F6-7A0E-1E1ADA2C1CA7}"/>
              </a:ext>
            </a:extLst>
          </p:cNvPr>
          <p:cNvSpPr>
            <a:spLocks noGrp="1"/>
          </p:cNvSpPr>
          <p:nvPr>
            <p:ph type="title"/>
          </p:nvPr>
        </p:nvSpPr>
        <p:spPr>
          <a:xfrm>
            <a:off x="542925" y="422275"/>
            <a:ext cx="11091600" cy="942140"/>
          </a:xfrm>
        </p:spPr>
        <p:txBody>
          <a:bodyPr>
            <a:normAutofit/>
          </a:bodyPr>
          <a:lstStyle/>
          <a:p>
            <a:r>
              <a:rPr lang="en-US" sz="4000" dirty="0"/>
              <a:t>Insights</a:t>
            </a:r>
          </a:p>
        </p:txBody>
      </p:sp>
      <p:sp>
        <p:nvSpPr>
          <p:cNvPr id="3" name="Content Placeholder 2">
            <a:extLst>
              <a:ext uri="{FF2B5EF4-FFF2-40B4-BE49-F238E27FC236}">
                <a16:creationId xmlns:a16="http://schemas.microsoft.com/office/drawing/2014/main" id="{09689584-2744-55A8-0DDE-AAF756C10EE4}"/>
              </a:ext>
            </a:extLst>
          </p:cNvPr>
          <p:cNvSpPr>
            <a:spLocks noGrp="1"/>
          </p:cNvSpPr>
          <p:nvPr>
            <p:ph idx="1"/>
          </p:nvPr>
        </p:nvSpPr>
        <p:spPr>
          <a:xfrm>
            <a:off x="410387" y="1477462"/>
            <a:ext cx="6057530" cy="3678369"/>
          </a:xfrm>
        </p:spPr>
        <p:txBody>
          <a:bodyPr vert="horz" wrap="square" lIns="0" tIns="0" rIns="0" bIns="0" rtlCol="0" anchor="t">
            <a:noAutofit/>
          </a:bodyPr>
          <a:lstStyle/>
          <a:p>
            <a:pPr marL="0" indent="0">
              <a:buNone/>
            </a:pPr>
            <a:r>
              <a:rPr lang="en-US" dirty="0">
                <a:solidFill>
                  <a:schemeClr val="tx1"/>
                </a:solidFill>
              </a:rPr>
              <a:t>The analysis results shows 16 categories of post  across the entire dataset. There was 1969 animals posts alone telling us there are lots of animals lover out there. The result also shows January scored the highest number of posts of 2218 which is interesting to see how active people are even after the big  holidays season.</a:t>
            </a:r>
          </a:p>
        </p:txBody>
      </p:sp>
      <p:sp>
        <p:nvSpPr>
          <p:cNvPr id="8" name="TextBox 7">
            <a:extLst>
              <a:ext uri="{FF2B5EF4-FFF2-40B4-BE49-F238E27FC236}">
                <a16:creationId xmlns:a16="http://schemas.microsoft.com/office/drawing/2014/main" id="{7960C510-D07A-0DF8-69F2-04C6C867D40E}"/>
              </a:ext>
            </a:extLst>
          </p:cNvPr>
          <p:cNvSpPr txBox="1"/>
          <p:nvPr/>
        </p:nvSpPr>
        <p:spPr>
          <a:xfrm>
            <a:off x="7522013" y="1294323"/>
            <a:ext cx="3623930" cy="954107"/>
          </a:xfrm>
          <a:prstGeom prst="rect">
            <a:avLst/>
          </a:prstGeom>
          <a:solidFill>
            <a:srgbClr val="7030A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  Unique Categories</a:t>
            </a:r>
          </a:p>
          <a:p>
            <a:r>
              <a:rPr lang="en-US" sz="2800" dirty="0"/>
              <a:t>               16</a:t>
            </a:r>
          </a:p>
        </p:txBody>
      </p:sp>
      <p:sp>
        <p:nvSpPr>
          <p:cNvPr id="9" name="TextBox 8">
            <a:extLst>
              <a:ext uri="{FF2B5EF4-FFF2-40B4-BE49-F238E27FC236}">
                <a16:creationId xmlns:a16="http://schemas.microsoft.com/office/drawing/2014/main" id="{0EB2036A-314E-1036-E7D6-40CC1F35CEB2}"/>
              </a:ext>
            </a:extLst>
          </p:cNvPr>
          <p:cNvSpPr txBox="1"/>
          <p:nvPr/>
        </p:nvSpPr>
        <p:spPr>
          <a:xfrm>
            <a:off x="7107482" y="3053733"/>
            <a:ext cx="4527698" cy="954107"/>
          </a:xfrm>
          <a:prstGeom prst="rect">
            <a:avLst/>
          </a:prstGeom>
          <a:solidFill>
            <a:srgbClr val="7030A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latin typeface="Avenir Next LT Pro"/>
                <a:ea typeface="Segoe UI"/>
                <a:cs typeface="Segoe UI"/>
              </a:rPr>
              <a:t>       </a:t>
            </a:r>
            <a:r>
              <a:rPr lang="en-US" sz="2800" dirty="0">
                <a:solidFill>
                  <a:srgbClr val="FFFFFF"/>
                </a:solidFill>
                <a:latin typeface="Avenir Next LT Pro"/>
                <a:ea typeface="Segoe UI"/>
                <a:cs typeface="Segoe UI"/>
              </a:rPr>
              <a:t>Reactions to "animals"</a:t>
            </a:r>
          </a:p>
          <a:p>
            <a:r>
              <a:rPr lang="en-US" sz="2800" dirty="0">
                <a:cs typeface="Segoe UI"/>
              </a:rPr>
              <a:t>                    1969</a:t>
            </a:r>
          </a:p>
        </p:txBody>
      </p:sp>
      <p:sp>
        <p:nvSpPr>
          <p:cNvPr id="10" name="TextBox 9">
            <a:extLst>
              <a:ext uri="{FF2B5EF4-FFF2-40B4-BE49-F238E27FC236}">
                <a16:creationId xmlns:a16="http://schemas.microsoft.com/office/drawing/2014/main" id="{62624766-7626-DA94-9758-BE638F765F5C}"/>
              </a:ext>
            </a:extLst>
          </p:cNvPr>
          <p:cNvSpPr txBox="1"/>
          <p:nvPr/>
        </p:nvSpPr>
        <p:spPr>
          <a:xfrm>
            <a:off x="6837325" y="4803761"/>
            <a:ext cx="5077044" cy="954107"/>
          </a:xfrm>
          <a:prstGeom prst="rect">
            <a:avLst/>
          </a:prstGeom>
          <a:solidFill>
            <a:srgbClr val="7030A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latin typeface="Avenir Next LT Pro"/>
                <a:ea typeface="Segoe UI"/>
                <a:cs typeface="Segoe UI"/>
              </a:rPr>
              <a:t>      </a:t>
            </a:r>
            <a:r>
              <a:rPr lang="en-US" sz="2800" dirty="0">
                <a:solidFill>
                  <a:srgbClr val="FFFFFF"/>
                </a:solidFill>
                <a:latin typeface="Avenir Next LT Pro"/>
                <a:ea typeface="Segoe UI"/>
                <a:cs typeface="Segoe UI"/>
              </a:rPr>
              <a:t>Month with highest posts</a:t>
            </a:r>
          </a:p>
          <a:p>
            <a:r>
              <a:rPr lang="en-US" sz="2800" dirty="0">
                <a:cs typeface="Segoe UI"/>
              </a:rPr>
              <a:t>                     January</a:t>
            </a:r>
          </a:p>
        </p:txBody>
      </p:sp>
    </p:spTree>
    <p:extLst>
      <p:ext uri="{BB962C8B-B14F-4D97-AF65-F5344CB8AC3E}">
        <p14:creationId xmlns:p14="http://schemas.microsoft.com/office/powerpoint/2010/main" val="2246910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 name="Freeform: Shape 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Oval 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4" name="Rectangle 1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7"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1" name="Oval 20">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2EF4CB58-0246-E6C6-5EC8-3012F1F21C23}"/>
              </a:ext>
            </a:extLst>
          </p:cNvPr>
          <p:cNvSpPr txBox="1"/>
          <p:nvPr/>
        </p:nvSpPr>
        <p:spPr>
          <a:xfrm>
            <a:off x="230594" y="817715"/>
            <a:ext cx="6319837" cy="6622269"/>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nSpc>
                <a:spcPct val="110000"/>
              </a:lnSpc>
              <a:spcAft>
                <a:spcPts val="800"/>
              </a:spcAft>
            </a:pPr>
            <a:r>
              <a:rPr lang="en-US" sz="2400" dirty="0"/>
              <a:t>The top 5 most popular categories of content were animals, science, healthy eating, technology, and food. Animals had an aggregate popularity score of 74,965. </a:t>
            </a:r>
          </a:p>
          <a:p>
            <a:pPr>
              <a:lnSpc>
                <a:spcPct val="110000"/>
              </a:lnSpc>
              <a:spcAft>
                <a:spcPts val="800"/>
              </a:spcAft>
            </a:pPr>
            <a:endParaRPr lang="en-US" sz="2400" dirty="0"/>
          </a:p>
          <a:p>
            <a:pPr>
              <a:lnSpc>
                <a:spcPct val="110000"/>
              </a:lnSpc>
              <a:spcAft>
                <a:spcPts val="800"/>
              </a:spcAft>
            </a:pPr>
            <a:r>
              <a:rPr lang="en-US" sz="2400" dirty="0"/>
              <a:t>It's fascinating to see both animals and science within the top 5, this shows that people like seeing real-life content the most. No wonder healthy eating made it to the top 5 as many people are very keen when it comes to making healthy choices.</a:t>
            </a:r>
            <a:endParaRPr lang="en-US" sz="2400"/>
          </a:p>
        </p:txBody>
      </p:sp>
      <p:pic>
        <p:nvPicPr>
          <p:cNvPr id="4" name="Picture 4" descr="Chart, bar chart&#10;&#10;Description automatically generated">
            <a:extLst>
              <a:ext uri="{FF2B5EF4-FFF2-40B4-BE49-F238E27FC236}">
                <a16:creationId xmlns:a16="http://schemas.microsoft.com/office/drawing/2014/main" id="{CC5F4622-4BE8-B7A9-890E-036D5771F4CE}"/>
              </a:ext>
            </a:extLst>
          </p:cNvPr>
          <p:cNvPicPr>
            <a:picLocks noChangeAspect="1"/>
          </p:cNvPicPr>
          <p:nvPr/>
        </p:nvPicPr>
        <p:blipFill>
          <a:blip r:embed="rId2"/>
          <a:stretch>
            <a:fillRect/>
          </a:stretch>
        </p:blipFill>
        <p:spPr>
          <a:xfrm>
            <a:off x="6875930" y="820262"/>
            <a:ext cx="4912657" cy="5316088"/>
          </a:xfrm>
          <a:prstGeom prst="rect">
            <a:avLst/>
          </a:prstGeom>
        </p:spPr>
      </p:pic>
    </p:spTree>
    <p:extLst>
      <p:ext uri="{BB962C8B-B14F-4D97-AF65-F5344CB8AC3E}">
        <p14:creationId xmlns:p14="http://schemas.microsoft.com/office/powerpoint/2010/main" val="303313238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3DFloatVTI</vt:lpstr>
      <vt:lpstr> Social Buzz  Data Analysis  </vt:lpstr>
      <vt:lpstr>Today's agenda   </vt:lpstr>
      <vt:lpstr>Project Recap  </vt:lpstr>
      <vt:lpstr>Problem</vt:lpstr>
      <vt:lpstr>The Analytics Team</vt:lpstr>
      <vt:lpstr>Process</vt:lpstr>
      <vt:lpstr>PowerPoint Presentation</vt:lpstr>
      <vt:lpstr>Insights</vt:lpstr>
      <vt:lpstr>PowerPoint Presentation</vt:lpstr>
      <vt:lpstr>PowerPoint Presentation</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2042</cp:revision>
  <dcterms:created xsi:type="dcterms:W3CDTF">2013-07-15T20:26:40Z</dcterms:created>
  <dcterms:modified xsi:type="dcterms:W3CDTF">2022-08-27T05:52:20Z</dcterms:modified>
</cp:coreProperties>
</file>