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62" r:id="rId6"/>
    <p:sldId id="261" r:id="rId7"/>
    <p:sldId id="260" r:id="rId8"/>
    <p:sldId id="259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/>
    <p:restoredTop sz="94762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0DE76-1A24-174A-BB58-042F2787DE3D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66FE1-D1E7-604C-BEB8-BAB87699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Modulene</a:t>
            </a:r>
            <a:r>
              <a:rPr lang="en-US" dirty="0"/>
              <a:t> ligger </a:t>
            </a:r>
            <a:r>
              <a:rPr lang="en-US" dirty="0" err="1"/>
              <a:t>inni</a:t>
            </a:r>
            <a:r>
              <a:rPr lang="en-US" dirty="0"/>
              <a:t> </a:t>
            </a:r>
            <a:r>
              <a:rPr lang="en-US" dirty="0" err="1"/>
              <a:t>hverandre</a:t>
            </a:r>
            <a:r>
              <a:rPr lang="en-US" dirty="0"/>
              <a:t>,</a:t>
            </a:r>
          </a:p>
          <a:p>
            <a:r>
              <a:rPr lang="en-US" dirty="0" err="1"/>
              <a:t>Prøver</a:t>
            </a:r>
            <a:r>
              <a:rPr lang="en-US" dirty="0"/>
              <a:t>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 ting </a:t>
            </a:r>
            <a:r>
              <a:rPr lang="en-US" dirty="0" err="1"/>
              <a:t>på</a:t>
            </a:r>
            <a:r>
              <a:rPr lang="en-US" baseline="0" dirty="0"/>
              <a:t> </a:t>
            </a:r>
            <a:r>
              <a:rPr lang="en-US" baseline="0" dirty="0" err="1"/>
              <a:t>så</a:t>
            </a:r>
            <a:r>
              <a:rPr lang="en-US" baseline="0" dirty="0"/>
              <a:t> </a:t>
            </a:r>
            <a:r>
              <a:rPr lang="en-US" baseline="0" dirty="0" err="1"/>
              <a:t>lavt</a:t>
            </a:r>
            <a:r>
              <a:rPr lang="en-US" baseline="0" dirty="0"/>
              <a:t> </a:t>
            </a:r>
            <a:r>
              <a:rPr lang="en-US" baseline="0" dirty="0" err="1"/>
              <a:t>nivå</a:t>
            </a:r>
            <a:r>
              <a:rPr lang="en-US" baseline="0" dirty="0"/>
              <a:t> </a:t>
            </a:r>
            <a:r>
              <a:rPr lang="en-US" baseline="0" dirty="0" err="1"/>
              <a:t>som</a:t>
            </a:r>
            <a:r>
              <a:rPr lang="en-US" baseline="0" dirty="0"/>
              <a:t> </a:t>
            </a:r>
            <a:r>
              <a:rPr lang="en-US" baseline="0" dirty="0" err="1"/>
              <a:t>mulig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66FE1-D1E7-604C-BEB8-BAB87699F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5992-BCC5-D949-94DE-D40435BD879E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2FB-0BEB-A24A-944D-1D20A2557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4F0CCDF-24B3-449B-A74A-64310E9138FF}"/>
              </a:ext>
            </a:extLst>
          </p:cNvPr>
          <p:cNvSpPr/>
          <p:nvPr/>
        </p:nvSpPr>
        <p:spPr>
          <a:xfrm>
            <a:off x="1359267" y="1583976"/>
            <a:ext cx="9349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Modelling the Ecosystem of </a:t>
            </a:r>
            <a:r>
              <a:rPr lang="en-US" sz="2800" dirty="0" err="1"/>
              <a:t>Rossumøya</a:t>
            </a:r>
            <a:endParaRPr lang="en-US" sz="28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358073F-764C-4A97-AF9D-06CCAA5B49BD}"/>
              </a:ext>
            </a:extLst>
          </p:cNvPr>
          <p:cNvSpPr/>
          <p:nvPr/>
        </p:nvSpPr>
        <p:spPr>
          <a:xfrm>
            <a:off x="1959510" y="625542"/>
            <a:ext cx="81487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/>
              <a:t>Population dynamics simulation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BCFE884-8F3C-4813-935E-5ED75E38B767}"/>
              </a:ext>
            </a:extLst>
          </p:cNvPr>
          <p:cNvSpPr/>
          <p:nvPr/>
        </p:nvSpPr>
        <p:spPr>
          <a:xfrm>
            <a:off x="1197563" y="2268567"/>
            <a:ext cx="9349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Filip </a:t>
            </a:r>
            <a:r>
              <a:rPr lang="en-US" sz="1600" dirty="0" err="1"/>
              <a:t>Rotnes</a:t>
            </a:r>
            <a:r>
              <a:rPr lang="en-US" sz="1600" dirty="0"/>
              <a:t> &amp; Sigve Sørensen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8C703C59-7EAA-4354-A056-633139D7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064" y="3883464"/>
            <a:ext cx="4617598" cy="15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1A9C83-8953-4713-9E28-3DE6018E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completeness</a:t>
            </a:r>
            <a:br>
              <a:rPr lang="en-US" dirty="0"/>
            </a:br>
            <a:r>
              <a:rPr lang="en-US" dirty="0"/>
              <a:t>- Examples -&gt; Model potential</a:t>
            </a:r>
            <a:br>
              <a:rPr lang="en-US" dirty="0"/>
            </a:br>
            <a:r>
              <a:rPr lang="en-US" dirty="0"/>
              <a:t>- User friendliness -&gt; UI</a:t>
            </a:r>
            <a:br>
              <a:rPr lang="en-US" dirty="0"/>
            </a:br>
            <a:r>
              <a:rPr lang="en-US" dirty="0"/>
              <a:t>	- Terminal -&gt; GUI</a:t>
            </a:r>
          </a:p>
          <a:p>
            <a:r>
              <a:rPr lang="en-US" dirty="0"/>
              <a:t>Further statistical analysis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Task specific functions</a:t>
            </a:r>
          </a:p>
          <a:p>
            <a:r>
              <a:rPr lang="en-US" dirty="0"/>
              <a:t>Diversify output data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1004A03-E0C4-42C6-B97F-2A1E65E984CC}"/>
              </a:ext>
            </a:extLst>
          </p:cNvPr>
          <p:cNvSpPr/>
          <p:nvPr/>
        </p:nvSpPr>
        <p:spPr>
          <a:xfrm>
            <a:off x="3309339" y="473142"/>
            <a:ext cx="55733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800" i="1" u="sng" dirty="0">
                <a:cs typeface="Courier New" charset="0"/>
              </a:rPr>
              <a:t>If </a:t>
            </a:r>
            <a:r>
              <a:rPr lang="nb-NO" sz="4800" i="1" u="sng" dirty="0" err="1">
                <a:cs typeface="Courier New" charset="0"/>
              </a:rPr>
              <a:t>we</a:t>
            </a:r>
            <a:r>
              <a:rPr lang="nb-NO" sz="4800" i="1" u="sng" dirty="0">
                <a:cs typeface="Courier New" charset="0"/>
              </a:rPr>
              <a:t> </a:t>
            </a:r>
            <a:r>
              <a:rPr lang="nb-NO" sz="4800" i="1" u="sng" dirty="0" err="1">
                <a:cs typeface="Courier New" charset="0"/>
              </a:rPr>
              <a:t>had</a:t>
            </a:r>
            <a:r>
              <a:rPr lang="nb-NO" sz="4800" i="1" u="sng" dirty="0">
                <a:cs typeface="Courier New" charset="0"/>
              </a:rPr>
              <a:t> </a:t>
            </a:r>
            <a:r>
              <a:rPr lang="nb-NO" sz="4800" i="1" u="sng" dirty="0" err="1">
                <a:cs typeface="Courier New" charset="0"/>
              </a:rPr>
              <a:t>better</a:t>
            </a:r>
            <a:r>
              <a:rPr lang="nb-NO" sz="4800" i="1" u="sng" dirty="0">
                <a:cs typeface="Courier New" charset="0"/>
              </a:rPr>
              <a:t> time: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58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631" y="80560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51826" y="2041279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6068021" y="3276955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8984216" y="4512631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3151826" y="1423441"/>
            <a:ext cx="1458098" cy="617838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6068021" y="2659117"/>
            <a:ext cx="1458098" cy="61783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0"/>
            <a:endCxn id="7" idx="6"/>
          </p:cNvCxnSpPr>
          <p:nvPr/>
        </p:nvCxnSpPr>
        <p:spPr>
          <a:xfrm rot="16200000" flipV="1">
            <a:off x="9404346" y="3474663"/>
            <a:ext cx="617838" cy="1458098"/>
          </a:xfrm>
          <a:prstGeom prst="bentConnector2">
            <a:avLst/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15376" y="982878"/>
            <a:ext cx="6385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u="sng" dirty="0">
                <a:latin typeface="+mj-lt"/>
                <a:cs typeface="Courier New" panose="02070309020205020404" pitchFamily="49" charset="0"/>
              </a:rPr>
              <a:t>Upstream flow of information</a:t>
            </a:r>
          </a:p>
          <a:p>
            <a:endParaRPr lang="en-US" sz="4000" dirty="0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350FBD4B-AFDF-4DEF-A7F3-92DA3FB17595}"/>
              </a:ext>
            </a:extLst>
          </p:cNvPr>
          <p:cNvSpPr/>
          <p:nvPr/>
        </p:nvSpPr>
        <p:spPr>
          <a:xfrm>
            <a:off x="235631" y="824157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cs typeface="Courier New" panose="02070309020205020404" pitchFamily="49" charset="0"/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CBCF7E73-6D6C-43E8-9519-C8C496F26402}"/>
              </a:ext>
            </a:extLst>
          </p:cNvPr>
          <p:cNvSpPr/>
          <p:nvPr/>
        </p:nvSpPr>
        <p:spPr>
          <a:xfrm>
            <a:off x="3151826" y="2059833"/>
            <a:ext cx="2916195" cy="12356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2E29253F-73A0-4E7A-8689-0734838579D5}"/>
              </a:ext>
            </a:extLst>
          </p:cNvPr>
          <p:cNvCxnSpPr>
            <a:cxnSpLocks/>
          </p:cNvCxnSpPr>
          <p:nvPr/>
        </p:nvCxnSpPr>
        <p:spPr>
          <a:xfrm flipH="1" flipV="1">
            <a:off x="2202025" y="3495346"/>
            <a:ext cx="5430416" cy="24352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1191" y="441887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15424" y="1266337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5339609" y="1253636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9699485" y="1243864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83179" y="811596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</p:cNvCxnSpPr>
          <p:nvPr/>
        </p:nvCxnSpPr>
        <p:spPr>
          <a:xfrm>
            <a:off x="3739066" y="1502229"/>
            <a:ext cx="1600543" cy="151401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</p:cNvCxnSpPr>
          <p:nvPr/>
        </p:nvCxnSpPr>
        <p:spPr>
          <a:xfrm rot="10800000">
            <a:off x="7763251" y="1502229"/>
            <a:ext cx="1964407" cy="111344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76026" y="107415"/>
            <a:ext cx="9268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>
                <a:latin typeface="+mj-lt"/>
              </a:rPr>
              <a:t>Structural example: The migration algorithm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4900" y="2588596"/>
            <a:ext cx="77749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migrate_island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get_random_landscapes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get_surrounding_landscapes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91143" y="2688370"/>
            <a:ext cx="3467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migrate(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neighbours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09792" y="2507424"/>
            <a:ext cx="4468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migrating()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is_herbivore()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new_grassland(neighbours)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is_carnivore()</a:t>
            </a:r>
          </a:p>
          <a:p>
            <a:pPr algn="r"/>
            <a:endParaRPr lang="en-US" sz="2000" b="1" noProof="1">
              <a:latin typeface="Courier New" charset="0"/>
              <a:ea typeface="Courier New" charset="0"/>
              <a:cs typeface="Courier New" charset="0"/>
            </a:endParaRPr>
          </a:p>
          <a:p>
            <a:pPr algn="r"/>
            <a:r>
              <a:rPr lang="en-US" sz="2000" b="1" noProof="1">
                <a:latin typeface="Courier New" charset="0"/>
                <a:ea typeface="Courier New" charset="0"/>
                <a:cs typeface="Courier New" charset="0"/>
              </a:rPr>
              <a:t>new_hunting_land(neighbours)</a:t>
            </a:r>
          </a:p>
        </p:txBody>
      </p:sp>
      <p:cxnSp>
        <p:nvCxnSpPr>
          <p:cNvPr id="60" name="Straight Connector 59"/>
          <p:cNvCxnSpPr>
            <a:stCxn id="6" idx="4"/>
          </p:cNvCxnSpPr>
          <p:nvPr/>
        </p:nvCxnSpPr>
        <p:spPr>
          <a:xfrm>
            <a:off x="2576027" y="2005755"/>
            <a:ext cx="0" cy="34330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7" idx="4"/>
          </p:cNvCxnSpPr>
          <p:nvPr/>
        </p:nvCxnSpPr>
        <p:spPr>
          <a:xfrm flipH="1">
            <a:off x="6596257" y="1993054"/>
            <a:ext cx="3955" cy="49989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20442" y="1983282"/>
            <a:ext cx="3954" cy="36578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4D34DB5E-30ED-4799-9DFF-458D23699D5D}"/>
              </a:ext>
            </a:extLst>
          </p:cNvPr>
          <p:cNvCxnSpPr/>
          <p:nvPr/>
        </p:nvCxnSpPr>
        <p:spPr>
          <a:xfrm>
            <a:off x="274900" y="2349062"/>
            <a:ext cx="0" cy="21203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831AB28-0181-4D49-A925-A2E3A2BDF0C5}"/>
              </a:ext>
            </a:extLst>
          </p:cNvPr>
          <p:cNvCxnSpPr>
            <a:cxnSpLocks/>
          </p:cNvCxnSpPr>
          <p:nvPr/>
        </p:nvCxnSpPr>
        <p:spPr>
          <a:xfrm>
            <a:off x="274900" y="4469363"/>
            <a:ext cx="6928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84778102-F327-4B71-A443-9887223248F7}"/>
              </a:ext>
            </a:extLst>
          </p:cNvPr>
          <p:cNvCxnSpPr>
            <a:cxnSpLocks/>
          </p:cNvCxnSpPr>
          <p:nvPr/>
        </p:nvCxnSpPr>
        <p:spPr>
          <a:xfrm flipV="1">
            <a:off x="7203233" y="3685592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3A3327B4-E1F2-430D-97BE-E585D757E21A}"/>
              </a:ext>
            </a:extLst>
          </p:cNvPr>
          <p:cNvCxnSpPr>
            <a:cxnSpLocks/>
          </p:cNvCxnSpPr>
          <p:nvPr/>
        </p:nvCxnSpPr>
        <p:spPr>
          <a:xfrm flipH="1">
            <a:off x="4058816" y="3685592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DF366D02-CC4B-4A77-A961-9F53D928E294}"/>
              </a:ext>
            </a:extLst>
          </p:cNvPr>
          <p:cNvCxnSpPr>
            <a:cxnSpLocks/>
          </p:cNvCxnSpPr>
          <p:nvPr/>
        </p:nvCxnSpPr>
        <p:spPr>
          <a:xfrm flipV="1">
            <a:off x="4058816" y="2349062"/>
            <a:ext cx="0" cy="13365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059A4B3B-C726-446A-8547-700DAEF0362D}"/>
              </a:ext>
            </a:extLst>
          </p:cNvPr>
          <p:cNvCxnSpPr>
            <a:cxnSpLocks/>
          </p:cNvCxnSpPr>
          <p:nvPr/>
        </p:nvCxnSpPr>
        <p:spPr>
          <a:xfrm>
            <a:off x="274900" y="2349062"/>
            <a:ext cx="37839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E6B88F41-274F-42FB-AB2A-914F032D1281}"/>
              </a:ext>
            </a:extLst>
          </p:cNvPr>
          <p:cNvCxnSpPr>
            <a:cxnSpLocks/>
          </p:cNvCxnSpPr>
          <p:nvPr/>
        </p:nvCxnSpPr>
        <p:spPr>
          <a:xfrm flipH="1">
            <a:off x="5028003" y="2507424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B32FC392-80EF-42CA-A7FD-F4C58AFD1EFD}"/>
              </a:ext>
            </a:extLst>
          </p:cNvPr>
          <p:cNvCxnSpPr>
            <a:cxnSpLocks/>
          </p:cNvCxnSpPr>
          <p:nvPr/>
        </p:nvCxnSpPr>
        <p:spPr>
          <a:xfrm flipV="1">
            <a:off x="8172421" y="2507424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Rett linje 51">
            <a:extLst>
              <a:ext uri="{FF2B5EF4-FFF2-40B4-BE49-F238E27FC236}">
                <a16:creationId xmlns:a16="http://schemas.microsoft.com/office/drawing/2014/main" id="{59B10646-3BDA-4483-B507-2B36584A9E0C}"/>
              </a:ext>
            </a:extLst>
          </p:cNvPr>
          <p:cNvCxnSpPr>
            <a:cxnSpLocks/>
          </p:cNvCxnSpPr>
          <p:nvPr/>
        </p:nvCxnSpPr>
        <p:spPr>
          <a:xfrm flipV="1">
            <a:off x="5041380" y="2507424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85B084EA-8CC5-48B2-9D53-6D69759F3567}"/>
              </a:ext>
            </a:extLst>
          </p:cNvPr>
          <p:cNvCxnSpPr>
            <a:cxnSpLocks/>
          </p:cNvCxnSpPr>
          <p:nvPr/>
        </p:nvCxnSpPr>
        <p:spPr>
          <a:xfrm flipH="1">
            <a:off x="5028002" y="3291195"/>
            <a:ext cx="31444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Rett linje 53">
            <a:extLst>
              <a:ext uri="{FF2B5EF4-FFF2-40B4-BE49-F238E27FC236}">
                <a16:creationId xmlns:a16="http://schemas.microsoft.com/office/drawing/2014/main" id="{9D3CC120-0E3C-43B4-BC05-AE82652A34C1}"/>
              </a:ext>
            </a:extLst>
          </p:cNvPr>
          <p:cNvCxnSpPr>
            <a:cxnSpLocks/>
          </p:cNvCxnSpPr>
          <p:nvPr/>
        </p:nvCxnSpPr>
        <p:spPr>
          <a:xfrm flipV="1">
            <a:off x="9362435" y="2371433"/>
            <a:ext cx="0" cy="11928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DBCDCB5F-AB94-4064-899F-59721D074510}"/>
              </a:ext>
            </a:extLst>
          </p:cNvPr>
          <p:cNvCxnSpPr>
            <a:cxnSpLocks/>
          </p:cNvCxnSpPr>
          <p:nvPr/>
        </p:nvCxnSpPr>
        <p:spPr>
          <a:xfrm flipV="1">
            <a:off x="7834737" y="3564294"/>
            <a:ext cx="0" cy="12788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5FE2D2D4-C2B0-4A36-AE9E-73164EC1C43F}"/>
              </a:ext>
            </a:extLst>
          </p:cNvPr>
          <p:cNvCxnSpPr>
            <a:cxnSpLocks/>
          </p:cNvCxnSpPr>
          <p:nvPr/>
        </p:nvCxnSpPr>
        <p:spPr>
          <a:xfrm flipV="1">
            <a:off x="7279792" y="4843187"/>
            <a:ext cx="0" cy="7837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09ED41C4-B437-456E-BBE0-4098D507FA62}"/>
              </a:ext>
            </a:extLst>
          </p:cNvPr>
          <p:cNvCxnSpPr>
            <a:cxnSpLocks/>
          </p:cNvCxnSpPr>
          <p:nvPr/>
        </p:nvCxnSpPr>
        <p:spPr>
          <a:xfrm flipV="1">
            <a:off x="11878321" y="2349062"/>
            <a:ext cx="0" cy="3277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>
            <a:extLst>
              <a:ext uri="{FF2B5EF4-FFF2-40B4-BE49-F238E27FC236}">
                <a16:creationId xmlns:a16="http://schemas.microsoft.com/office/drawing/2014/main" id="{603C8C8F-2E09-4EF5-A4FB-9B7B5BF9153B}"/>
              </a:ext>
            </a:extLst>
          </p:cNvPr>
          <p:cNvCxnSpPr>
            <a:cxnSpLocks/>
          </p:cNvCxnSpPr>
          <p:nvPr/>
        </p:nvCxnSpPr>
        <p:spPr>
          <a:xfrm>
            <a:off x="7279792" y="5626958"/>
            <a:ext cx="45985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310ADB1F-A015-4BAD-A218-DFB768C4CBA1}"/>
              </a:ext>
            </a:extLst>
          </p:cNvPr>
          <p:cNvCxnSpPr>
            <a:cxnSpLocks/>
          </p:cNvCxnSpPr>
          <p:nvPr/>
        </p:nvCxnSpPr>
        <p:spPr>
          <a:xfrm flipH="1">
            <a:off x="7248329" y="4843187"/>
            <a:ext cx="586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Rett linje 64">
            <a:extLst>
              <a:ext uri="{FF2B5EF4-FFF2-40B4-BE49-F238E27FC236}">
                <a16:creationId xmlns:a16="http://schemas.microsoft.com/office/drawing/2014/main" id="{8F4319F5-80E0-4786-9E44-7986A4BDA92B}"/>
              </a:ext>
            </a:extLst>
          </p:cNvPr>
          <p:cNvCxnSpPr>
            <a:cxnSpLocks/>
          </p:cNvCxnSpPr>
          <p:nvPr/>
        </p:nvCxnSpPr>
        <p:spPr>
          <a:xfrm flipH="1">
            <a:off x="7834738" y="3564294"/>
            <a:ext cx="1527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Rett linje 75">
            <a:extLst>
              <a:ext uri="{FF2B5EF4-FFF2-40B4-BE49-F238E27FC236}">
                <a16:creationId xmlns:a16="http://schemas.microsoft.com/office/drawing/2014/main" id="{ADBB4810-9DB4-40BD-B66C-AB392EDD56DB}"/>
              </a:ext>
            </a:extLst>
          </p:cNvPr>
          <p:cNvCxnSpPr>
            <a:cxnSpLocks/>
          </p:cNvCxnSpPr>
          <p:nvPr/>
        </p:nvCxnSpPr>
        <p:spPr>
          <a:xfrm flipH="1">
            <a:off x="9362435" y="2371433"/>
            <a:ext cx="2515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6956" y="1261694"/>
            <a:ext cx="1931988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BioSim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31189" y="2086144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Island</a:t>
            </a:r>
          </a:p>
        </p:txBody>
      </p:sp>
      <p:sp>
        <p:nvSpPr>
          <p:cNvPr id="7" name="Oval 6"/>
          <p:cNvSpPr/>
          <p:nvPr/>
        </p:nvSpPr>
        <p:spPr>
          <a:xfrm>
            <a:off x="5355374" y="2073443"/>
            <a:ext cx="2521205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Landscape</a:t>
            </a:r>
          </a:p>
        </p:txBody>
      </p:sp>
      <p:sp>
        <p:nvSpPr>
          <p:cNvPr id="8" name="Oval 7"/>
          <p:cNvSpPr/>
          <p:nvPr/>
        </p:nvSpPr>
        <p:spPr>
          <a:xfrm>
            <a:off x="9715250" y="2063671"/>
            <a:ext cx="1849821" cy="7394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Animal</a:t>
            </a:r>
          </a:p>
        </p:txBody>
      </p:sp>
      <p:cxnSp>
        <p:nvCxnSpPr>
          <p:cNvPr id="10" name="Elbow Connector 9"/>
          <p:cNvCxnSpPr>
            <a:stCxn id="4" idx="6"/>
            <a:endCxn id="6" idx="0"/>
          </p:cNvCxnSpPr>
          <p:nvPr/>
        </p:nvCxnSpPr>
        <p:spPr>
          <a:xfrm>
            <a:off x="2098944" y="1631403"/>
            <a:ext cx="492848" cy="454741"/>
          </a:xfrm>
          <a:prstGeom prst="bentConnector2">
            <a:avLst/>
          </a:prstGeom>
          <a:ln w="60325" cap="flat" cmpd="sng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cxnSpLocks/>
            <a:endCxn id="7" idx="2"/>
          </p:cNvCxnSpPr>
          <p:nvPr/>
        </p:nvCxnSpPr>
        <p:spPr>
          <a:xfrm>
            <a:off x="3704253" y="2286000"/>
            <a:ext cx="1651121" cy="157152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8" idx="2"/>
          </p:cNvCxnSpPr>
          <p:nvPr/>
        </p:nvCxnSpPr>
        <p:spPr>
          <a:xfrm rot="10800000">
            <a:off x="7772400" y="2286000"/>
            <a:ext cx="1942850" cy="147380"/>
          </a:xfrm>
          <a:prstGeom prst="bentConnector3">
            <a:avLst>
              <a:gd name="adj1" fmla="val 50000"/>
            </a:avLst>
          </a:prstGeom>
          <a:ln w="603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90149" y="615548"/>
            <a:ext cx="7911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u="sng" dirty="0">
                <a:latin typeface="+mj-lt"/>
              </a:rPr>
              <a:t>General structure of decision-making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42927" y="4044852"/>
            <a:ext cx="777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ourier New" charset="0"/>
                <a:cs typeface="Courier New" charset="0"/>
              </a:rPr>
              <a:t>Where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6451" y="3528839"/>
            <a:ext cx="3467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  <a:ea typeface="Courier New" charset="0"/>
                <a:cs typeface="Courier New" charset="0"/>
              </a:rPr>
              <a:t>Who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1033" y="4892213"/>
            <a:ext cx="446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noProof="1">
                <a:latin typeface="+mj-lt"/>
                <a:ea typeface="Courier New" charset="0"/>
                <a:cs typeface="Courier New" charset="0"/>
              </a:rPr>
              <a:t>If / how</a:t>
            </a:r>
          </a:p>
        </p:txBody>
      </p:sp>
      <p:cxnSp>
        <p:nvCxnSpPr>
          <p:cNvPr id="60" name="Straight Connector 59"/>
          <p:cNvCxnSpPr>
            <a:cxnSpLocks/>
            <a:stCxn id="6" idx="4"/>
          </p:cNvCxnSpPr>
          <p:nvPr/>
        </p:nvCxnSpPr>
        <p:spPr>
          <a:xfrm>
            <a:off x="2591792" y="2825562"/>
            <a:ext cx="0" cy="111903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7" idx="4"/>
          </p:cNvCxnSpPr>
          <p:nvPr/>
        </p:nvCxnSpPr>
        <p:spPr>
          <a:xfrm>
            <a:off x="6615977" y="2812861"/>
            <a:ext cx="0" cy="54179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4"/>
          </p:cNvCxnSpPr>
          <p:nvPr/>
        </p:nvCxnSpPr>
        <p:spPr>
          <a:xfrm flipH="1">
            <a:off x="10636207" y="2803089"/>
            <a:ext cx="3954" cy="1888094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69C5486F-DD86-4050-9518-7A445FD2D5F1}"/>
              </a:ext>
            </a:extLst>
          </p:cNvPr>
          <p:cNvCxnSpPr>
            <a:cxnSpLocks/>
          </p:cNvCxnSpPr>
          <p:nvPr/>
        </p:nvCxnSpPr>
        <p:spPr>
          <a:xfrm flipV="1">
            <a:off x="1452487" y="3944598"/>
            <a:ext cx="0" cy="8791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62CF2936-B9D9-4123-80C9-C3DD8AB0750F}"/>
              </a:ext>
            </a:extLst>
          </p:cNvPr>
          <p:cNvCxnSpPr>
            <a:cxnSpLocks/>
          </p:cNvCxnSpPr>
          <p:nvPr/>
        </p:nvCxnSpPr>
        <p:spPr>
          <a:xfrm flipV="1">
            <a:off x="3499001" y="3944598"/>
            <a:ext cx="0" cy="8859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8E0A97A5-E2D1-4C6D-96D0-836FE828DC0A}"/>
              </a:ext>
            </a:extLst>
          </p:cNvPr>
          <p:cNvCxnSpPr>
            <a:cxnSpLocks/>
          </p:cNvCxnSpPr>
          <p:nvPr/>
        </p:nvCxnSpPr>
        <p:spPr>
          <a:xfrm flipV="1">
            <a:off x="5747678" y="3354653"/>
            <a:ext cx="0" cy="1002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17DA85D0-D7E7-4637-A70F-5A7432330592}"/>
              </a:ext>
            </a:extLst>
          </p:cNvPr>
          <p:cNvCxnSpPr>
            <a:cxnSpLocks/>
          </p:cNvCxnSpPr>
          <p:nvPr/>
        </p:nvCxnSpPr>
        <p:spPr>
          <a:xfrm flipH="1" flipV="1">
            <a:off x="7455203" y="3354420"/>
            <a:ext cx="1" cy="10029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4A18CEC7-A67E-4967-9E57-18048346777A}"/>
              </a:ext>
            </a:extLst>
          </p:cNvPr>
          <p:cNvCxnSpPr>
            <a:cxnSpLocks/>
          </p:cNvCxnSpPr>
          <p:nvPr/>
        </p:nvCxnSpPr>
        <p:spPr>
          <a:xfrm flipH="1" flipV="1">
            <a:off x="9255989" y="4691184"/>
            <a:ext cx="9309" cy="11099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E91A4098-D5B3-4720-B88B-F9404C18D6F3}"/>
              </a:ext>
            </a:extLst>
          </p:cNvPr>
          <p:cNvCxnSpPr>
            <a:cxnSpLocks/>
          </p:cNvCxnSpPr>
          <p:nvPr/>
        </p:nvCxnSpPr>
        <p:spPr>
          <a:xfrm flipV="1">
            <a:off x="11887222" y="4690950"/>
            <a:ext cx="0" cy="11101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9EE2C9CA-655D-4896-B20E-A18885768BE6}"/>
              </a:ext>
            </a:extLst>
          </p:cNvPr>
          <p:cNvCxnSpPr>
            <a:cxnSpLocks/>
          </p:cNvCxnSpPr>
          <p:nvPr/>
        </p:nvCxnSpPr>
        <p:spPr>
          <a:xfrm flipH="1">
            <a:off x="1452487" y="3944597"/>
            <a:ext cx="20465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2EF5C3A-E133-44B7-A7B3-F5FD99CDE1CD}"/>
              </a:ext>
            </a:extLst>
          </p:cNvPr>
          <p:cNvCxnSpPr>
            <a:cxnSpLocks/>
          </p:cNvCxnSpPr>
          <p:nvPr/>
        </p:nvCxnSpPr>
        <p:spPr>
          <a:xfrm flipH="1">
            <a:off x="1435739" y="4823772"/>
            <a:ext cx="2063262" cy="6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2693B8-6894-4ADC-96C1-07A1475DBFB7}"/>
              </a:ext>
            </a:extLst>
          </p:cNvPr>
          <p:cNvCxnSpPr>
            <a:cxnSpLocks/>
          </p:cNvCxnSpPr>
          <p:nvPr/>
        </p:nvCxnSpPr>
        <p:spPr>
          <a:xfrm flipH="1" flipV="1">
            <a:off x="5747678" y="3354419"/>
            <a:ext cx="1707526" cy="2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F082F3F4-3236-4114-B0FB-11ECC374150E}"/>
              </a:ext>
            </a:extLst>
          </p:cNvPr>
          <p:cNvCxnSpPr>
            <a:cxnSpLocks/>
          </p:cNvCxnSpPr>
          <p:nvPr/>
        </p:nvCxnSpPr>
        <p:spPr>
          <a:xfrm flipH="1">
            <a:off x="5747678" y="4357396"/>
            <a:ext cx="170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84BF8694-7BA6-4B0B-A5A1-905092E94ADE}"/>
              </a:ext>
            </a:extLst>
          </p:cNvPr>
          <p:cNvCxnSpPr>
            <a:cxnSpLocks/>
          </p:cNvCxnSpPr>
          <p:nvPr/>
        </p:nvCxnSpPr>
        <p:spPr>
          <a:xfrm flipH="1">
            <a:off x="9265298" y="4691183"/>
            <a:ext cx="2621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26D8CBDB-F6C5-4549-AC74-A179268CB3D2}"/>
              </a:ext>
            </a:extLst>
          </p:cNvPr>
          <p:cNvCxnSpPr>
            <a:cxnSpLocks/>
          </p:cNvCxnSpPr>
          <p:nvPr/>
        </p:nvCxnSpPr>
        <p:spPr>
          <a:xfrm flipH="1">
            <a:off x="9265298" y="5801130"/>
            <a:ext cx="26219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B5A61A3A-FA69-4C62-8D23-FC90DA42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87" y="0"/>
            <a:ext cx="5407055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226B03-F3F6-4637-A161-66FE8234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845" y="2497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800" i="1" u="sng" dirty="0">
                <a:ea typeface="Courier New" charset="0"/>
                <a:cs typeface="Courier New" charset="0"/>
              </a:rPr>
              <a:t>UML-diagrams</a:t>
            </a:r>
            <a:endParaRPr lang="en-US" sz="4800" i="1" u="sng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3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34B79737-572F-4E17-B228-CB0688B3F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6780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29C53940-40E3-4302-AE6E-CE0C6E58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3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800" i="1" u="sng" dirty="0">
                <a:ea typeface="Courier New" charset="0"/>
                <a:cs typeface="Courier New" charset="0"/>
              </a:rPr>
              <a:t>Test </a:t>
            </a:r>
            <a:r>
              <a:rPr lang="nb-NO" sz="4800" i="1" u="sng" dirty="0" err="1">
                <a:ea typeface="Courier New" charset="0"/>
                <a:cs typeface="Courier New" charset="0"/>
              </a:rPr>
              <a:t>coverage</a:t>
            </a:r>
            <a:endParaRPr lang="en-US" sz="4800" i="1" u="sng" dirty="0">
              <a:ea typeface="Courier New" charset="0"/>
              <a:cs typeface="Courier New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8" y="1760707"/>
            <a:ext cx="11752761" cy="4922196"/>
          </a:xfrm>
        </p:spPr>
      </p:pic>
    </p:spTree>
    <p:extLst>
      <p:ext uri="{BB962C8B-B14F-4D97-AF65-F5344CB8AC3E}">
        <p14:creationId xmlns:p14="http://schemas.microsoft.com/office/powerpoint/2010/main" val="196080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47C65F-B4D4-4FBA-92BE-270C6BF1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Tidy, categorical</a:t>
            </a:r>
          </a:p>
          <a:p>
            <a:r>
              <a:rPr lang="en-US" dirty="0"/>
              <a:t>Expandable</a:t>
            </a:r>
          </a:p>
          <a:p>
            <a:r>
              <a:rPr lang="en-US" dirty="0"/>
              <a:t>Focus on readability</a:t>
            </a:r>
          </a:p>
          <a:p>
            <a:r>
              <a:rPr lang="en-US" dirty="0"/>
              <a:t>Task specific functions</a:t>
            </a:r>
          </a:p>
          <a:p>
            <a:r>
              <a:rPr lang="en-US" dirty="0"/>
              <a:t>Benefits of the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B3E713-2426-4242-B6B1-855D049BB8E6}"/>
              </a:ext>
            </a:extLst>
          </p:cNvPr>
          <p:cNvSpPr/>
          <p:nvPr/>
        </p:nvSpPr>
        <p:spPr>
          <a:xfrm>
            <a:off x="4808788" y="498415"/>
            <a:ext cx="2574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800" i="1" u="sng" dirty="0">
                <a:cs typeface="Courier New" charset="0"/>
              </a:rPr>
              <a:t>The </a:t>
            </a:r>
            <a:r>
              <a:rPr lang="nb-NO" sz="4800" i="1" u="sng" dirty="0" err="1">
                <a:cs typeface="Courier New" charset="0"/>
              </a:rPr>
              <a:t>code</a:t>
            </a:r>
            <a:r>
              <a:rPr lang="nb-NO" sz="4800" i="1" u="sng" dirty="0">
                <a:cs typeface="Courier New" charset="0"/>
              </a:rPr>
              <a:t>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3155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139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PowerPoint-presentasjon</vt:lpstr>
      <vt:lpstr>PowerPoint-presentasjon</vt:lpstr>
      <vt:lpstr>PowerPoint-presentasjon</vt:lpstr>
      <vt:lpstr>PowerPoint-presentasjon</vt:lpstr>
      <vt:lpstr>UML-diagrams</vt:lpstr>
      <vt:lpstr>PowerPoint-presentasjon</vt:lpstr>
      <vt:lpstr>PowerPoint-presentasjon</vt:lpstr>
      <vt:lpstr>Test coverage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Sigve Sørensen</cp:lastModifiedBy>
  <cp:revision>27</cp:revision>
  <dcterms:created xsi:type="dcterms:W3CDTF">2018-01-26T13:47:53Z</dcterms:created>
  <dcterms:modified xsi:type="dcterms:W3CDTF">2018-01-27T12:56:47Z</dcterms:modified>
</cp:coreProperties>
</file>