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02" r:id="rId3"/>
  </p:sldMasterIdLst>
  <p:notesMasterIdLst>
    <p:notesMasterId r:id="rId38"/>
  </p:notesMasterIdLst>
  <p:sldIdLst>
    <p:sldId id="256" r:id="rId4"/>
    <p:sldId id="1788" r:id="rId5"/>
    <p:sldId id="261" r:id="rId6"/>
    <p:sldId id="1783" r:id="rId7"/>
    <p:sldId id="368" r:id="rId8"/>
    <p:sldId id="369" r:id="rId9"/>
    <p:sldId id="380" r:id="rId10"/>
    <p:sldId id="1324" r:id="rId11"/>
    <p:sldId id="1782" r:id="rId12"/>
    <p:sldId id="376" r:id="rId13"/>
    <p:sldId id="375" r:id="rId14"/>
    <p:sldId id="384" r:id="rId15"/>
    <p:sldId id="370" r:id="rId16"/>
    <p:sldId id="1791" r:id="rId17"/>
    <p:sldId id="383" r:id="rId18"/>
    <p:sldId id="393" r:id="rId19"/>
    <p:sldId id="1785" r:id="rId20"/>
    <p:sldId id="387" r:id="rId21"/>
    <p:sldId id="385" r:id="rId22"/>
    <p:sldId id="386" r:id="rId23"/>
    <p:sldId id="395" r:id="rId24"/>
    <p:sldId id="389" r:id="rId25"/>
    <p:sldId id="401" r:id="rId26"/>
    <p:sldId id="390" r:id="rId27"/>
    <p:sldId id="1792" r:id="rId28"/>
    <p:sldId id="1786" r:id="rId29"/>
    <p:sldId id="302" r:id="rId30"/>
    <p:sldId id="1789" r:id="rId31"/>
    <p:sldId id="1784" r:id="rId32"/>
    <p:sldId id="279" r:id="rId33"/>
    <p:sldId id="1790" r:id="rId34"/>
    <p:sldId id="1787" r:id="rId35"/>
    <p:sldId id="374" r:id="rId36"/>
    <p:sldId id="39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5" autoAdjust="0"/>
    <p:restoredTop sz="89189" autoAdjust="0"/>
  </p:normalViewPr>
  <p:slideViewPr>
    <p:cSldViewPr snapToGrid="0">
      <p:cViewPr varScale="1">
        <p:scale>
          <a:sx n="96" d="100"/>
          <a:sy n="96" d="100"/>
        </p:scale>
        <p:origin x="10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ED7B7225-4811-493E-8475-BE4A228330A5}">
      <dgm:prSet phldrT="[文字]"/>
      <dgm:spPr/>
      <dgm:t>
        <a:bodyPr/>
        <a:lstStyle/>
        <a:p>
          <a:r>
            <a:rPr lang="en-US" altLang="zh-TW" dirty="0"/>
            <a:t>Selective Synaptic Plasticity</a:t>
          </a:r>
          <a:endParaRPr lang="zh-TW" altLang="en-US" dirty="0"/>
        </a:p>
      </dgm:t>
    </dgm:pt>
    <dgm:pt modelId="{96530042-10CB-49C9-A862-AC4D576A573B}" type="parTrans" cxnId="{4B6C1E9B-1D06-4B5C-AF66-DE67B8974DAA}">
      <dgm:prSet/>
      <dgm:spPr/>
      <dgm:t>
        <a:bodyPr/>
        <a:lstStyle/>
        <a:p>
          <a:endParaRPr lang="zh-TW" altLang="en-US"/>
        </a:p>
      </dgm:t>
    </dgm:pt>
    <dgm:pt modelId="{52B65FC6-1C2F-4A30-B961-69FC58232E2B}" type="sibTrans" cxnId="{4B6C1E9B-1D06-4B5C-AF66-DE67B8974DAA}">
      <dgm:prSet/>
      <dgm:spPr/>
      <dgm:t>
        <a:bodyPr/>
        <a:lstStyle/>
        <a:p>
          <a:endParaRPr lang="zh-TW" altLang="en-US"/>
        </a:p>
      </dgm:t>
    </dgm:pt>
    <dgm:pt modelId="{CA8D7B8B-92CB-43B5-ACE3-155621360D79}">
      <dgm:prSet phldrT="[文字]"/>
      <dgm:spPr/>
      <dgm:t>
        <a:bodyPr/>
        <a:lstStyle/>
        <a:p>
          <a:r>
            <a:rPr lang="en-US" altLang="zh-TW" dirty="0"/>
            <a:t>Additional Neural Resource Allocation</a:t>
          </a:r>
          <a:endParaRPr lang="zh-TW" altLang="en-US" dirty="0"/>
        </a:p>
      </dgm:t>
    </dgm:pt>
    <dgm:pt modelId="{CC327828-65FB-4FCF-B035-038396EAC1A5}" type="parTrans" cxnId="{A7336F22-4ED0-4973-81BE-8310952ED9F6}">
      <dgm:prSet/>
      <dgm:spPr/>
      <dgm:t>
        <a:bodyPr/>
        <a:lstStyle/>
        <a:p>
          <a:endParaRPr lang="zh-TW" altLang="en-US"/>
        </a:p>
      </dgm:t>
    </dgm:pt>
    <dgm:pt modelId="{9654C981-B429-43C0-B555-8A0AA83C7D14}" type="sibTrans" cxnId="{A7336F22-4ED0-4973-81BE-8310952ED9F6}">
      <dgm:prSet/>
      <dgm:spPr/>
      <dgm:t>
        <a:bodyPr/>
        <a:lstStyle/>
        <a:p>
          <a:endParaRPr lang="zh-TW" altLang="en-US"/>
        </a:p>
      </dgm:t>
    </dgm:pt>
    <dgm:pt modelId="{5004180A-E8FA-4859-B217-4AB206608E0F}">
      <dgm:prSet phldrT="[文字]"/>
      <dgm:spPr/>
      <dgm:t>
        <a:bodyPr/>
        <a:lstStyle/>
        <a:p>
          <a:r>
            <a:rPr lang="en-US" altLang="zh-TW" dirty="0"/>
            <a:t>Memory Reply</a:t>
          </a:r>
          <a:endParaRPr lang="zh-TW" altLang="en-US" dirty="0"/>
        </a:p>
      </dgm:t>
    </dgm:pt>
    <dgm:pt modelId="{E04C2FF8-E852-4371-973E-712068EE94EE}" type="parTrans" cxnId="{42777D32-C23F-4D48-8C26-2B0B9804A829}">
      <dgm:prSet/>
      <dgm:spPr/>
      <dgm:t>
        <a:bodyPr/>
        <a:lstStyle/>
        <a:p>
          <a:endParaRPr lang="zh-TW" altLang="en-US"/>
        </a:p>
      </dgm:t>
    </dgm:pt>
    <dgm:pt modelId="{A00C9FA6-FFDB-4A2A-8807-0C471CB2CD2A}" type="sibTrans" cxnId="{42777D32-C23F-4D48-8C26-2B0B9804A829}">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6FD51848-A9C6-46AA-9614-74E52D1DF2AF}" type="pres">
      <dgm:prSet presAssocID="{ED7B7225-4811-493E-8475-BE4A228330A5}" presName="parentText" presStyleLbl="node1" presStyleIdx="0" presStyleCnt="3">
        <dgm:presLayoutVars>
          <dgm:chMax val="0"/>
          <dgm:bulletEnabled val="1"/>
        </dgm:presLayoutVars>
      </dgm:prSet>
      <dgm:spPr/>
    </dgm:pt>
    <dgm:pt modelId="{45948893-FC7D-4529-8849-5DC662030B82}" type="pres">
      <dgm:prSet presAssocID="{52B65FC6-1C2F-4A30-B961-69FC58232E2B}" presName="spacer" presStyleCnt="0"/>
      <dgm:spPr/>
    </dgm:pt>
    <dgm:pt modelId="{7640D8F6-1E77-4EFC-BC0B-3164B372EE1B}" type="pres">
      <dgm:prSet presAssocID="{CA8D7B8B-92CB-43B5-ACE3-155621360D79}" presName="parentText" presStyleLbl="node1" presStyleIdx="1" presStyleCnt="3">
        <dgm:presLayoutVars>
          <dgm:chMax val="0"/>
          <dgm:bulletEnabled val="1"/>
        </dgm:presLayoutVars>
      </dgm:prSet>
      <dgm:spPr/>
    </dgm:pt>
    <dgm:pt modelId="{D0A632EA-8CBD-4058-ACCA-D418D1523878}" type="pres">
      <dgm:prSet presAssocID="{9654C981-B429-43C0-B555-8A0AA83C7D14}" presName="spacer" presStyleCnt="0"/>
      <dgm:spPr/>
    </dgm:pt>
    <dgm:pt modelId="{0691410C-A19B-423B-8633-872BCABDECFB}" type="pres">
      <dgm:prSet presAssocID="{5004180A-E8FA-4859-B217-4AB206608E0F}" presName="parentText" presStyleLbl="node1" presStyleIdx="2" presStyleCnt="3">
        <dgm:presLayoutVars>
          <dgm:chMax val="0"/>
          <dgm:bulletEnabled val="1"/>
        </dgm:presLayoutVars>
      </dgm:prSet>
      <dgm:spPr/>
    </dgm:pt>
  </dgm:ptLst>
  <dgm:cxnLst>
    <dgm:cxn modelId="{A7336F22-4ED0-4973-81BE-8310952ED9F6}" srcId="{987BE980-EE42-4262-933E-3465A38FB1E4}" destId="{CA8D7B8B-92CB-43B5-ACE3-155621360D79}" srcOrd="1" destOrd="0" parTransId="{CC327828-65FB-4FCF-B035-038396EAC1A5}" sibTransId="{9654C981-B429-43C0-B555-8A0AA83C7D14}"/>
    <dgm:cxn modelId="{42777D32-C23F-4D48-8C26-2B0B9804A829}" srcId="{987BE980-EE42-4262-933E-3465A38FB1E4}" destId="{5004180A-E8FA-4859-B217-4AB206608E0F}" srcOrd="2" destOrd="0" parTransId="{E04C2FF8-E852-4371-973E-712068EE94EE}" sibTransId="{A00C9FA6-FFDB-4A2A-8807-0C471CB2CD2A}"/>
    <dgm:cxn modelId="{66963445-2E60-4B7A-B52A-B4A79F53CC89}" type="presOf" srcId="{ED7B7225-4811-493E-8475-BE4A228330A5}" destId="{6FD51848-A9C6-46AA-9614-74E52D1DF2AF}" srcOrd="0" destOrd="0" presId="urn:microsoft.com/office/officeart/2005/8/layout/vList2"/>
    <dgm:cxn modelId="{4B6C1E9B-1D06-4B5C-AF66-DE67B8974DAA}" srcId="{987BE980-EE42-4262-933E-3465A38FB1E4}" destId="{ED7B7225-4811-493E-8475-BE4A228330A5}" srcOrd="0" destOrd="0" parTransId="{96530042-10CB-49C9-A862-AC4D576A573B}" sibTransId="{52B65FC6-1C2F-4A30-B961-69FC58232E2B}"/>
    <dgm:cxn modelId="{CE30B8CE-6C8F-49A2-BB55-F90854228C40}" type="presOf" srcId="{CA8D7B8B-92CB-43B5-ACE3-155621360D79}" destId="{7640D8F6-1E77-4EFC-BC0B-3164B372EE1B}" srcOrd="0" destOrd="0" presId="urn:microsoft.com/office/officeart/2005/8/layout/vList2"/>
    <dgm:cxn modelId="{94FB19D3-0C8F-4604-83B9-DA33E9264BED}" type="presOf" srcId="{5004180A-E8FA-4859-B217-4AB206608E0F}" destId="{0691410C-A19B-423B-8633-872BCABDECFB}"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83435123-1E56-4C45-B989-4A984B5802EE}" type="presParOf" srcId="{C3654C39-C234-401A-9235-9F7E3691BA6D}" destId="{6FD51848-A9C6-46AA-9614-74E52D1DF2AF}" srcOrd="0" destOrd="0" presId="urn:microsoft.com/office/officeart/2005/8/layout/vList2"/>
    <dgm:cxn modelId="{A4D5D0A8-066A-4539-BB74-C51D5A272F3D}" type="presParOf" srcId="{C3654C39-C234-401A-9235-9F7E3691BA6D}" destId="{45948893-FC7D-4529-8849-5DC662030B82}" srcOrd="1" destOrd="0" presId="urn:microsoft.com/office/officeart/2005/8/layout/vList2"/>
    <dgm:cxn modelId="{CAA6D2F7-03FF-45D7-80AE-2F80503BA18D}" type="presParOf" srcId="{C3654C39-C234-401A-9235-9F7E3691BA6D}" destId="{7640D8F6-1E77-4EFC-BC0B-3164B372EE1B}" srcOrd="2" destOrd="0" presId="urn:microsoft.com/office/officeart/2005/8/layout/vList2"/>
    <dgm:cxn modelId="{80F6BF27-94EA-416F-AE64-3195671B8565}" type="presParOf" srcId="{C3654C39-C234-401A-9235-9F7E3691BA6D}" destId="{D0A632EA-8CBD-4058-ACCA-D418D1523878}" srcOrd="3" destOrd="0" presId="urn:microsoft.com/office/officeart/2005/8/layout/vList2"/>
    <dgm:cxn modelId="{1CB6DD32-6684-4BF6-BC0B-DB0DA1B08B22}" type="presParOf" srcId="{C3654C39-C234-401A-9235-9F7E3691BA6D}" destId="{0691410C-A19B-423B-8633-872BCABDEC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Selective Synaptic Plasticity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3EFC3C4D-F0D2-4B88-B70E-F051E2138D96}">
      <dgm:prSet phldrT="[文字]"/>
      <dgm:spPr/>
      <dgm:t>
        <a:bodyPr/>
        <a:lstStyle/>
        <a:p>
          <a:r>
            <a:rPr lang="en-US" altLang="zh-TW" dirty="0"/>
            <a:t>Additional Neural Resource Allocation</a:t>
          </a:r>
          <a:endParaRPr lang="zh-TW" altLang="en-US" dirty="0"/>
        </a:p>
      </dgm:t>
    </dgm:pt>
    <dgm:pt modelId="{09122EC1-6C28-4E1D-B58D-3EB260051620}" type="parTrans" cxnId="{7FE0D101-8B41-4250-8FF5-9545062596DB}">
      <dgm:prSet/>
      <dgm:spPr/>
      <dgm:t>
        <a:bodyPr/>
        <a:lstStyle/>
        <a:p>
          <a:endParaRPr lang="zh-TW" altLang="en-US"/>
        </a:p>
      </dgm:t>
    </dgm:pt>
    <dgm:pt modelId="{AF179094-F9FB-48E7-B24D-B095910C7C1F}" type="sibTrans" cxnId="{7FE0D101-8B41-4250-8FF5-9545062596DB}">
      <dgm:prSet/>
      <dgm:spPr/>
      <dgm:t>
        <a:bodyPr/>
        <a:lstStyle/>
        <a:p>
          <a:endParaRPr lang="zh-TW" altLang="en-US"/>
        </a:p>
      </dgm:t>
    </dgm:pt>
    <dgm:pt modelId="{691E4D7F-011A-4565-9298-EAE1B7583EA8}">
      <dgm:prSet phldrT="[文字]"/>
      <dgm:spPr/>
      <dgm:t>
        <a:bodyPr/>
        <a:lstStyle/>
        <a:p>
          <a:r>
            <a:rPr lang="en-US" altLang="zh-TW" dirty="0"/>
            <a:t>Memory Reply</a:t>
          </a:r>
          <a:endParaRPr lang="zh-TW" altLang="en-US" dirty="0"/>
        </a:p>
      </dgm:t>
    </dgm:pt>
    <dgm:pt modelId="{9BC46E5D-B18B-4C84-9AA3-B50EE495B36F}" type="parTrans" cxnId="{E340CB94-B363-4162-B080-1CC74D121BFF}">
      <dgm:prSet/>
      <dgm:spPr/>
      <dgm:t>
        <a:bodyPr/>
        <a:lstStyle/>
        <a:p>
          <a:endParaRPr lang="zh-TW" altLang="en-US"/>
        </a:p>
      </dgm:t>
    </dgm:pt>
    <dgm:pt modelId="{FD5E4C90-530F-47E6-B51D-98A23C2939C3}" type="sibTrans" cxnId="{E340CB94-B363-4162-B080-1CC74D121BFF}">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4AFAC244-048C-4C56-8922-8236721834B1}" type="pres">
      <dgm:prSet presAssocID="{3EFC3C4D-F0D2-4B88-B70E-F051E2138D96}" presName="parentText" presStyleLbl="node1" presStyleIdx="1" presStyleCnt="3">
        <dgm:presLayoutVars>
          <dgm:chMax val="0"/>
          <dgm:bulletEnabled val="1"/>
        </dgm:presLayoutVars>
      </dgm:prSet>
      <dgm:spPr/>
    </dgm:pt>
    <dgm:pt modelId="{E6FFD968-B3EF-4CBD-B4BB-4BCE61FE0404}" type="pres">
      <dgm:prSet presAssocID="{AF179094-F9FB-48E7-B24D-B095910C7C1F}" presName="spacer" presStyleCnt="0"/>
      <dgm:spPr/>
    </dgm:pt>
    <dgm:pt modelId="{DAABC63D-D65A-4DB3-A933-B531A4C5EA15}" type="pres">
      <dgm:prSet presAssocID="{691E4D7F-011A-4565-9298-EAE1B7583EA8}" presName="parentText" presStyleLbl="node1" presStyleIdx="2" presStyleCnt="3">
        <dgm:presLayoutVars>
          <dgm:chMax val="0"/>
          <dgm:bulletEnabled val="1"/>
        </dgm:presLayoutVars>
      </dgm:prSet>
      <dgm:spPr/>
    </dgm:pt>
  </dgm:ptLst>
  <dgm:cxnLst>
    <dgm:cxn modelId="{7FE0D101-8B41-4250-8FF5-9545062596DB}" srcId="{987BE980-EE42-4262-933E-3465A38FB1E4}" destId="{3EFC3C4D-F0D2-4B88-B70E-F051E2138D96}" srcOrd="1" destOrd="0" parTransId="{09122EC1-6C28-4E1D-B58D-3EB260051620}" sibTransId="{AF179094-F9FB-48E7-B24D-B095910C7C1F}"/>
    <dgm:cxn modelId="{D2011975-B664-4B19-B9AD-298751AAC6DA}" type="presOf" srcId="{691E4D7F-011A-4565-9298-EAE1B7583EA8}" destId="{DAABC63D-D65A-4DB3-A933-B531A4C5EA15}" srcOrd="0" destOrd="0" presId="urn:microsoft.com/office/officeart/2005/8/layout/vList2"/>
    <dgm:cxn modelId="{80DB5D8E-FAA1-48F9-8F8A-9E05F4E2CB6E}" srcId="{987BE980-EE42-4262-933E-3465A38FB1E4}" destId="{6A9FF5C1-FB8E-4B5F-8251-6E2E33402736}" srcOrd="0" destOrd="0" parTransId="{AD73151E-1471-4965-915F-2E2DDA1A5474}" sibTransId="{A1DD5714-5D5C-41F7-9571-87CA605A6958}"/>
    <dgm:cxn modelId="{E340CB94-B363-4162-B080-1CC74D121BFF}" srcId="{987BE980-EE42-4262-933E-3465A38FB1E4}" destId="{691E4D7F-011A-4565-9298-EAE1B7583EA8}" srcOrd="2" destOrd="0" parTransId="{9BC46E5D-B18B-4C84-9AA3-B50EE495B36F}" sibTransId="{FD5E4C90-530F-47E6-B51D-98A23C2939C3}"/>
    <dgm:cxn modelId="{E4FD3BD6-9D4F-4DFC-93BD-D48F8C767DDE}" type="presOf" srcId="{3EFC3C4D-F0D2-4B88-B70E-F051E2138D96}" destId="{4AFAC244-048C-4C56-8922-8236721834B1}"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DF37DF02-4C72-4A38-A7C2-8383BFB68267}" type="presParOf" srcId="{C3654C39-C234-401A-9235-9F7E3691BA6D}" destId="{4AFAC244-048C-4C56-8922-8236721834B1}" srcOrd="2" destOrd="0" presId="urn:microsoft.com/office/officeart/2005/8/layout/vList2"/>
    <dgm:cxn modelId="{C836F2D2-D098-43FE-84F0-0634140EEF80}" type="presParOf" srcId="{C3654C39-C234-401A-9235-9F7E3691BA6D}" destId="{E6FFD968-B3EF-4CBD-B4BB-4BCE61FE0404}" srcOrd="3" destOrd="0" presId="urn:microsoft.com/office/officeart/2005/8/layout/vList2"/>
    <dgm:cxn modelId="{0BFEE3D5-2FF5-4EDE-A877-C0201737DA05}" type="presParOf" srcId="{C3654C39-C234-401A-9235-9F7E3691BA6D}" destId="{DAABC63D-D65A-4DB3-A933-B531A4C5EA1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Selective Synaptic Plasticity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EADAF147-0C5E-4BDC-A507-0E815023268D}">
      <dgm:prSet phldrT="[文字]"/>
      <dgm:spPr/>
      <dgm:t>
        <a:bodyPr/>
        <a:lstStyle/>
        <a:p>
          <a:r>
            <a:rPr lang="en-US" altLang="zh-TW" dirty="0"/>
            <a:t>Additional Neural Resource Allocation</a:t>
          </a:r>
          <a:endParaRPr lang="zh-TW" altLang="en-US" dirty="0"/>
        </a:p>
      </dgm:t>
    </dgm:pt>
    <dgm:pt modelId="{447E0552-846F-40C1-9DAB-22B19B2F76BC}" type="parTrans" cxnId="{5AF1178B-88F2-4016-A134-2A5856BBF9C4}">
      <dgm:prSet/>
      <dgm:spPr/>
      <dgm:t>
        <a:bodyPr/>
        <a:lstStyle/>
        <a:p>
          <a:endParaRPr lang="zh-TW" altLang="en-US"/>
        </a:p>
      </dgm:t>
    </dgm:pt>
    <dgm:pt modelId="{6D7877D3-1944-488E-BCC1-878A9AFA7CFD}" type="sibTrans" cxnId="{5AF1178B-88F2-4016-A134-2A5856BBF9C4}">
      <dgm:prSet/>
      <dgm:spPr/>
      <dgm:t>
        <a:bodyPr/>
        <a:lstStyle/>
        <a:p>
          <a:endParaRPr lang="zh-TW" altLang="en-US"/>
        </a:p>
      </dgm:t>
    </dgm:pt>
    <dgm:pt modelId="{53744A21-7A39-440B-8219-A2F3B5942CAC}">
      <dgm:prSet phldrT="[文字]"/>
      <dgm:spPr/>
      <dgm:t>
        <a:bodyPr/>
        <a:lstStyle/>
        <a:p>
          <a:r>
            <a:rPr lang="en-US" altLang="zh-TW" dirty="0"/>
            <a:t>Memory Reply</a:t>
          </a:r>
          <a:endParaRPr lang="zh-TW" altLang="en-US" dirty="0"/>
        </a:p>
      </dgm:t>
    </dgm:pt>
    <dgm:pt modelId="{4BA5F1BC-4769-4A69-839E-F5E085482AF0}" type="parTrans" cxnId="{9DBCCF90-A2C4-4609-826C-332B6C79D11A}">
      <dgm:prSet/>
      <dgm:spPr/>
      <dgm:t>
        <a:bodyPr/>
        <a:lstStyle/>
        <a:p>
          <a:endParaRPr lang="zh-TW" altLang="en-US"/>
        </a:p>
      </dgm:t>
    </dgm:pt>
    <dgm:pt modelId="{F2191BC7-A57A-4000-96DE-C7B5A9599D71}" type="sibTrans" cxnId="{9DBCCF90-A2C4-4609-826C-332B6C79D11A}">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A60872E6-3707-4AEB-AD83-FBB18E047955}" type="pres">
      <dgm:prSet presAssocID="{EADAF147-0C5E-4BDC-A507-0E815023268D}" presName="parentText" presStyleLbl="node1" presStyleIdx="1" presStyleCnt="3">
        <dgm:presLayoutVars>
          <dgm:chMax val="0"/>
          <dgm:bulletEnabled val="1"/>
        </dgm:presLayoutVars>
      </dgm:prSet>
      <dgm:spPr/>
    </dgm:pt>
    <dgm:pt modelId="{8CE866DE-E6B5-4D5C-9ECF-1EB9C3233F84}" type="pres">
      <dgm:prSet presAssocID="{6D7877D3-1944-488E-BCC1-878A9AFA7CFD}" presName="spacer" presStyleCnt="0"/>
      <dgm:spPr/>
    </dgm:pt>
    <dgm:pt modelId="{4CFAE3BE-1207-479E-8D74-DC1B0C4194B4}" type="pres">
      <dgm:prSet presAssocID="{53744A21-7A39-440B-8219-A2F3B5942CAC}" presName="parentText" presStyleLbl="node1" presStyleIdx="2" presStyleCnt="3">
        <dgm:presLayoutVars>
          <dgm:chMax val="0"/>
          <dgm:bulletEnabled val="1"/>
        </dgm:presLayoutVars>
      </dgm:prSet>
      <dgm:spPr/>
    </dgm:pt>
  </dgm:ptLst>
  <dgm:cxnLst>
    <dgm:cxn modelId="{5AF1178B-88F2-4016-A134-2A5856BBF9C4}" srcId="{987BE980-EE42-4262-933E-3465A38FB1E4}" destId="{EADAF147-0C5E-4BDC-A507-0E815023268D}" srcOrd="1" destOrd="0" parTransId="{447E0552-846F-40C1-9DAB-22B19B2F76BC}" sibTransId="{6D7877D3-1944-488E-BCC1-878A9AFA7CFD}"/>
    <dgm:cxn modelId="{80DB5D8E-FAA1-48F9-8F8A-9E05F4E2CB6E}" srcId="{987BE980-EE42-4262-933E-3465A38FB1E4}" destId="{6A9FF5C1-FB8E-4B5F-8251-6E2E33402736}" srcOrd="0" destOrd="0" parTransId="{AD73151E-1471-4965-915F-2E2DDA1A5474}" sibTransId="{A1DD5714-5D5C-41F7-9571-87CA605A6958}"/>
    <dgm:cxn modelId="{9DBCCF90-A2C4-4609-826C-332B6C79D11A}" srcId="{987BE980-EE42-4262-933E-3465A38FB1E4}" destId="{53744A21-7A39-440B-8219-A2F3B5942CAC}" srcOrd="2" destOrd="0" parTransId="{4BA5F1BC-4769-4A69-839E-F5E085482AF0}" sibTransId="{F2191BC7-A57A-4000-96DE-C7B5A9599D71}"/>
    <dgm:cxn modelId="{36B5C5C0-568D-48BC-9376-7B1C0ADB27C8}" type="presOf" srcId="{EADAF147-0C5E-4BDC-A507-0E815023268D}" destId="{A60872E6-3707-4AEB-AD83-FBB18E047955}"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66435FFF-B1F1-4182-935F-357391678559}" type="presOf" srcId="{53744A21-7A39-440B-8219-A2F3B5942CAC}" destId="{4CFAE3BE-1207-479E-8D74-DC1B0C4194B4}"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0E684113-5DEE-47C6-AB7F-9FC0287E2AE4}" type="presParOf" srcId="{C3654C39-C234-401A-9235-9F7E3691BA6D}" destId="{A60872E6-3707-4AEB-AD83-FBB18E047955}" srcOrd="2" destOrd="0" presId="urn:microsoft.com/office/officeart/2005/8/layout/vList2"/>
    <dgm:cxn modelId="{D699AEF0-0179-488F-A341-1E3ACF8CB430}" type="presParOf" srcId="{C3654C39-C234-401A-9235-9F7E3691BA6D}" destId="{8CE866DE-E6B5-4D5C-9ECF-1EB9C3233F84}" srcOrd="3" destOrd="0" presId="urn:microsoft.com/office/officeart/2005/8/layout/vList2"/>
    <dgm:cxn modelId="{E71CAAF3-3422-4CA9-8AD4-C2CE924AA176}" type="presParOf" srcId="{C3654C39-C234-401A-9235-9F7E3691BA6D}" destId="{4CFAE3BE-1207-479E-8D74-DC1B0C4194B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Memory Reply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5DBF5ED6-BF44-48B5-ABB1-86C5A8C06B6C}">
      <dgm:prSet phldrT="[文字]"/>
      <dgm:spPr/>
      <dgm:t>
        <a:bodyPr/>
        <a:lstStyle/>
        <a:p>
          <a:r>
            <a:rPr lang="en-US" altLang="zh-TW" dirty="0"/>
            <a:t>Additional Neural Resource Allocation</a:t>
          </a:r>
          <a:endParaRPr lang="zh-TW" altLang="en-US" dirty="0"/>
        </a:p>
      </dgm:t>
    </dgm:pt>
    <dgm:pt modelId="{3D1E3213-D06C-4D9F-8EEF-431073045C60}" type="parTrans" cxnId="{1576D44F-7626-41C7-93E3-5C0DCB251243}">
      <dgm:prSet/>
      <dgm:spPr/>
      <dgm:t>
        <a:bodyPr/>
        <a:lstStyle/>
        <a:p>
          <a:endParaRPr lang="zh-TW" altLang="en-US"/>
        </a:p>
      </dgm:t>
    </dgm:pt>
    <dgm:pt modelId="{7E19DA1B-B70D-424A-A975-302B1FDC5176}" type="sibTrans" cxnId="{1576D44F-7626-41C7-93E3-5C0DCB251243}">
      <dgm:prSet/>
      <dgm:spPr/>
      <dgm:t>
        <a:bodyPr/>
        <a:lstStyle/>
        <a:p>
          <a:endParaRPr lang="zh-TW" altLang="en-US"/>
        </a:p>
      </dgm:t>
    </dgm:pt>
    <dgm:pt modelId="{ED7B7225-4811-493E-8475-BE4A228330A5}">
      <dgm:prSet phldrT="[文字]"/>
      <dgm:spPr/>
      <dgm:t>
        <a:bodyPr/>
        <a:lstStyle/>
        <a:p>
          <a:r>
            <a:rPr lang="en-US" altLang="zh-TW" dirty="0"/>
            <a:t>Selective Synaptic Plasticity</a:t>
          </a:r>
          <a:endParaRPr lang="zh-TW" altLang="en-US" dirty="0"/>
        </a:p>
      </dgm:t>
    </dgm:pt>
    <dgm:pt modelId="{96530042-10CB-49C9-A862-AC4D576A573B}" type="parTrans" cxnId="{4B6C1E9B-1D06-4B5C-AF66-DE67B8974DAA}">
      <dgm:prSet/>
      <dgm:spPr/>
      <dgm:t>
        <a:bodyPr/>
        <a:lstStyle/>
        <a:p>
          <a:endParaRPr lang="zh-TW" altLang="en-US"/>
        </a:p>
      </dgm:t>
    </dgm:pt>
    <dgm:pt modelId="{52B65FC6-1C2F-4A30-B961-69FC58232E2B}" type="sibTrans" cxnId="{4B6C1E9B-1D06-4B5C-AF66-DE67B8974DAA}">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A26E8187-D3BB-472C-BB9C-6D0AA6896340}" type="pres">
      <dgm:prSet presAssocID="{5DBF5ED6-BF44-48B5-ABB1-86C5A8C06B6C}" presName="parentText" presStyleLbl="node1" presStyleIdx="1" presStyleCnt="3">
        <dgm:presLayoutVars>
          <dgm:chMax val="0"/>
          <dgm:bulletEnabled val="1"/>
        </dgm:presLayoutVars>
      </dgm:prSet>
      <dgm:spPr/>
    </dgm:pt>
    <dgm:pt modelId="{7A29F6ED-9EFC-4076-9E37-7DF3298E66BE}" type="pres">
      <dgm:prSet presAssocID="{7E19DA1B-B70D-424A-A975-302B1FDC5176}" presName="spacer" presStyleCnt="0"/>
      <dgm:spPr/>
    </dgm:pt>
    <dgm:pt modelId="{6FD51848-A9C6-46AA-9614-74E52D1DF2AF}" type="pres">
      <dgm:prSet presAssocID="{ED7B7225-4811-493E-8475-BE4A228330A5}" presName="parentText" presStyleLbl="node1" presStyleIdx="2" presStyleCnt="3">
        <dgm:presLayoutVars>
          <dgm:chMax val="0"/>
          <dgm:bulletEnabled val="1"/>
        </dgm:presLayoutVars>
      </dgm:prSet>
      <dgm:spPr/>
    </dgm:pt>
  </dgm:ptLst>
  <dgm:cxnLst>
    <dgm:cxn modelId="{C77D5B00-BBBB-4EDC-956F-430D4D7AA8C6}" type="presOf" srcId="{5DBF5ED6-BF44-48B5-ABB1-86C5A8C06B6C}" destId="{A26E8187-D3BB-472C-BB9C-6D0AA6896340}" srcOrd="0" destOrd="0" presId="urn:microsoft.com/office/officeart/2005/8/layout/vList2"/>
    <dgm:cxn modelId="{66963445-2E60-4B7A-B52A-B4A79F53CC89}" type="presOf" srcId="{ED7B7225-4811-493E-8475-BE4A228330A5}" destId="{6FD51848-A9C6-46AA-9614-74E52D1DF2AF}" srcOrd="0" destOrd="0" presId="urn:microsoft.com/office/officeart/2005/8/layout/vList2"/>
    <dgm:cxn modelId="{1576D44F-7626-41C7-93E3-5C0DCB251243}" srcId="{987BE980-EE42-4262-933E-3465A38FB1E4}" destId="{5DBF5ED6-BF44-48B5-ABB1-86C5A8C06B6C}" srcOrd="1" destOrd="0" parTransId="{3D1E3213-D06C-4D9F-8EEF-431073045C60}" sibTransId="{7E19DA1B-B70D-424A-A975-302B1FDC5176}"/>
    <dgm:cxn modelId="{80DB5D8E-FAA1-48F9-8F8A-9E05F4E2CB6E}" srcId="{987BE980-EE42-4262-933E-3465A38FB1E4}" destId="{6A9FF5C1-FB8E-4B5F-8251-6E2E33402736}" srcOrd="0" destOrd="0" parTransId="{AD73151E-1471-4965-915F-2E2DDA1A5474}" sibTransId="{A1DD5714-5D5C-41F7-9571-87CA605A6958}"/>
    <dgm:cxn modelId="{4B6C1E9B-1D06-4B5C-AF66-DE67B8974DAA}" srcId="{987BE980-EE42-4262-933E-3465A38FB1E4}" destId="{ED7B7225-4811-493E-8475-BE4A228330A5}" srcOrd="2" destOrd="0" parTransId="{96530042-10CB-49C9-A862-AC4D576A573B}" sibTransId="{52B65FC6-1C2F-4A30-B961-69FC58232E2B}"/>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DA97CA13-0EF2-4120-B91B-5C39E40029EE}" type="presParOf" srcId="{C3654C39-C234-401A-9235-9F7E3691BA6D}" destId="{A26E8187-D3BB-472C-BB9C-6D0AA6896340}" srcOrd="2" destOrd="0" presId="urn:microsoft.com/office/officeart/2005/8/layout/vList2"/>
    <dgm:cxn modelId="{8EA99BCE-05BF-4AE7-95D5-5535378EA75E}" type="presParOf" srcId="{C3654C39-C234-401A-9235-9F7E3691BA6D}" destId="{7A29F6ED-9EFC-4076-9E37-7DF3298E66BE}" srcOrd="3" destOrd="0" presId="urn:microsoft.com/office/officeart/2005/8/layout/vList2"/>
    <dgm:cxn modelId="{83435123-1E56-4C45-B989-4A984B5802EE}" type="presParOf" srcId="{C3654C39-C234-401A-9235-9F7E3691BA6D}" destId="{6FD51848-A9C6-46AA-9614-74E52D1DF2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51848-A9C6-46AA-9614-74E52D1DF2AF}">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7640D8F6-1E77-4EFC-BC0B-3164B372EE1B}">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0691410C-A19B-423B-8633-872BCABDECFB}">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4AFAC244-048C-4C56-8922-8236721834B1}">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DAABC63D-D65A-4DB3-A933-B531A4C5EA15}">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A60872E6-3707-4AEB-AD83-FBB18E047955}">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4CFAE3BE-1207-479E-8D74-DC1B0C4194B4}">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743576"/>
        <a:ext cx="7797716" cy="822446"/>
      </dsp:txXfrm>
    </dsp:sp>
    <dsp:sp modelId="{A26E8187-D3BB-472C-BB9C-6D0AA6896340}">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6FD51848-A9C6-46AA-9614-74E52D1DF2AF}">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2785316"/>
        <a:ext cx="7797716" cy="822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47A75-A5F7-40FF-A90D-F281F041823E}" type="datetimeFigureOut">
              <a:rPr lang="zh-TW" altLang="en-US" smtClean="0"/>
              <a:t>2021/10/10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C5656-98F6-4D7D-A101-9D11D7682CAE}" type="slidenum">
              <a:rPr lang="zh-TW" altLang="en-US" smtClean="0"/>
              <a:t>‹#›</a:t>
            </a:fld>
            <a:endParaRPr lang="zh-TW" altLang="en-US"/>
          </a:p>
        </p:txBody>
      </p:sp>
    </p:spTree>
    <p:extLst>
      <p:ext uri="{BB962C8B-B14F-4D97-AF65-F5344CB8AC3E}">
        <p14:creationId xmlns:p14="http://schemas.microsoft.com/office/powerpoint/2010/main" val="195636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1703.04200.pdf"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openreview.net/forum?id=BJge3TNKwH" TargetMode="External"/><Relationship Id="rId5" Type="http://schemas.openxmlformats.org/officeDocument/2006/relationships/hyperlink" Target="https://arxiv.org/abs/1801.10112" TargetMode="External"/><Relationship Id="rId4" Type="http://schemas.openxmlformats.org/officeDocument/2006/relationships/hyperlink" Target="https://arxiv.org/abs/1711.0960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dfs.semanticscholar.org/ee89/738fcc69212b36fb990389d817b5fb7e486b.pdf"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moskomule/ewc.pytorch/blob/master/demo.ipynb"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b="0" i="0" dirty="0">
                <a:solidFill>
                  <a:srgbClr val="050505"/>
                </a:solidFill>
                <a:effectLst/>
                <a:latin typeface="Segoe UI Historic" panose="020B0502040204020203" pitchFamily="34" charset="0"/>
              </a:rPr>
              <a:t>題目</a:t>
            </a:r>
            <a:r>
              <a:rPr lang="en-US" altLang="zh-TW" sz="5400" b="0" i="0" dirty="0">
                <a:solidFill>
                  <a:srgbClr val="050505"/>
                </a:solidFill>
                <a:effectLst/>
                <a:latin typeface="Segoe UI Historic" panose="020B0502040204020203" pitchFamily="34" charset="0"/>
              </a:rPr>
              <a:t>:</a:t>
            </a:r>
            <a:r>
              <a:rPr lang="zh-TW" altLang="en-US" sz="5400" b="0" i="0" dirty="0">
                <a:solidFill>
                  <a:srgbClr val="050505"/>
                </a:solidFill>
                <a:effectLst/>
                <a:latin typeface="Segoe UI Historic" panose="020B0502040204020203" pitchFamily="34" charset="0"/>
              </a:rPr>
              <a:t> </a:t>
            </a:r>
            <a:r>
              <a:rPr lang="en-US" altLang="zh-TW" sz="5400" b="0" i="0" dirty="0">
                <a:solidFill>
                  <a:srgbClr val="050505"/>
                </a:solidFill>
                <a:effectLst/>
                <a:latin typeface="Segoe UI Historic" panose="020B0502040204020203" pitchFamily="34" charset="0"/>
              </a:rPr>
              <a:t>https://docs.google.com/document/d/1UuerFJkA6ihiyYDvXvPw-u51XTQVNHgVBmSJqf_ZkOg/edit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5400" b="0" i="0" dirty="0">
                <a:solidFill>
                  <a:srgbClr val="050505"/>
                </a:solidFill>
                <a:effectLst/>
                <a:latin typeface="Segoe UI Historic"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b="0" i="0" dirty="0">
                <a:solidFill>
                  <a:srgbClr val="050505"/>
                </a:solidFill>
                <a:effectLst/>
                <a:latin typeface="Segoe UI Historic" panose="020B0502040204020203" pitchFamily="34" charset="0"/>
              </a:rPr>
              <a:t>題外話：使用</a:t>
            </a:r>
            <a:r>
              <a:rPr lang="en-US" altLang="zh-TW" sz="5400" b="0" i="0" dirty="0">
                <a:solidFill>
                  <a:srgbClr val="050505"/>
                </a:solidFill>
                <a:effectLst/>
                <a:latin typeface="Segoe UI Historic" panose="020B0502040204020203" pitchFamily="34" charset="0"/>
              </a:rPr>
              <a:t>weight pruning</a:t>
            </a:r>
            <a:r>
              <a:rPr lang="zh-TW" altLang="en-US" sz="5400" b="0" i="0" dirty="0">
                <a:solidFill>
                  <a:srgbClr val="050505"/>
                </a:solidFill>
                <a:effectLst/>
                <a:latin typeface="Segoe UI Historic" panose="020B0502040204020203" pitchFamily="34" charset="0"/>
              </a:rPr>
              <a:t>的訓練技巧做在</a:t>
            </a:r>
            <a:r>
              <a:rPr lang="en-US" altLang="zh-TW" sz="5400" b="0" i="0" dirty="0">
                <a:solidFill>
                  <a:srgbClr val="050505"/>
                </a:solidFill>
                <a:effectLst/>
                <a:latin typeface="Segoe UI Historic" panose="020B0502040204020203" pitchFamily="34" charset="0"/>
              </a:rPr>
              <a:t>lifelong learning</a:t>
            </a:r>
            <a:r>
              <a:rPr lang="zh-TW" altLang="en-US" sz="5400" b="0" i="0" dirty="0">
                <a:solidFill>
                  <a:srgbClr val="050505"/>
                </a:solidFill>
                <a:effectLst/>
                <a:latin typeface="Segoe UI Historic" panose="020B0502040204020203" pitchFamily="34" charset="0"/>
              </a:rPr>
              <a:t>上的方法就有幾篇如</a:t>
            </a:r>
            <a:r>
              <a:rPr lang="en-US" altLang="zh-TW" sz="5400" b="0" i="0" dirty="0" err="1">
                <a:solidFill>
                  <a:srgbClr val="050505"/>
                </a:solidFill>
                <a:effectLst/>
                <a:latin typeface="Segoe UI Historic" panose="020B0502040204020203" pitchFamily="34" charset="0"/>
              </a:rPr>
              <a:t>packnet</a:t>
            </a:r>
            <a:r>
              <a:rPr lang="zh-TW" altLang="en-US" sz="5400" b="0" i="0" dirty="0">
                <a:solidFill>
                  <a:srgbClr val="050505"/>
                </a:solidFill>
                <a:effectLst/>
                <a:latin typeface="Segoe UI Historic" panose="020B0502040204020203" pitchFamily="34" charset="0"/>
              </a:rPr>
              <a:t>和中研院的</a:t>
            </a:r>
            <a:r>
              <a:rPr lang="en-US" altLang="zh-TW" sz="5400" b="0" i="0" dirty="0">
                <a:solidFill>
                  <a:srgbClr val="050505"/>
                </a:solidFill>
                <a:effectLst/>
                <a:latin typeface="Segoe UI Historic" panose="020B0502040204020203" pitchFamily="34" charset="0"/>
              </a:rPr>
              <a:t>CPG</a:t>
            </a:r>
            <a:r>
              <a:rPr lang="zh-TW" altLang="en-US" sz="5400" b="0" i="0" dirty="0">
                <a:solidFill>
                  <a:srgbClr val="050505"/>
                </a:solidFill>
                <a:effectLst/>
                <a:latin typeface="Segoe UI Historic" panose="020B0502040204020203" pitchFamily="34" charset="0"/>
              </a:rPr>
              <a:t>。</a:t>
            </a:r>
            <a:endParaRPr lang="zh-TW" altLang="en-US" sz="5400" dirty="0"/>
          </a:p>
          <a:p>
            <a:pPr rtl="0">
              <a:spcBef>
                <a:spcPts val="0"/>
              </a:spcBef>
              <a:spcAft>
                <a:spcPts val="0"/>
              </a:spcAft>
            </a:pPr>
            <a:r>
              <a:rPr lang="en-US" altLang="zh-TW" sz="2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4000" b="1" i="0" dirty="0">
                <a:solidFill>
                  <a:srgbClr val="000000"/>
                </a:solidFill>
                <a:effectLst/>
                <a:latin typeface="Lucida Grande"/>
              </a:rPr>
              <a:t>Three scenarios for continual learning</a:t>
            </a:r>
          </a:p>
          <a:p>
            <a:pPr rtl="0">
              <a:spcBef>
                <a:spcPts val="0"/>
              </a:spcBef>
              <a:spcAft>
                <a:spcPts val="0"/>
              </a:spcAft>
            </a:pPr>
            <a:endParaRPr lang="en-US" altLang="zh-TW" sz="2800" dirty="0"/>
          </a:p>
          <a:p>
            <a:pPr rtl="0">
              <a:spcBef>
                <a:spcPts val="0"/>
              </a:spcBef>
              <a:spcAft>
                <a:spcPts val="0"/>
              </a:spcAft>
            </a:pPr>
            <a:r>
              <a:rPr lang="en-US" altLang="zh-TW" sz="2800" dirty="0"/>
              <a:t>=====</a:t>
            </a:r>
          </a:p>
          <a:p>
            <a:pPr rtl="0">
              <a:spcBef>
                <a:spcPts val="0"/>
              </a:spcBef>
              <a:spcAft>
                <a:spcPts val="0"/>
              </a:spcAft>
            </a:pPr>
            <a:r>
              <a:rPr lang="en-US" altLang="zh-TW" sz="2800" dirty="0"/>
              <a:t>In general, LLL approaches can be categorized into three types. Regularization-based methods aim to consolidate essential parameters in a model by adding regularization terms in the loss function [3–7]. Architecture-based methods try to assign some model capacity for each task or expand the model size to handle additional tasks [8–10]. Data-based methods then try to save or generate some samples from the past tasks to prevent catastrophic forgetting [11–15]. Studies of LLL have been reported more on computer vision [3, 5–7, 9–12, 14–19] and reinforcement learning [3, 4, 8, 9, 20], yet much less on automatic speech recognition (ASR) tasks [21–24].</a:t>
            </a: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r>
              <a:rPr lang="en-US" altLang="zh-TW" sz="1800" b="0" i="0" u="none" strike="noStrike" dirty="0">
                <a:solidFill>
                  <a:srgbClr val="000000"/>
                </a:solidFill>
                <a:effectLst/>
                <a:latin typeface="Arial" panose="020B0604020202020204" pitchFamily="34" charset="0"/>
              </a:rPr>
              <a:t>========</a:t>
            </a: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作業裡</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會請同學跑過</a:t>
            </a:r>
            <a:r>
              <a:rPr lang="en-US" altLang="zh-TW" sz="1800" b="0" i="0" u="none" strike="noStrike" dirty="0">
                <a:solidFill>
                  <a:srgbClr val="000000"/>
                </a:solidFill>
                <a:effectLst/>
                <a:latin typeface="Arial" panose="020B0604020202020204" pitchFamily="34" charset="0"/>
              </a:rPr>
              <a:t>baseline, EWC, </a:t>
            </a:r>
            <a:r>
              <a:rPr lang="en-US" altLang="zh-TW" sz="1800" b="0" i="0" u="sng" strike="noStrike" dirty="0">
                <a:solidFill>
                  <a:srgbClr val="1155CC"/>
                </a:solidFill>
                <a:effectLst/>
                <a:latin typeface="Arial" panose="020B0604020202020204" pitchFamily="34" charset="0"/>
                <a:hlinkClick r:id="rId3"/>
              </a:rPr>
              <a:t>Synaptic Intelligence(SI)</a:t>
            </a:r>
            <a:r>
              <a:rPr lang="en-US" altLang="zh-TW" sz="1800" b="0" i="0" u="none" strike="noStrike" dirty="0">
                <a:solidFill>
                  <a:srgbClr val="000000"/>
                </a:solidFill>
                <a:effectLst/>
                <a:latin typeface="Arial" panose="020B0604020202020204" pitchFamily="34" charset="0"/>
              </a:rPr>
              <a:t> </a:t>
            </a:r>
            <a:r>
              <a:rPr lang="zh-TW" altLang="en-US" sz="1800" b="0" i="0" u="none" strike="noStrike" dirty="0">
                <a:solidFill>
                  <a:srgbClr val="000000"/>
                </a:solidFill>
                <a:effectLst/>
                <a:latin typeface="Arial" panose="020B0604020202020204" pitchFamily="34" charset="0"/>
              </a:rPr>
              <a:t>的 </a:t>
            </a:r>
            <a:r>
              <a:rPr lang="en-US" altLang="zh-TW" sz="1800" b="0" i="0" u="none" strike="noStrike" dirty="0">
                <a:solidFill>
                  <a:srgbClr val="000000"/>
                </a:solidFill>
                <a:effectLst/>
                <a:latin typeface="Arial" panose="020B0604020202020204" pitchFamily="34" charset="0"/>
              </a:rPr>
              <a:t>easy part (</a:t>
            </a:r>
            <a:r>
              <a:rPr lang="zh-TW" altLang="en-US" sz="1800" b="0" i="0" u="none" strike="noStrike" dirty="0">
                <a:solidFill>
                  <a:srgbClr val="000000"/>
                </a:solidFill>
                <a:effectLst/>
                <a:latin typeface="Arial" panose="020B0604020202020204" pitchFamily="34" charset="0"/>
              </a:rPr>
              <a:t>不用改任何一行</a:t>
            </a:r>
            <a:r>
              <a:rPr lang="en-US" altLang="zh-TW" sz="1800" b="0" i="0" u="none" strike="noStrike" dirty="0">
                <a:solidFill>
                  <a:srgbClr val="000000"/>
                </a:solidFill>
                <a:effectLst/>
                <a:latin typeface="Arial" panose="020B0604020202020204" pitchFamily="34" charset="0"/>
              </a:rPr>
              <a:t>code</a:t>
            </a:r>
            <a:r>
              <a:rPr lang="zh-TW" altLang="en-US" sz="1800" b="0" i="0" u="none" strike="noStrike" dirty="0">
                <a:solidFill>
                  <a:srgbClr val="000000"/>
                </a:solidFill>
                <a:effectLst/>
                <a:latin typeface="Arial" panose="020B0604020202020204" pitchFamily="34" charset="0"/>
              </a:rPr>
              <a:t>只要</a:t>
            </a:r>
            <a:r>
              <a:rPr lang="en-US" altLang="zh-TW" sz="1800" b="0" i="0" u="none" strike="noStrike" dirty="0">
                <a:solidFill>
                  <a:srgbClr val="000000"/>
                </a:solidFill>
                <a:effectLst/>
                <a:latin typeface="Arial" panose="020B0604020202020204" pitchFamily="34" charset="0"/>
              </a:rPr>
              <a:t>run), medium</a:t>
            </a:r>
            <a:r>
              <a:rPr lang="zh-TW" altLang="en-US" sz="1800" b="0" i="0" u="none" strike="noStrike" dirty="0">
                <a:solidFill>
                  <a:srgbClr val="000000"/>
                </a:solidFill>
                <a:effectLst/>
                <a:latin typeface="Arial" panose="020B0604020202020204" pitchFamily="34" charset="0"/>
              </a:rPr>
              <a:t>是實做</a:t>
            </a:r>
            <a:r>
              <a:rPr lang="en-US" altLang="zh-TW" sz="1800" b="0" i="0" u="sng" strike="noStrike" dirty="0">
                <a:solidFill>
                  <a:srgbClr val="1155CC"/>
                </a:solidFill>
                <a:effectLst/>
                <a:latin typeface="Arial" panose="020B0604020202020204" pitchFamily="34" charset="0"/>
                <a:hlinkClick r:id="rId4"/>
              </a:rPr>
              <a:t>MAS</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5"/>
              </a:rPr>
              <a:t>Riemann Walk</a:t>
            </a:r>
            <a:r>
              <a:rPr lang="en-US" altLang="zh-TW" sz="1800" b="0" i="0" u="none" strike="noStrike" dirty="0">
                <a:solidFill>
                  <a:srgbClr val="000000"/>
                </a:solidFill>
                <a:effectLst/>
                <a:latin typeface="Arial" panose="020B0604020202020204" pitchFamily="34" charset="0"/>
              </a:rPr>
              <a:t>( EWC + </a:t>
            </a:r>
            <a:r>
              <a:rPr lang="en-US" altLang="zh-TW" sz="1800" b="0" i="0" u="sng" strike="noStrike" dirty="0">
                <a:solidFill>
                  <a:srgbClr val="1155CC"/>
                </a:solidFill>
                <a:effectLst/>
                <a:latin typeface="Arial" panose="020B0604020202020204" pitchFamily="34" charset="0"/>
                <a:hlinkClick r:id="rId3"/>
              </a:rPr>
              <a:t>SI</a:t>
            </a:r>
            <a:r>
              <a:rPr lang="en-US" altLang="zh-TW" sz="1800" b="0" i="0" u="none" strike="noStrike" dirty="0">
                <a:solidFill>
                  <a:srgbClr val="000000"/>
                </a:solidFill>
                <a:effectLst/>
                <a:latin typeface="Arial" panose="020B0604020202020204" pitchFamily="34" charset="0"/>
              </a:rPr>
              <a:t> ) </a:t>
            </a:r>
            <a:r>
              <a:rPr lang="zh-TW" altLang="en-US" sz="1800" b="0" i="0" u="none" strike="noStrike" dirty="0">
                <a:solidFill>
                  <a:srgbClr val="000000"/>
                </a:solidFill>
                <a:effectLst/>
                <a:latin typeface="Arial" panose="020B0604020202020204" pitchFamily="34" charset="0"/>
              </a:rPr>
              <a:t>的方法</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挖空格實做</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a:t>
            </a:r>
            <a:r>
              <a:rPr lang="en-US" altLang="zh-TW" sz="1800" b="0" i="0" u="none" strike="noStrike" dirty="0">
                <a:solidFill>
                  <a:srgbClr val="000000"/>
                </a:solidFill>
                <a:effectLst/>
                <a:latin typeface="Arial" panose="020B0604020202020204" pitchFamily="34" charset="0"/>
              </a:rPr>
              <a:t>strong</a:t>
            </a:r>
            <a:r>
              <a:rPr lang="zh-TW" altLang="en-US" sz="1800" b="0" i="0" u="none" strike="noStrike" dirty="0">
                <a:solidFill>
                  <a:srgbClr val="000000"/>
                </a:solidFill>
                <a:effectLst/>
                <a:latin typeface="Arial" panose="020B0604020202020204" pitchFamily="34" charset="0"/>
              </a:rPr>
              <a:t>的規劃是和去年一樣的 </a:t>
            </a:r>
            <a:r>
              <a:rPr lang="en-US" altLang="zh-TW" sz="1800" b="0" i="0" u="sng" strike="noStrike" dirty="0">
                <a:solidFill>
                  <a:srgbClr val="1155CC"/>
                </a:solidFill>
                <a:effectLst/>
                <a:latin typeface="Arial" panose="020B0604020202020204" pitchFamily="34" charset="0"/>
                <a:hlinkClick r:id="rId6"/>
              </a:rPr>
              <a:t>SCP</a:t>
            </a:r>
            <a:r>
              <a:rPr lang="en-US" altLang="zh-TW" sz="1800" b="0" i="0" u="none" strike="noStrike" dirty="0">
                <a:solidFill>
                  <a:srgbClr val="000000"/>
                </a:solidFill>
                <a:effectLst/>
                <a:latin typeface="Arial" panose="020B0604020202020204" pitchFamily="34" charset="0"/>
              </a:rPr>
              <a:t>(ICLR 2020 </a:t>
            </a:r>
            <a:r>
              <a:rPr lang="zh-TW" altLang="en-US" sz="1800" b="0" i="0" u="none" strike="noStrike" dirty="0">
                <a:solidFill>
                  <a:srgbClr val="000000"/>
                </a:solidFill>
                <a:effectLst/>
                <a:latin typeface="Arial" panose="020B0604020202020204" pitchFamily="34" charset="0"/>
              </a:rPr>
              <a:t>的</a:t>
            </a:r>
            <a:r>
              <a:rPr lang="en-US" altLang="zh-TW" sz="1800" b="0" i="0" u="none" strike="noStrike" dirty="0">
                <a:solidFill>
                  <a:srgbClr val="000000"/>
                </a:solidFill>
                <a:effectLst/>
                <a:latin typeface="Arial" panose="020B0604020202020204" pitchFamily="34" charset="0"/>
              </a:rPr>
              <a:t>spotlight) (</a:t>
            </a:r>
            <a:r>
              <a:rPr lang="zh-TW" altLang="en-US" sz="1800" b="0" i="0" u="none" strike="noStrike" dirty="0">
                <a:solidFill>
                  <a:srgbClr val="000000"/>
                </a:solidFill>
                <a:effectLst/>
                <a:latin typeface="Arial" panose="020B0604020202020204" pitchFamily="34" charset="0"/>
              </a:rPr>
              <a:t>挖空格實做</a:t>
            </a:r>
            <a:r>
              <a:rPr lang="en-US" altLang="zh-TW" sz="1800" b="0" i="0" u="none" strike="noStrike" dirty="0">
                <a:solidFill>
                  <a:srgbClr val="000000"/>
                </a:solidFill>
                <a:effectLst/>
                <a:latin typeface="Arial" panose="020B0604020202020204" pitchFamily="34" charset="0"/>
              </a:rPr>
              <a:t>), </a:t>
            </a:r>
            <a:endParaRPr lang="zh-TW" altLang="en-US" b="0" dirty="0">
              <a:effectLst/>
            </a:endParaRPr>
          </a:p>
          <a:p>
            <a:pPr rtl="0">
              <a:spcBef>
                <a:spcPts val="0"/>
              </a:spcBef>
              <a:spcAft>
                <a:spcPts val="0"/>
              </a:spcAft>
            </a:pPr>
            <a:br>
              <a:rPr lang="zh-TW" altLang="en-US" b="0" dirty="0">
                <a:effectLst/>
              </a:rPr>
            </a:br>
            <a:r>
              <a:rPr lang="zh-TW" altLang="en-US" sz="1800" b="0" i="0" u="none" strike="noStrike" dirty="0">
                <a:solidFill>
                  <a:srgbClr val="000000"/>
                </a:solidFill>
                <a:effectLst/>
                <a:latin typeface="Arial" panose="020B0604020202020204" pitchFamily="34" charset="0"/>
              </a:rPr>
              <a:t>希望老師上課可以提到 </a:t>
            </a:r>
            <a:r>
              <a:rPr lang="en-US" altLang="zh-TW" sz="1800" b="0" i="0" u="sng" strike="noStrike" dirty="0">
                <a:solidFill>
                  <a:srgbClr val="1155CC"/>
                </a:solidFill>
                <a:effectLst/>
                <a:latin typeface="Arial" panose="020B0604020202020204" pitchFamily="34" charset="0"/>
                <a:hlinkClick r:id="rId4"/>
              </a:rPr>
              <a:t>MAS</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5"/>
              </a:rPr>
              <a:t>Riemann Walk</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3"/>
              </a:rPr>
              <a:t>Synaptic Intelligence</a:t>
            </a:r>
            <a:r>
              <a:rPr lang="zh-TW" altLang="en-US" sz="1800" b="0" i="0" u="none" strike="noStrike" dirty="0">
                <a:solidFill>
                  <a:srgbClr val="000000"/>
                </a:solidFill>
                <a:effectLst/>
                <a:latin typeface="Arial" panose="020B0604020202020204" pitchFamily="34" charset="0"/>
              </a:rPr>
              <a:t>的作法細節</a:t>
            </a:r>
            <a:endParaRPr lang="zh-TW" altLang="en-US" b="0" dirty="0">
              <a:effectLst/>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可以的話，交待部份的 </a:t>
            </a:r>
            <a:r>
              <a:rPr lang="en-US" altLang="zh-TW" sz="1800" b="0" i="0" u="sng" strike="noStrike" dirty="0">
                <a:solidFill>
                  <a:srgbClr val="1155CC"/>
                </a:solidFill>
                <a:effectLst/>
                <a:latin typeface="Arial" panose="020B0604020202020204" pitchFamily="34" charset="0"/>
                <a:hlinkClick r:id="rId6"/>
              </a:rPr>
              <a:t>SCP</a:t>
            </a:r>
            <a:r>
              <a:rPr lang="en-US" altLang="zh-TW" sz="1800" b="0" i="0" u="none" strike="noStrike" dirty="0">
                <a:solidFill>
                  <a:srgbClr val="000000"/>
                </a:solidFill>
                <a:effectLst/>
                <a:latin typeface="Arial" panose="020B0604020202020204" pitchFamily="34" charset="0"/>
              </a:rPr>
              <a:t>(ICLR 2020 </a:t>
            </a:r>
            <a:r>
              <a:rPr lang="zh-TW" altLang="en-US" sz="1800" b="0" i="0" u="none" strike="noStrike" dirty="0">
                <a:solidFill>
                  <a:srgbClr val="000000"/>
                </a:solidFill>
                <a:effectLst/>
                <a:latin typeface="Arial" panose="020B0604020202020204" pitchFamily="34" charset="0"/>
              </a:rPr>
              <a:t>的</a:t>
            </a:r>
            <a:r>
              <a:rPr lang="en-US" altLang="zh-TW" sz="1800" b="0" i="0" u="none" strike="noStrike" dirty="0">
                <a:solidFill>
                  <a:srgbClr val="000000"/>
                </a:solidFill>
                <a:effectLst/>
                <a:latin typeface="Arial" panose="020B0604020202020204" pitchFamily="34" charset="0"/>
              </a:rPr>
              <a:t>spotlight) </a:t>
            </a:r>
            <a:r>
              <a:rPr lang="zh-TW" altLang="en-US" sz="1800" b="0" i="0" u="none" strike="noStrike" dirty="0">
                <a:solidFill>
                  <a:srgbClr val="000000"/>
                </a:solidFill>
                <a:effectLst/>
                <a:latin typeface="Arial" panose="020B0604020202020204" pitchFamily="34" charset="0"/>
              </a:rPr>
              <a:t>背景</a:t>
            </a:r>
            <a:endParaRPr lang="zh-TW" altLang="en-US" b="0" dirty="0">
              <a:effectLst/>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 </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全部做完便會完成</a:t>
            </a:r>
            <a:r>
              <a:rPr lang="en-US" altLang="zh-TW" sz="1800" b="0" i="0" u="none" strike="noStrike" dirty="0">
                <a:solidFill>
                  <a:srgbClr val="000000"/>
                </a:solidFill>
                <a:effectLst/>
                <a:latin typeface="Arial" panose="020B0604020202020204" pitchFamily="34" charset="0"/>
              </a:rPr>
              <a:t>6</a:t>
            </a:r>
            <a:r>
              <a:rPr lang="zh-TW" altLang="en-US" sz="1800" b="0" i="0" u="none" strike="noStrike" dirty="0">
                <a:solidFill>
                  <a:srgbClr val="000000"/>
                </a:solidFill>
                <a:effectLst/>
                <a:latin typeface="Arial" panose="020B0604020202020204" pitchFamily="34" charset="0"/>
              </a:rPr>
              <a:t>種作法</a:t>
            </a:r>
            <a:r>
              <a:rPr lang="en-US" altLang="zh-TW" sz="1800" b="0" i="0" u="none" strike="noStrike" dirty="0">
                <a:solidFill>
                  <a:srgbClr val="000000"/>
                </a:solidFill>
                <a:effectLst/>
                <a:latin typeface="Arial" panose="020B0604020202020204" pitchFamily="34" charset="0"/>
              </a:rPr>
              <a:t>)</a:t>
            </a:r>
            <a:endParaRPr lang="zh-TW" altLang="en-US" b="0" dirty="0">
              <a:effectLst/>
            </a:endParaRPr>
          </a:p>
          <a:p>
            <a:pPr rtl="0">
              <a:spcBef>
                <a:spcPts val="0"/>
              </a:spcBef>
              <a:spcAft>
                <a:spcPts val="0"/>
              </a:spcAft>
            </a:pPr>
            <a:endParaRPr lang="en-US" altLang="zh-TW" b="0" dirty="0">
              <a:effectLst/>
            </a:endParaRPr>
          </a:p>
          <a:p>
            <a:pPr rtl="0">
              <a:spcBef>
                <a:spcPts val="0"/>
              </a:spcBef>
              <a:spcAft>
                <a:spcPts val="0"/>
              </a:spcAft>
            </a:pPr>
            <a:r>
              <a:rPr lang="en-US" altLang="zh-TW" b="0" dirty="0">
                <a:effectLst/>
              </a:rPr>
              <a:t>https://vimeo.com/238242232</a:t>
            </a:r>
            <a:br>
              <a:rPr lang="zh-TW" altLang="en-US" b="0" dirty="0">
                <a:effectLst/>
              </a:rPr>
            </a:br>
            <a:r>
              <a:rPr lang="en-US" altLang="zh-TW" sz="1800" b="1" i="0" u="sng" dirty="0">
                <a:solidFill>
                  <a:srgbClr val="000000"/>
                </a:solidFill>
                <a:effectLst/>
                <a:latin typeface="Arial" panose="020B0604020202020204" pitchFamily="34" charset="0"/>
              </a:rPr>
              <a:t>https://fzenke.net/wp-content/uploads/2018/03/icml_15min_v1.0_web.pdf</a:t>
            </a:r>
            <a:endParaRPr lang="en-US" altLang="zh-TW" b="0" dirty="0">
              <a:effectLst/>
            </a:endParaRPr>
          </a:p>
          <a:p>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a:t>
            </a:fld>
            <a:endParaRPr lang="zh-TW" altLang="en-US"/>
          </a:p>
        </p:txBody>
      </p:sp>
    </p:spTree>
    <p:extLst>
      <p:ext uri="{BB962C8B-B14F-4D97-AF65-F5344CB8AC3E}">
        <p14:creationId xmlns:p14="http://schemas.microsoft.com/office/powerpoint/2010/main" val="1588298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33333"/>
                </a:solidFill>
                <a:effectLst/>
                <a:latin typeface="Noto Sans"/>
              </a:rPr>
              <a:t>We then propose a fundamentally different class of preservation methods that aim at preserving the distribution of internal neural representations for previous tasks while learning a new one. We propose the sliced Cram\'{e}r distance as a suitable choice for such preservation and evaluate our Sliced Cramer Preservation (SCP) algorithm through extensive empirical investigations on various network architectures in both supervised and unsupervised learning settings. We show that SCP consistently utilizes the learning capacity of the network better than online-EWC and MAS methods on various incremental learning tasks.</a:t>
            </a:r>
            <a:endParaRPr lang="en-US" altLang="zh-TW" dirty="0"/>
          </a:p>
          <a:p>
            <a:r>
              <a:rPr lang="en-US" altLang="zh-TW" dirty="0"/>
              <a:t>==</a:t>
            </a:r>
          </a:p>
          <a:p>
            <a:r>
              <a:rPr lang="zh-TW" altLang="en-US" dirty="0"/>
              <a:t>Synaptic</a:t>
            </a:r>
            <a:r>
              <a:rPr lang="en-US" altLang="zh-TW" dirty="0"/>
              <a:t>: </a:t>
            </a:r>
            <a:r>
              <a:rPr lang="zh-TW" altLang="en-US" dirty="0"/>
              <a:t>突觸的</a:t>
            </a:r>
            <a:endParaRPr lang="en-US" altLang="zh-TW" dirty="0"/>
          </a:p>
          <a:p>
            <a:r>
              <a:rPr lang="en-US" altLang="zh-TW" dirty="0"/>
              <a:t>Synapsis: </a:t>
            </a:r>
            <a:r>
              <a:rPr lang="zh-TW" altLang="en-US" dirty="0"/>
              <a:t>突觸</a:t>
            </a:r>
          </a:p>
          <a:p>
            <a:endParaRPr lang="en-US" altLang="zh-TW" dirty="0">
              <a:hlinkClick r:id="rId3"/>
            </a:endParaRPr>
          </a:p>
          <a:p>
            <a:r>
              <a:rPr lang="en-US" altLang="zh-TW" dirty="0">
                <a:hlinkClick r:id="rId3"/>
              </a:rPr>
              <a:t>EWC: pdf</a:t>
            </a:r>
          </a:p>
          <a:p>
            <a:endParaRPr lang="en-US" altLang="zh-TW" dirty="0">
              <a:hlinkClick r:id="rId3"/>
            </a:endParaRPr>
          </a:p>
          <a:p>
            <a:r>
              <a:rPr lang="en-US" altLang="zh-TW" dirty="0">
                <a:hlinkClick r:id="rId3"/>
              </a:rPr>
              <a:t>https://pdfs.semanticscholar.org/ee89/738fcc69212b36fb990389d817b5fb7e486b.pdf</a:t>
            </a:r>
            <a:endParaRPr lang="en-US" altLang="zh-TW" dirty="0"/>
          </a:p>
          <a:p>
            <a:endParaRPr lang="en-US" altLang="zh-TW" dirty="0"/>
          </a:p>
          <a:p>
            <a:r>
              <a:rPr lang="en-US" altLang="zh-TW" dirty="0">
                <a:hlinkClick r:id="rId4"/>
              </a:rPr>
              <a:t>https://github.com/moskomule/ewc.pytorch/blob/master/demo.ipynb</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3159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Episodic </a:t>
            </a:r>
            <a:r>
              <a:rPr lang="zh-TW" altLang="en-US" sz="1200" b="0" i="0" kern="1200" dirty="0">
                <a:solidFill>
                  <a:schemeClr val="tx1"/>
                </a:solidFill>
                <a:effectLst/>
                <a:latin typeface="+mn-lt"/>
                <a:ea typeface="+mn-ea"/>
                <a:cs typeface="+mn-cs"/>
              </a:rPr>
              <a:t>（戲劇、小說等）插曲多的；情節不連貫的；插曲式的</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9548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https://arxiv.org/pdf/1606.04671v3.pdf</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27</a:t>
            </a:fld>
            <a:endParaRPr lang="zh-TW" altLang="en-US"/>
          </a:p>
        </p:txBody>
      </p:sp>
    </p:spTree>
    <p:extLst>
      <p:ext uri="{BB962C8B-B14F-4D97-AF65-F5344CB8AC3E}">
        <p14:creationId xmlns:p14="http://schemas.microsoft.com/office/powerpoint/2010/main" val="407451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a:t>
            </a:r>
            <a:r>
              <a:rPr lang="zh-TW" altLang="en-US" dirty="0"/>
              <a:t> </a:t>
            </a:r>
            <a:r>
              <a:rPr lang="en-US" altLang="zh-TW" dirty="0"/>
              <a:t>need to check these approaches !</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28</a:t>
            </a:fld>
            <a:endParaRPr lang="zh-TW" altLang="en-US"/>
          </a:p>
        </p:txBody>
      </p:sp>
    </p:spTree>
    <p:extLst>
      <p:ext uri="{BB962C8B-B14F-4D97-AF65-F5344CB8AC3E}">
        <p14:creationId xmlns:p14="http://schemas.microsoft.com/office/powerpoint/2010/main" val="118921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FF0000"/>
                </a:solidFill>
                <a:latin typeface="NimbusRomNo9L-Regu"/>
              </a:rPr>
              <a:t>Shin, H., Lee, J. K., Kim, J. &amp; Kim, J. (2017), Continual learning with deep generative replay,</a:t>
            </a:r>
          </a:p>
          <a:p>
            <a:r>
              <a:rPr lang="en-US" altLang="zh-TW" dirty="0">
                <a:solidFill>
                  <a:srgbClr val="FF0000"/>
                </a:solidFill>
                <a:latin typeface="NimbusRomNo9L-Regu"/>
              </a:rPr>
              <a:t>NIPS’17, Long Beach, CA</a:t>
            </a:r>
            <a:endParaRPr lang="zh-TW" altLang="en-US" dirty="0">
              <a:solidFill>
                <a:srgbClr val="FF0000"/>
              </a:solidFill>
            </a:endParaRPr>
          </a:p>
          <a:p>
            <a:r>
              <a:rPr lang="en-US" altLang="zh-TW" dirty="0" err="1">
                <a:solidFill>
                  <a:srgbClr val="FF0000"/>
                </a:solidFill>
                <a:latin typeface="NimbusRomNo9L-Regu"/>
              </a:rPr>
              <a:t>Kemker</a:t>
            </a:r>
            <a:r>
              <a:rPr lang="en-US" altLang="zh-TW" dirty="0">
                <a:solidFill>
                  <a:srgbClr val="FF0000"/>
                </a:solidFill>
                <a:latin typeface="NimbusRomNo9L-Regu"/>
              </a:rPr>
              <a:t>, R. &amp; </a:t>
            </a:r>
            <a:r>
              <a:rPr lang="en-US" altLang="zh-TW" dirty="0" err="1">
                <a:solidFill>
                  <a:srgbClr val="FF0000"/>
                </a:solidFill>
                <a:latin typeface="NimbusRomNo9L-Regu"/>
              </a:rPr>
              <a:t>Kanan</a:t>
            </a:r>
            <a:r>
              <a:rPr lang="en-US" altLang="zh-TW" dirty="0">
                <a:solidFill>
                  <a:srgbClr val="FF0000"/>
                </a:solidFill>
                <a:latin typeface="NimbusRomNo9L-Regu"/>
              </a:rPr>
              <a:t>, C. (2018), </a:t>
            </a:r>
            <a:r>
              <a:rPr lang="en-US" altLang="zh-TW" dirty="0" err="1">
                <a:solidFill>
                  <a:srgbClr val="FF0000"/>
                </a:solidFill>
                <a:latin typeface="NimbusRomNo9L-Regu"/>
              </a:rPr>
              <a:t>Fearnet</a:t>
            </a:r>
            <a:r>
              <a:rPr lang="en-US" altLang="zh-TW" dirty="0">
                <a:solidFill>
                  <a:srgbClr val="FF0000"/>
                </a:solidFill>
                <a:latin typeface="NimbusRomNo9L-Regu"/>
              </a:rPr>
              <a:t>: Brain-inspired model for incremental learning, ICLR’18,</a:t>
            </a:r>
          </a:p>
          <a:p>
            <a:r>
              <a:rPr lang="en-US" altLang="zh-TW" dirty="0">
                <a:solidFill>
                  <a:srgbClr val="FF0000"/>
                </a:solidFill>
                <a:latin typeface="NimbusRomNo9L-Regu"/>
              </a:rPr>
              <a:t>Vancouver, Canada.</a:t>
            </a:r>
            <a:endParaRPr lang="zh-TW" altLang="en-US" dirty="0">
              <a:solidFill>
                <a:srgbClr val="FF0000"/>
              </a:solidFill>
            </a:endParaRPr>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791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https://vlomonaco.github.io/core50/benchmarks.html</a:t>
            </a:r>
          </a:p>
          <a:p>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3</a:t>
            </a:fld>
            <a:endParaRPr lang="zh-TW" altLang="en-US"/>
          </a:p>
        </p:txBody>
      </p:sp>
    </p:spTree>
    <p:extLst>
      <p:ext uri="{BB962C8B-B14F-4D97-AF65-F5344CB8AC3E}">
        <p14:creationId xmlns:p14="http://schemas.microsoft.com/office/powerpoint/2010/main" val="110095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u="none" strike="noStrike" baseline="0" dirty="0">
                <a:latin typeface="NimbusRomNo9L-Regu"/>
              </a:rPr>
              <a:t>In real-world applications, the input distribution of the data (e.g., sensory inputs) is prone</a:t>
            </a:r>
          </a:p>
          <a:p>
            <a:pPr algn="l"/>
            <a:r>
              <a:rPr lang="en-US" altLang="zh-TW" sz="1200" b="0" i="0" u="none" strike="noStrike" baseline="0" dirty="0">
                <a:latin typeface="NimbusRomNo9L-Regu"/>
              </a:rPr>
              <a:t>to constant changes due to environmental variations (e.g., seasonal changes), exposure to new situations</a:t>
            </a:r>
          </a:p>
          <a:p>
            <a:pPr algn="l"/>
            <a:r>
              <a:rPr lang="en-US" altLang="zh-TW" sz="1200" b="0" i="0" u="none" strike="noStrike" baseline="0" dirty="0">
                <a:latin typeface="NimbusRomNo9L-Regu"/>
              </a:rPr>
              <a:t>(e.g., change in the surface friction), sensory malfunction (e.g., water droplets on a camera),</a:t>
            </a:r>
          </a:p>
          <a:p>
            <a:pPr algn="l"/>
            <a:r>
              <a:rPr lang="en-US" altLang="zh-TW" sz="1200" b="0" i="0" u="none" strike="noStrike" baseline="0" dirty="0">
                <a:latin typeface="NimbusRomNo9L-Regu"/>
              </a:rPr>
              <a:t>among others.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2955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is </a:t>
            </a:r>
            <a:r>
              <a:rPr lang="en-US" altLang="zh-TW" dirty="0" err="1"/>
              <a:t>hw</a:t>
            </a:r>
            <a:r>
              <a:rPr lang="en-US" altLang="zh-TW" dirty="0"/>
              <a:t> 7</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7</a:t>
            </a:fld>
            <a:endParaRPr lang="zh-TW" altLang="en-US"/>
          </a:p>
        </p:txBody>
      </p:sp>
    </p:spTree>
    <p:extLst>
      <p:ext uri="{BB962C8B-B14F-4D97-AF65-F5344CB8AC3E}">
        <p14:creationId xmlns:p14="http://schemas.microsoft.com/office/powerpoint/2010/main" val="289196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ctr"/>
            <a:r>
              <a:rPr lang="en-US" altLang="zh-TW" sz="1200" b="1" i="1" u="sng" dirty="0"/>
              <a:t>Intransigence: </a:t>
            </a:r>
            <a:r>
              <a:rPr lang="en-US" altLang="zh-TW" sz="1200" b="0" i="0" kern="1200" dirty="0" err="1">
                <a:solidFill>
                  <a:schemeClr val="tx1"/>
                </a:solidFill>
                <a:effectLst/>
                <a:latin typeface="+mn-lt"/>
                <a:ea typeface="+mn-ea"/>
                <a:cs typeface="+mn-cs"/>
              </a:rPr>
              <a:t>ɪnˋtrænsədʒəns</a:t>
            </a:r>
            <a:r>
              <a:rPr lang="en-US" altLang="zh-TW" sz="1200" b="0" i="0" u="none"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n.</a:t>
            </a:r>
          </a:p>
          <a:p>
            <a:r>
              <a:rPr lang="zh-TW" altLang="en-US" sz="1200" b="0" i="0" kern="1200" dirty="0">
                <a:solidFill>
                  <a:schemeClr val="tx1"/>
                </a:solidFill>
                <a:effectLst/>
                <a:latin typeface="+mn-lt"/>
                <a:ea typeface="+mn-ea"/>
                <a:cs typeface="+mn-cs"/>
              </a:rPr>
              <a:t>不妥協；不讓步</a:t>
            </a:r>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7722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GEM</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15</a:t>
            </a:fld>
            <a:endParaRPr lang="zh-TW" altLang="en-US"/>
          </a:p>
        </p:txBody>
      </p:sp>
    </p:spTree>
    <p:extLst>
      <p:ext uri="{BB962C8B-B14F-4D97-AF65-F5344CB8AC3E}">
        <p14:creationId xmlns:p14="http://schemas.microsoft.com/office/powerpoint/2010/main" val="356427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GEM</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16</a:t>
            </a:fld>
            <a:endParaRPr lang="zh-TW" altLang="en-US"/>
          </a:p>
        </p:txBody>
      </p:sp>
    </p:spTree>
    <p:extLst>
      <p:ext uri="{BB962C8B-B14F-4D97-AF65-F5344CB8AC3E}">
        <p14:creationId xmlns:p14="http://schemas.microsoft.com/office/powerpoint/2010/main" val="244831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ctr"/>
            <a:r>
              <a:rPr lang="en-US" altLang="zh-TW" sz="1200" b="0" i="0" kern="1200" dirty="0">
                <a:solidFill>
                  <a:schemeClr val="tx1"/>
                </a:solidFill>
                <a:effectLst/>
                <a:latin typeface="+mn-lt"/>
                <a:ea typeface="+mn-ea"/>
                <a:cs typeface="+mn-cs"/>
              </a:rPr>
              <a:t>Elastic adj.</a:t>
            </a:r>
          </a:p>
          <a:p>
            <a:r>
              <a:rPr lang="zh-TW" altLang="en-US" sz="1200" b="0" i="0" kern="1200" dirty="0">
                <a:solidFill>
                  <a:schemeClr val="tx1"/>
                </a:solidFill>
                <a:effectLst/>
                <a:latin typeface="+mn-lt"/>
                <a:ea typeface="+mn-ea"/>
                <a:cs typeface="+mn-cs"/>
              </a:rPr>
              <a:t>有彈性的</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Consolidation</a:t>
            </a:r>
            <a:r>
              <a:rPr lang="zh-TW" altLang="en-US" sz="1200" b="0" i="0" kern="1200" dirty="0">
                <a:solidFill>
                  <a:schemeClr val="tx1"/>
                </a:solidFill>
                <a:effectLst/>
                <a:latin typeface="+mn-lt"/>
                <a:ea typeface="+mn-ea"/>
                <a:cs typeface="+mn-cs"/>
              </a:rPr>
              <a:t>鞏固，加強，強化</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73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a:t>
            </a:r>
            <a:r>
              <a:rPr lang="zh-TW" altLang="en-US" sz="1200" dirty="0"/>
              <a:t>ntransigence</a:t>
            </a:r>
          </a:p>
          <a:p>
            <a:r>
              <a:rPr lang="zh-TW" altLang="en-US" b="0" i="0" dirty="0">
                <a:solidFill>
                  <a:srgbClr val="000000"/>
                </a:solidFill>
                <a:effectLst/>
                <a:latin typeface="Helvetica Neue"/>
              </a:rPr>
              <a:t>不妥協；不讓步</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1855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1710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87174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30463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44439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20472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345260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54210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4111834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170119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333420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675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900131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66342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3394019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92985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193891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609209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4459771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649675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361237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76785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37539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340206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911537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536157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92283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41345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19248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35179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93639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40305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92841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0C09336-C6F6-48B9-90FB-A2E2262B7F99}" type="datetimeFigureOut">
              <a:rPr lang="zh-TW" altLang="en-US" smtClean="0"/>
              <a:t>2021/10/10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0579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09336-C6F6-48B9-90FB-A2E2262B7F99}" type="datetimeFigureOut">
              <a:rPr lang="zh-TW" altLang="en-US" smtClean="0"/>
              <a:t>2021/10/10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488789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38BA2-AE64-477C-9BD1-56ADA8D8070F}" type="datetimeFigureOut">
              <a:rPr lang="zh-TW" altLang="en-US" smtClean="0"/>
              <a:t>2021/10/10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40789733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EBA91-1ABC-40A1-A298-75A1ACA309CE}" type="datetimeFigureOut">
              <a:rPr lang="zh-TW" altLang="en-US" smtClean="0"/>
              <a:t>2021/10/10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2813590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0.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0.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9.png"/><Relationship Id="rId4" Type="http://schemas.openxmlformats.org/officeDocument/2006/relationships/image" Target="../media/image480.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2.png"/><Relationship Id="rId7"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34.png"/><Relationship Id="rId10" Type="http://schemas.openxmlformats.org/officeDocument/2006/relationships/image" Target="../media/image22.png"/><Relationship Id="rId4" Type="http://schemas.openxmlformats.org/officeDocument/2006/relationships/image" Target="../media/image33.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3"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30.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9.png"/><Relationship Id="rId5" Type="http://schemas.openxmlformats.org/officeDocument/2006/relationships/image" Target="../media/image33.png"/><Relationship Id="rId15" Type="http://schemas.openxmlformats.org/officeDocument/2006/relationships/image" Target="../media/image37.png"/><Relationship Id="rId10" Type="http://schemas.openxmlformats.org/officeDocument/2006/relationships/image" Target="../media/image28.png"/><Relationship Id="rId9" Type="http://schemas.openxmlformats.org/officeDocument/2006/relationships/image" Target="../media/image210.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38.png"/><Relationship Id="rId12" Type="http://schemas.openxmlformats.org/officeDocument/2006/relationships/image" Target="../media/image42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2.png"/><Relationship Id="rId5" Type="http://schemas.openxmlformats.org/officeDocument/2006/relationships/image" Target="../media/image33.png"/><Relationship Id="rId10"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40.png"/><Relationship Id="rId14" Type="http://schemas.openxmlformats.org/officeDocument/2006/relationships/image" Target="../media/image360.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taskonomy.stanford.edu/#abstract"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8C5477-61F8-4AA2-BE87-100D3340C08E}"/>
              </a:ext>
            </a:extLst>
          </p:cNvPr>
          <p:cNvSpPr>
            <a:spLocks noGrp="1"/>
          </p:cNvSpPr>
          <p:nvPr>
            <p:ph type="ctrTitle"/>
          </p:nvPr>
        </p:nvSpPr>
        <p:spPr>
          <a:xfrm>
            <a:off x="324852" y="5091762"/>
            <a:ext cx="5875644" cy="1264588"/>
          </a:xfrm>
        </p:spPr>
        <p:txBody>
          <a:bodyPr anchor="ctr">
            <a:normAutofit/>
          </a:bodyPr>
          <a:lstStyle/>
          <a:p>
            <a:pPr algn="r"/>
            <a:r>
              <a:rPr lang="en-US" altLang="zh-TW" b="1" dirty="0"/>
              <a:t>Life-Long Learning</a:t>
            </a:r>
            <a:endParaRPr lang="zh-TW" altLang="en-US" dirty="0"/>
          </a:p>
        </p:txBody>
      </p:sp>
      <p:sp>
        <p:nvSpPr>
          <p:cNvPr id="3" name="副標題 2">
            <a:extLst>
              <a:ext uri="{FF2B5EF4-FFF2-40B4-BE49-F238E27FC236}">
                <a16:creationId xmlns:a16="http://schemas.microsoft.com/office/drawing/2014/main" id="{8F1CB335-59E7-4E27-825D-44FDBE5C425D}"/>
              </a:ext>
            </a:extLst>
          </p:cNvPr>
          <p:cNvSpPr>
            <a:spLocks noGrp="1"/>
          </p:cNvSpPr>
          <p:nvPr>
            <p:ph type="subTitle" idx="1"/>
          </p:nvPr>
        </p:nvSpPr>
        <p:spPr>
          <a:xfrm>
            <a:off x="6374330" y="5091763"/>
            <a:ext cx="2230655" cy="1264587"/>
          </a:xfrm>
        </p:spPr>
        <p:txBody>
          <a:bodyPr anchor="ctr">
            <a:normAutofit/>
          </a:bodyPr>
          <a:lstStyle/>
          <a:p>
            <a:pPr algn="l"/>
            <a:r>
              <a:rPr lang="en-US" altLang="zh-TW" sz="2800" dirty="0"/>
              <a:t>Hung-yi Lee </a:t>
            </a:r>
          </a:p>
          <a:p>
            <a:pPr algn="l"/>
            <a:r>
              <a:rPr lang="zh-TW" altLang="en-US" sz="2800" dirty="0">
                <a:latin typeface="微軟正黑體" panose="020B0604030504040204" pitchFamily="34" charset="-120"/>
                <a:ea typeface="微軟正黑體" panose="020B0604030504040204" pitchFamily="34" charset="-120"/>
              </a:rPr>
              <a:t>李宏毅</a:t>
            </a:r>
          </a:p>
        </p:txBody>
      </p:sp>
      <p:pic>
        <p:nvPicPr>
          <p:cNvPr id="1026" name="Picture 2" descr="ãlifelong learningãçåçæå°çµæ">
            <a:extLst>
              <a:ext uri="{FF2B5EF4-FFF2-40B4-BE49-F238E27FC236}">
                <a16:creationId xmlns:a16="http://schemas.microsoft.com/office/drawing/2014/main" id="{1E8151E7-DEFF-4AD0-B011-C544822D98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63" b="13137"/>
          <a:stretch/>
        </p:blipFill>
        <p:spPr bwMode="auto">
          <a:xfrm>
            <a:off x="-2987" y="10"/>
            <a:ext cx="9143999" cy="4571990"/>
          </a:xfrm>
          <a:prstGeom prst="rect">
            <a:avLst/>
          </a:prstGeom>
          <a:noFill/>
          <a:extLst>
            <a:ext uri="{909E8E84-426E-40DD-AFC4-6F175D3DCCD1}">
              <a14:hiddenFill xmlns:a14="http://schemas.microsoft.com/office/drawing/2010/main">
                <a:solidFill>
                  <a:srgbClr val="FFFFFF"/>
                </a:solidFill>
              </a14:hiddenFill>
            </a:ext>
          </a:extLst>
        </p:spPr>
      </p:pic>
      <p:cxnSp>
        <p:nvCxnSpPr>
          <p:cNvPr id="1028" name="Straight Connector 7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080557B5-211F-42BB-8DED-52C09B64B25E}"/>
              </a:ext>
            </a:extLst>
          </p:cNvPr>
          <p:cNvSpPr/>
          <p:nvPr/>
        </p:nvSpPr>
        <p:spPr>
          <a:xfrm>
            <a:off x="5029200" y="6553815"/>
            <a:ext cx="4572000" cy="215444"/>
          </a:xfrm>
          <a:prstGeom prst="rect">
            <a:avLst/>
          </a:prstGeom>
        </p:spPr>
        <p:txBody>
          <a:bodyPr>
            <a:spAutoFit/>
          </a:bodyPr>
          <a:lstStyle/>
          <a:p>
            <a:r>
              <a:rPr lang="en-US" altLang="zh-TW" sz="800" dirty="0"/>
              <a:t>https://www.pearsonlearned.com/lifelong-learning-will-help-workers-navigate-future-work/</a:t>
            </a:r>
            <a:endParaRPr lang="zh-TW" altLang="en-US" sz="800" dirty="0"/>
          </a:p>
        </p:txBody>
      </p:sp>
    </p:spTree>
    <p:extLst>
      <p:ext uri="{BB962C8B-B14F-4D97-AF65-F5344CB8AC3E}">
        <p14:creationId xmlns:p14="http://schemas.microsoft.com/office/powerpoint/2010/main" val="2362836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A305E-F002-4C0D-BFF3-A428448B8718}"/>
              </a:ext>
            </a:extLst>
          </p:cNvPr>
          <p:cNvSpPr>
            <a:spLocks noGrp="1"/>
          </p:cNvSpPr>
          <p:nvPr>
            <p:ph type="ctrTitle"/>
          </p:nvPr>
        </p:nvSpPr>
        <p:spPr>
          <a:xfrm>
            <a:off x="4554334" y="4584391"/>
            <a:ext cx="3989575" cy="1557250"/>
          </a:xfrm>
        </p:spPr>
        <p:txBody>
          <a:bodyPr anchor="t">
            <a:normAutofit/>
          </a:bodyPr>
          <a:lstStyle/>
          <a:p>
            <a:pPr algn="l"/>
            <a:r>
              <a:rPr lang="en-US" altLang="zh-TW" sz="4800" b="1" dirty="0">
                <a:solidFill>
                  <a:srgbClr val="FFFF00"/>
                </a:solidFill>
              </a:rPr>
              <a:t>Catastrophic Forgetting</a:t>
            </a:r>
            <a:endParaRPr lang="zh-TW" altLang="en-US" sz="4800" b="1" dirty="0">
              <a:solidFill>
                <a:srgbClr val="FFFF00"/>
              </a:solidFill>
            </a:endParaRPr>
          </a:p>
        </p:txBody>
      </p:sp>
      <p:sp>
        <p:nvSpPr>
          <p:cNvPr id="71" name="Freeform: Shape 70">
            <a:extLst>
              <a:ext uri="{FF2B5EF4-FFF2-40B4-BE49-F238E27FC236}">
                <a16:creationId xmlns:a16="http://schemas.microsoft.com/office/drawing/2014/main" id="{2C6334C2-F73F-4B3B-A626-DD5F69DF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554332" cy="5386356"/>
          </a:xfrm>
          <a:custGeom>
            <a:avLst/>
            <a:gdLst>
              <a:gd name="connsiteX0" fmla="*/ 620377 w 5389868"/>
              <a:gd name="connsiteY0" fmla="*/ 6374535 h 6374535"/>
              <a:gd name="connsiteX1" fmla="*/ 3459520 w 5389868"/>
              <a:gd name="connsiteY1" fmla="*/ 6374535 h 6374535"/>
              <a:gd name="connsiteX2" fmla="*/ 3638761 w 5389868"/>
              <a:gd name="connsiteY2" fmla="*/ 6288190 h 6374535"/>
              <a:gd name="connsiteX3" fmla="*/ 5389868 w 5389868"/>
              <a:gd name="connsiteY3" fmla="*/ 3346018 h 6374535"/>
              <a:gd name="connsiteX4" fmla="*/ 2043850 w 5389868"/>
              <a:gd name="connsiteY4" fmla="*/ 0 h 6374535"/>
              <a:gd name="connsiteX5" fmla="*/ 139826 w 5389868"/>
              <a:gd name="connsiteY5" fmla="*/ 594192 h 6374535"/>
              <a:gd name="connsiteX6" fmla="*/ 0 w 5389868"/>
              <a:gd name="connsiteY6" fmla="*/ 700065 h 6374535"/>
              <a:gd name="connsiteX7" fmla="*/ 0 w 5389868"/>
              <a:gd name="connsiteY7" fmla="*/ 5991971 h 6374535"/>
              <a:gd name="connsiteX8" fmla="*/ 139827 w 5389868"/>
              <a:gd name="connsiteY8" fmla="*/ 6097845 h 6374535"/>
              <a:gd name="connsiteX9" fmla="*/ 378347 w 5389868"/>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9868" h="6374535">
                <a:moveTo>
                  <a:pt x="620377" y="6374535"/>
                </a:moveTo>
                <a:lnTo>
                  <a:pt x="3459520" y="6374535"/>
                </a:lnTo>
                <a:lnTo>
                  <a:pt x="3638761" y="6288190"/>
                </a:lnTo>
                <a:cubicBezTo>
                  <a:pt x="4681799" y="5721578"/>
                  <a:pt x="5389868" y="4616487"/>
                  <a:pt x="5389868" y="3346018"/>
                </a:cubicBezTo>
                <a:cubicBezTo>
                  <a:pt x="5389868" y="1498063"/>
                  <a:pt x="3891805" y="0"/>
                  <a:pt x="2043850" y="0"/>
                </a:cubicBezTo>
                <a:cubicBezTo>
                  <a:pt x="1336430" y="0"/>
                  <a:pt x="680285" y="219535"/>
                  <a:pt x="139826" y="594192"/>
                </a:cubicBezTo>
                <a:lnTo>
                  <a:pt x="0" y="700065"/>
                </a:lnTo>
                <a:lnTo>
                  <a:pt x="0" y="5991971"/>
                </a:lnTo>
                <a:lnTo>
                  <a:pt x="139827" y="6097845"/>
                </a:lnTo>
                <a:cubicBezTo>
                  <a:pt x="217035" y="6151367"/>
                  <a:pt x="296605" y="6201724"/>
                  <a:pt x="378347"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ãforgettingãçåçæå°çµæ">
            <a:extLst>
              <a:ext uri="{FF2B5EF4-FFF2-40B4-BE49-F238E27FC236}">
                <a16:creationId xmlns:a16="http://schemas.microsoft.com/office/drawing/2014/main" id="{AD2C9D67-E1E7-4CFF-A613-9A97B4D7DD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0127"/>
          <a:stretch/>
        </p:blipFill>
        <p:spPr bwMode="auto">
          <a:xfrm>
            <a:off x="1" y="-1"/>
            <a:ext cx="4423065" cy="5247859"/>
          </a:xfrm>
          <a:custGeom>
            <a:avLst/>
            <a:gdLst>
              <a:gd name="connsiteX0" fmla="*/ 1082595 w 5234519"/>
              <a:gd name="connsiteY0" fmla="*/ 0 h 6210629"/>
              <a:gd name="connsiteX1" fmla="*/ 3027450 w 5234519"/>
              <a:gd name="connsiteY1" fmla="*/ 0 h 6210629"/>
              <a:gd name="connsiteX2" fmla="*/ 3291029 w 5234519"/>
              <a:gd name="connsiteY2" fmla="*/ 96471 h 6210629"/>
              <a:gd name="connsiteX3" fmla="*/ 5234519 w 5234519"/>
              <a:gd name="connsiteY3" fmla="*/ 3028517 h 6210629"/>
              <a:gd name="connsiteX4" fmla="*/ 2052407 w 5234519"/>
              <a:gd name="connsiteY4" fmla="*/ 6210629 h 6210629"/>
              <a:gd name="connsiteX5" fmla="*/ 28288 w 5234519"/>
              <a:gd name="connsiteY5" fmla="*/ 5483989 h 6210629"/>
              <a:gd name="connsiteX6" fmla="*/ 0 w 5234519"/>
              <a:gd name="connsiteY6" fmla="*/ 5458279 h 6210629"/>
              <a:gd name="connsiteX7" fmla="*/ 0 w 5234519"/>
              <a:gd name="connsiteY7" fmla="*/ 598754 h 6210629"/>
              <a:gd name="connsiteX8" fmla="*/ 28288 w 5234519"/>
              <a:gd name="connsiteY8" fmla="*/ 573044 h 6210629"/>
              <a:gd name="connsiteX9" fmla="*/ 958290 w 5234519"/>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4519" h="621062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28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4D4DF-93D4-4015-AEB4-8B0236F01E90}"/>
              </a:ext>
            </a:extLst>
          </p:cNvPr>
          <p:cNvSpPr>
            <a:spLocks noGrp="1"/>
          </p:cNvSpPr>
          <p:nvPr>
            <p:ph type="title"/>
          </p:nvPr>
        </p:nvSpPr>
        <p:spPr/>
        <p:txBody>
          <a:bodyPr/>
          <a:lstStyle/>
          <a:p>
            <a:r>
              <a:rPr lang="en-US" altLang="zh-TW" dirty="0"/>
              <a:t>Wait a minute ……</a:t>
            </a:r>
            <a:endParaRPr lang="zh-TW" altLang="en-US" dirty="0"/>
          </a:p>
        </p:txBody>
      </p:sp>
      <p:sp>
        <p:nvSpPr>
          <p:cNvPr id="3" name="內容版面配置區 2">
            <a:extLst>
              <a:ext uri="{FF2B5EF4-FFF2-40B4-BE49-F238E27FC236}">
                <a16:creationId xmlns:a16="http://schemas.microsoft.com/office/drawing/2014/main" id="{09F1B36B-D977-4FAE-BCEE-72A2D23E983D}"/>
              </a:ext>
            </a:extLst>
          </p:cNvPr>
          <p:cNvSpPr>
            <a:spLocks noGrp="1"/>
          </p:cNvSpPr>
          <p:nvPr>
            <p:ph idx="1"/>
          </p:nvPr>
        </p:nvSpPr>
        <p:spPr/>
        <p:txBody>
          <a:bodyPr>
            <a:noAutofit/>
          </a:bodyPr>
          <a:lstStyle/>
          <a:p>
            <a:r>
              <a:rPr lang="en-US" altLang="zh-TW" dirty="0"/>
              <a:t>Multi-task training can solve the problem!</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Multi-task training can be considered as the </a:t>
            </a:r>
            <a:r>
              <a:rPr lang="en-US" altLang="zh-TW" b="1" dirty="0">
                <a:solidFill>
                  <a:srgbClr val="FF0000"/>
                </a:solidFill>
              </a:rPr>
              <a:t>upper bound</a:t>
            </a:r>
            <a:r>
              <a:rPr lang="en-US" altLang="zh-TW" dirty="0"/>
              <a:t> of LLL.</a:t>
            </a:r>
            <a:endParaRPr lang="zh-TW" altLang="en-US" dirty="0"/>
          </a:p>
        </p:txBody>
      </p:sp>
      <p:grpSp>
        <p:nvGrpSpPr>
          <p:cNvPr id="10" name="群組 9">
            <a:extLst>
              <a:ext uri="{FF2B5EF4-FFF2-40B4-BE49-F238E27FC236}">
                <a16:creationId xmlns:a16="http://schemas.microsoft.com/office/drawing/2014/main" id="{0A629955-38D7-4D3F-8739-F7E143BD4CB7}"/>
              </a:ext>
            </a:extLst>
          </p:cNvPr>
          <p:cNvGrpSpPr/>
          <p:nvPr/>
        </p:nvGrpSpPr>
        <p:grpSpPr>
          <a:xfrm>
            <a:off x="6489532" y="70725"/>
            <a:ext cx="2525095" cy="1629460"/>
            <a:chOff x="1545917" y="3928975"/>
            <a:chExt cx="2525095" cy="1629460"/>
          </a:xfrm>
        </p:grpSpPr>
        <p:pic>
          <p:nvPicPr>
            <p:cNvPr id="7" name="Picture 2" descr="http://www.is-scam.com/wp-content/uploads/2014/12/question-robot.png">
              <a:extLst>
                <a:ext uri="{FF2B5EF4-FFF2-40B4-BE49-F238E27FC236}">
                  <a16:creationId xmlns:a16="http://schemas.microsoft.com/office/drawing/2014/main" id="{A5F469C0-0E6E-4928-8662-C903F5C2A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7233" y="40702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01A2B72B-C6F2-46C3-8F71-037707FDFE2A}"/>
                </a:ext>
              </a:extLst>
            </p:cNvPr>
            <p:cNvSpPr/>
            <p:nvPr/>
          </p:nvSpPr>
          <p:spPr>
            <a:xfrm>
              <a:off x="1545917" y="3928975"/>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9" name="矩形 8">
              <a:extLst>
                <a:ext uri="{FF2B5EF4-FFF2-40B4-BE49-F238E27FC236}">
                  <a16:creationId xmlns:a16="http://schemas.microsoft.com/office/drawing/2014/main" id="{F0E7AB70-BE0C-494D-A52E-14482C6F18A3}"/>
                </a:ext>
              </a:extLst>
            </p:cNvPr>
            <p:cNvSpPr/>
            <p:nvPr/>
          </p:nvSpPr>
          <p:spPr>
            <a:xfrm>
              <a:off x="1545917" y="4743705"/>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grpSp>
      <p:sp>
        <p:nvSpPr>
          <p:cNvPr id="11" name="流程圖: 磁碟 10">
            <a:extLst>
              <a:ext uri="{FF2B5EF4-FFF2-40B4-BE49-F238E27FC236}">
                <a16:creationId xmlns:a16="http://schemas.microsoft.com/office/drawing/2014/main" id="{43C25543-D931-4B07-BE71-ACBA727E9786}"/>
              </a:ext>
            </a:extLst>
          </p:cNvPr>
          <p:cNvSpPr/>
          <p:nvPr/>
        </p:nvSpPr>
        <p:spPr>
          <a:xfrm>
            <a:off x="1219055" y="317563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2" name="流程圖: 磁碟 11">
            <a:extLst>
              <a:ext uri="{FF2B5EF4-FFF2-40B4-BE49-F238E27FC236}">
                <a16:creationId xmlns:a16="http://schemas.microsoft.com/office/drawing/2014/main" id="{6F7F7BA1-BF97-4071-9AE5-8DDF0A7CD23D}"/>
              </a:ext>
            </a:extLst>
          </p:cNvPr>
          <p:cNvSpPr/>
          <p:nvPr/>
        </p:nvSpPr>
        <p:spPr>
          <a:xfrm>
            <a:off x="3912211" y="317563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999</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FBC7BB68-8630-48A5-ADB7-9935EE84B3D0}"/>
              </a:ext>
            </a:extLst>
          </p:cNvPr>
          <p:cNvSpPr txBox="1"/>
          <p:nvPr/>
        </p:nvSpPr>
        <p:spPr>
          <a:xfrm>
            <a:off x="3087467" y="3587490"/>
            <a:ext cx="9144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4" name="流程圖: 磁碟 13">
            <a:extLst>
              <a:ext uri="{FF2B5EF4-FFF2-40B4-BE49-F238E27FC236}">
                <a16:creationId xmlns:a16="http://schemas.microsoft.com/office/drawing/2014/main" id="{4E4B12F6-123B-443D-B489-340157B34E4A}"/>
              </a:ext>
            </a:extLst>
          </p:cNvPr>
          <p:cNvSpPr/>
          <p:nvPr/>
        </p:nvSpPr>
        <p:spPr>
          <a:xfrm>
            <a:off x="6000420" y="3175639"/>
            <a:ext cx="1868412" cy="1346922"/>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1000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文字方塊 14">
            <a:extLst>
              <a:ext uri="{FF2B5EF4-FFF2-40B4-BE49-F238E27FC236}">
                <a16:creationId xmlns:a16="http://schemas.microsoft.com/office/drawing/2014/main" id="{2ED89BE2-719C-4D3E-BF7C-AC363E99B918}"/>
              </a:ext>
            </a:extLst>
          </p:cNvPr>
          <p:cNvSpPr txBox="1"/>
          <p:nvPr/>
        </p:nvSpPr>
        <p:spPr>
          <a:xfrm>
            <a:off x="1136417" y="2338498"/>
            <a:ext cx="451169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Using all the data for training</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9DA6FACF-00F1-4822-8A40-14B6C823A5CB}"/>
              </a:ext>
            </a:extLst>
          </p:cNvPr>
          <p:cNvSpPr txBox="1"/>
          <p:nvPr/>
        </p:nvSpPr>
        <p:spPr>
          <a:xfrm>
            <a:off x="518967" y="4795395"/>
            <a:ext cx="451169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Always keep the data</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左大括弧 16">
            <a:extLst>
              <a:ext uri="{FF2B5EF4-FFF2-40B4-BE49-F238E27FC236}">
                <a16:creationId xmlns:a16="http://schemas.microsoft.com/office/drawing/2014/main" id="{25750910-4856-42DB-B6CF-2F3CFCB79002}"/>
              </a:ext>
            </a:extLst>
          </p:cNvPr>
          <p:cNvSpPr/>
          <p:nvPr/>
        </p:nvSpPr>
        <p:spPr>
          <a:xfrm rot="5400000">
            <a:off x="4345614" y="-180369"/>
            <a:ext cx="279907" cy="6533025"/>
          </a:xfrm>
          <a:prstGeom prst="leftBrace">
            <a:avLst>
              <a:gd name="adj1" fmla="val 8209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8" name="左大括弧 17">
            <a:extLst>
              <a:ext uri="{FF2B5EF4-FFF2-40B4-BE49-F238E27FC236}">
                <a16:creationId xmlns:a16="http://schemas.microsoft.com/office/drawing/2014/main" id="{9C87F52B-05AC-45F6-9527-9F3A0EDDF194}"/>
              </a:ext>
            </a:extLst>
          </p:cNvPr>
          <p:cNvSpPr/>
          <p:nvPr/>
        </p:nvSpPr>
        <p:spPr>
          <a:xfrm rot="16200000" flipV="1">
            <a:off x="3374878" y="2327392"/>
            <a:ext cx="261034" cy="4550455"/>
          </a:xfrm>
          <a:prstGeom prst="leftBrace">
            <a:avLst>
              <a:gd name="adj1" fmla="val 8209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箭號: 向右 3">
            <a:extLst>
              <a:ext uri="{FF2B5EF4-FFF2-40B4-BE49-F238E27FC236}">
                <a16:creationId xmlns:a16="http://schemas.microsoft.com/office/drawing/2014/main" id="{AE1811DB-833C-4B41-A900-A7161A5BBAC5}"/>
              </a:ext>
            </a:extLst>
          </p:cNvPr>
          <p:cNvSpPr/>
          <p:nvPr/>
        </p:nvSpPr>
        <p:spPr>
          <a:xfrm>
            <a:off x="5562621" y="2433548"/>
            <a:ext cx="549484" cy="3979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箭號: 向右 18">
            <a:extLst>
              <a:ext uri="{FF2B5EF4-FFF2-40B4-BE49-F238E27FC236}">
                <a16:creationId xmlns:a16="http://schemas.microsoft.com/office/drawing/2014/main" id="{48AFAD2F-D5D5-41E4-AFB7-F2C9892C79C1}"/>
              </a:ext>
            </a:extLst>
          </p:cNvPr>
          <p:cNvSpPr/>
          <p:nvPr/>
        </p:nvSpPr>
        <p:spPr>
          <a:xfrm>
            <a:off x="4379582" y="4857470"/>
            <a:ext cx="549484" cy="3979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E486EBC8-E9BA-4C2F-9C06-9E4303654EB8}"/>
              </a:ext>
            </a:extLst>
          </p:cNvPr>
          <p:cNvSpPr txBox="1"/>
          <p:nvPr/>
        </p:nvSpPr>
        <p:spPr>
          <a:xfrm>
            <a:off x="4929066" y="4767583"/>
            <a:ext cx="2338902"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Storage issue </a:t>
            </a:r>
            <a:endParaRPr kumimoji="0" lang="zh-TW" altLang="en-US"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20" name="文字方塊 19">
            <a:extLst>
              <a:ext uri="{FF2B5EF4-FFF2-40B4-BE49-F238E27FC236}">
                <a16:creationId xmlns:a16="http://schemas.microsoft.com/office/drawing/2014/main" id="{B492C121-CE49-4305-B24D-2C02448C4227}"/>
              </a:ext>
            </a:extLst>
          </p:cNvPr>
          <p:cNvSpPr txBox="1"/>
          <p:nvPr/>
        </p:nvSpPr>
        <p:spPr>
          <a:xfrm>
            <a:off x="6112105" y="2369940"/>
            <a:ext cx="2945744"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Computation issue </a:t>
            </a:r>
            <a:endParaRPr kumimoji="0" lang="zh-TW" altLang="en-US"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2055739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animBg="1"/>
      <p:bldP spid="13" grpId="0"/>
      <p:bldP spid="14" grpId="0" animBg="1"/>
      <p:bldP spid="15" grpId="0"/>
      <p:bldP spid="16" grpId="0"/>
      <p:bldP spid="17" grpId="0" animBg="1"/>
      <p:bldP spid="18" grpId="0" animBg="1"/>
      <p:bldP spid="4" grpId="0" animBg="1"/>
      <p:bldP spid="19" grpId="0" animBg="1"/>
      <p:bldP spid="5"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9DB602-7613-42EB-AC15-E087E54B99B5}"/>
              </a:ext>
            </a:extLst>
          </p:cNvPr>
          <p:cNvSpPr>
            <a:spLocks noGrp="1"/>
          </p:cNvSpPr>
          <p:nvPr>
            <p:ph type="title"/>
          </p:nvPr>
        </p:nvSpPr>
        <p:spPr/>
        <p:txBody>
          <a:bodyPr/>
          <a:lstStyle/>
          <a:p>
            <a:r>
              <a:rPr lang="en-US" altLang="zh-TW" dirty="0"/>
              <a:t>Wait a minute ……</a:t>
            </a:r>
            <a:endParaRPr lang="zh-TW" altLang="en-US" dirty="0"/>
          </a:p>
        </p:txBody>
      </p:sp>
      <p:sp>
        <p:nvSpPr>
          <p:cNvPr id="3" name="內容版面配置區 2">
            <a:extLst>
              <a:ext uri="{FF2B5EF4-FFF2-40B4-BE49-F238E27FC236}">
                <a16:creationId xmlns:a16="http://schemas.microsoft.com/office/drawing/2014/main" id="{C163B86B-7EDF-4873-9E9B-32E79FA5AB73}"/>
              </a:ext>
            </a:extLst>
          </p:cNvPr>
          <p:cNvSpPr>
            <a:spLocks noGrp="1"/>
          </p:cNvSpPr>
          <p:nvPr>
            <p:ph idx="1"/>
          </p:nvPr>
        </p:nvSpPr>
        <p:spPr>
          <a:xfrm>
            <a:off x="628650" y="1825625"/>
            <a:ext cx="7886700" cy="4351338"/>
          </a:xfrm>
        </p:spPr>
        <p:txBody>
          <a:bodyPr/>
          <a:lstStyle/>
          <a:p>
            <a:r>
              <a:rPr lang="en-US" altLang="zh-TW" dirty="0"/>
              <a:t>Train a model for each task</a:t>
            </a:r>
            <a:endParaRPr lang="zh-TW" altLang="en-US" dirty="0"/>
          </a:p>
        </p:txBody>
      </p:sp>
      <p:pic>
        <p:nvPicPr>
          <p:cNvPr id="4" name="Picture 2" descr="http://www.is-scam.com/wp-content/uploads/2014/12/question-robot.png">
            <a:extLst>
              <a:ext uri="{FF2B5EF4-FFF2-40B4-BE49-F238E27FC236}">
                <a16:creationId xmlns:a16="http://schemas.microsoft.com/office/drawing/2014/main" id="{3C48CBCD-5330-4C8C-8A04-89B6A3FFCE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8087" y="2506259"/>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462F526-86EB-4FEA-B2AB-00D88E011983}"/>
              </a:ext>
            </a:extLst>
          </p:cNvPr>
          <p:cNvSpPr/>
          <p:nvPr/>
        </p:nvSpPr>
        <p:spPr>
          <a:xfrm>
            <a:off x="1490646" y="4158757"/>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80EC5B8D-851E-41DD-AB5A-8786D4E45F1E}"/>
              </a:ext>
            </a:extLst>
          </p:cNvPr>
          <p:cNvSpPr/>
          <p:nvPr/>
        </p:nvSpPr>
        <p:spPr>
          <a:xfrm>
            <a:off x="3782181" y="4171457"/>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17D3B7C0-56E2-45FB-B5FA-AE2725E0A293}"/>
              </a:ext>
            </a:extLst>
          </p:cNvPr>
          <p:cNvSpPr/>
          <p:nvPr/>
        </p:nvSpPr>
        <p:spPr>
          <a:xfrm>
            <a:off x="6088132" y="4196857"/>
            <a:ext cx="1481316" cy="8147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3</a:t>
            </a:r>
            <a:endParaRPr lang="zh-TW" altLang="en-US" sz="2400" dirty="0">
              <a:latin typeface="微軟正黑體" panose="020B0604030504040204" pitchFamily="34" charset="-120"/>
              <a:ea typeface="微軟正黑體" panose="020B0604030504040204" pitchFamily="34" charset="-120"/>
            </a:endParaRPr>
          </a:p>
        </p:txBody>
      </p:sp>
      <p:pic>
        <p:nvPicPr>
          <p:cNvPr id="1028" name="Picture 4" descr="ç¸éåç">
            <a:extLst>
              <a:ext uri="{FF2B5EF4-FFF2-40B4-BE49-F238E27FC236}">
                <a16:creationId xmlns:a16="http://schemas.microsoft.com/office/drawing/2014/main" id="{FCA62BB2-5D05-4578-AE93-D9333025D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709" y="2478573"/>
            <a:ext cx="1377950" cy="1837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robot pngãçåçæå°çµæ">
            <a:extLst>
              <a:ext uri="{FF2B5EF4-FFF2-40B4-BE49-F238E27FC236}">
                <a16:creationId xmlns:a16="http://schemas.microsoft.com/office/drawing/2014/main" id="{446B6AC1-F3EF-4EC3-A8EF-07E96694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637" y="2428724"/>
            <a:ext cx="1549574" cy="1936967"/>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088A9804-5D07-4743-9459-95B069D61D08}"/>
              </a:ext>
            </a:extLst>
          </p:cNvPr>
          <p:cNvSpPr txBox="1"/>
          <p:nvPr/>
        </p:nvSpPr>
        <p:spPr>
          <a:xfrm>
            <a:off x="784895" y="5837051"/>
            <a:ext cx="783590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 Knowledge cannot transfer across different tasks</a:t>
            </a:r>
            <a:endParaRPr lang="zh-TW" altLang="en-US" sz="2800" dirty="0"/>
          </a:p>
        </p:txBody>
      </p:sp>
      <p:sp>
        <p:nvSpPr>
          <p:cNvPr id="16" name="文字方塊 15">
            <a:extLst>
              <a:ext uri="{FF2B5EF4-FFF2-40B4-BE49-F238E27FC236}">
                <a16:creationId xmlns:a16="http://schemas.microsoft.com/office/drawing/2014/main" id="{CCE7DD2E-6E49-4620-B3F7-0FD58B9A1DE1}"/>
              </a:ext>
            </a:extLst>
          </p:cNvPr>
          <p:cNvSpPr txBox="1"/>
          <p:nvPr/>
        </p:nvSpPr>
        <p:spPr>
          <a:xfrm>
            <a:off x="784895" y="5275731"/>
            <a:ext cx="783590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 Eventually we cannot store all the models …</a:t>
            </a:r>
            <a:endParaRPr lang="zh-TW" altLang="en-US" sz="2800" dirty="0"/>
          </a:p>
        </p:txBody>
      </p:sp>
    </p:spTree>
    <p:extLst>
      <p:ext uri="{BB962C8B-B14F-4D97-AF65-F5344CB8AC3E}">
        <p14:creationId xmlns:p14="http://schemas.microsoft.com/office/powerpoint/2010/main" val="2217443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098CB6-726A-403A-AE88-C957B531A639}"/>
              </a:ext>
            </a:extLst>
          </p:cNvPr>
          <p:cNvSpPr>
            <a:spLocks noGrp="1"/>
          </p:cNvSpPr>
          <p:nvPr>
            <p:ph type="title"/>
          </p:nvPr>
        </p:nvSpPr>
        <p:spPr/>
        <p:txBody>
          <a:bodyPr/>
          <a:lstStyle/>
          <a:p>
            <a:r>
              <a:rPr lang="en-US" altLang="zh-TW" dirty="0"/>
              <a:t>Life-Long </a:t>
            </a:r>
            <a:r>
              <a:rPr lang="en-US" altLang="zh-TW" dirty="0" err="1"/>
              <a:t>v.s</a:t>
            </a:r>
            <a:r>
              <a:rPr lang="en-US" altLang="zh-TW" dirty="0"/>
              <a:t>. Transfer </a:t>
            </a:r>
            <a:endParaRPr lang="zh-TW" altLang="en-US" dirty="0"/>
          </a:p>
        </p:txBody>
      </p:sp>
      <p:pic>
        <p:nvPicPr>
          <p:cNvPr id="9" name="Picture 2" descr="http://www.is-scam.com/wp-content/uploads/2014/12/question-robot.png">
            <a:extLst>
              <a:ext uri="{FF2B5EF4-FFF2-40B4-BE49-F238E27FC236}">
                <a16:creationId xmlns:a16="http://schemas.microsoft.com/office/drawing/2014/main" id="{58286C8D-DB4D-4127-90C7-DA075C267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19" y="295698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0" name="箭號: 向右 9">
            <a:extLst>
              <a:ext uri="{FF2B5EF4-FFF2-40B4-BE49-F238E27FC236}">
                <a16:creationId xmlns:a16="http://schemas.microsoft.com/office/drawing/2014/main" id="{BCB16097-CB5A-4F64-9544-9BD622FD397F}"/>
              </a:ext>
            </a:extLst>
          </p:cNvPr>
          <p:cNvSpPr/>
          <p:nvPr/>
        </p:nvSpPr>
        <p:spPr>
          <a:xfrm>
            <a:off x="2047496" y="3531598"/>
            <a:ext cx="1379468" cy="5011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1" name="Picture 2" descr="http://www.is-scam.com/wp-content/uploads/2014/12/question-robot.png">
            <a:extLst>
              <a:ext uri="{FF2B5EF4-FFF2-40B4-BE49-F238E27FC236}">
                <a16:creationId xmlns:a16="http://schemas.microsoft.com/office/drawing/2014/main" id="{26BEEFC7-CD20-4D62-A1FD-92C296038C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0183" y="295698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D84C55C4-1EF2-41CF-AEC0-488B8B8809A4}"/>
              </a:ext>
            </a:extLst>
          </p:cNvPr>
          <p:cNvSpPr/>
          <p:nvPr/>
        </p:nvSpPr>
        <p:spPr>
          <a:xfrm>
            <a:off x="166833" y="4084764"/>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BE4BEC47-14BA-48E2-A7D9-95218F483249}"/>
              </a:ext>
            </a:extLst>
          </p:cNvPr>
          <p:cNvSpPr/>
          <p:nvPr/>
        </p:nvSpPr>
        <p:spPr>
          <a:xfrm>
            <a:off x="2886416" y="4084764"/>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sp>
        <p:nvSpPr>
          <p:cNvPr id="14" name="矩形 13">
            <a:extLst>
              <a:ext uri="{FF2B5EF4-FFF2-40B4-BE49-F238E27FC236}">
                <a16:creationId xmlns:a16="http://schemas.microsoft.com/office/drawing/2014/main" id="{E9001478-A753-487D-8AC6-E160A851AD3C}"/>
              </a:ext>
            </a:extLst>
          </p:cNvPr>
          <p:cNvSpPr/>
          <p:nvPr/>
        </p:nvSpPr>
        <p:spPr>
          <a:xfrm>
            <a:off x="2487866" y="2087988"/>
            <a:ext cx="2489079" cy="461665"/>
          </a:xfrm>
          <a:prstGeom prst="rect">
            <a:avLst/>
          </a:prstGeom>
        </p:spPr>
        <p:txBody>
          <a:bodyPr wrap="none">
            <a:spAutoFit/>
          </a:bodyPr>
          <a:lstStyle/>
          <a:p>
            <a:r>
              <a:rPr lang="en-US" altLang="zh-TW" sz="2400" dirty="0"/>
              <a:t>Transfer  Learning:</a:t>
            </a:r>
            <a:endParaRPr lang="zh-TW" altLang="en-US" sz="2400" dirty="0"/>
          </a:p>
        </p:txBody>
      </p:sp>
      <p:sp>
        <p:nvSpPr>
          <p:cNvPr id="15" name="語音泡泡: 圓角矩形 14">
            <a:extLst>
              <a:ext uri="{FF2B5EF4-FFF2-40B4-BE49-F238E27FC236}">
                <a16:creationId xmlns:a16="http://schemas.microsoft.com/office/drawing/2014/main" id="{D3DD5EB3-E1CF-4E40-9ADE-3FD01FE86F81}"/>
              </a:ext>
            </a:extLst>
          </p:cNvPr>
          <p:cNvSpPr/>
          <p:nvPr/>
        </p:nvSpPr>
        <p:spPr>
          <a:xfrm>
            <a:off x="4976945" y="1832165"/>
            <a:ext cx="3861149" cy="968221"/>
          </a:xfrm>
          <a:prstGeom prst="wedgeRoundRectCallout">
            <a:avLst>
              <a:gd name="adj1" fmla="val -60280"/>
              <a:gd name="adj2" fmla="val 785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I can do task 2 because I have learned task 1. </a:t>
            </a:r>
            <a:endParaRPr lang="zh-TW" altLang="en-US" sz="2400" dirty="0">
              <a:latin typeface="微軟正黑體" panose="020B0604030504040204" pitchFamily="34" charset="-120"/>
              <a:ea typeface="微軟正黑體" panose="020B0604030504040204" pitchFamily="34" charset="-120"/>
            </a:endParaRPr>
          </a:p>
        </p:txBody>
      </p:sp>
      <p:sp>
        <p:nvSpPr>
          <p:cNvPr id="17" name="矩形 16">
            <a:extLst>
              <a:ext uri="{FF2B5EF4-FFF2-40B4-BE49-F238E27FC236}">
                <a16:creationId xmlns:a16="http://schemas.microsoft.com/office/drawing/2014/main" id="{70187F5B-B4B8-4936-82FA-D0DC8A59A31C}"/>
              </a:ext>
            </a:extLst>
          </p:cNvPr>
          <p:cNvSpPr/>
          <p:nvPr/>
        </p:nvSpPr>
        <p:spPr>
          <a:xfrm>
            <a:off x="1735173" y="5502105"/>
            <a:ext cx="2486899" cy="461665"/>
          </a:xfrm>
          <a:prstGeom prst="rect">
            <a:avLst/>
          </a:prstGeom>
        </p:spPr>
        <p:txBody>
          <a:bodyPr wrap="none">
            <a:spAutoFit/>
          </a:bodyPr>
          <a:lstStyle/>
          <a:p>
            <a:r>
              <a:rPr lang="en-US" altLang="zh-TW" sz="2400" dirty="0"/>
              <a:t>Life-long Learning:</a:t>
            </a:r>
            <a:endParaRPr lang="zh-TW" altLang="en-US" sz="2400" dirty="0"/>
          </a:p>
        </p:txBody>
      </p:sp>
      <p:sp>
        <p:nvSpPr>
          <p:cNvPr id="18" name="文字方塊 17">
            <a:extLst>
              <a:ext uri="{FF2B5EF4-FFF2-40B4-BE49-F238E27FC236}">
                <a16:creationId xmlns:a16="http://schemas.microsoft.com/office/drawing/2014/main" id="{8C9C131B-A621-4237-B535-791C73681658}"/>
              </a:ext>
            </a:extLst>
          </p:cNvPr>
          <p:cNvSpPr txBox="1"/>
          <p:nvPr/>
        </p:nvSpPr>
        <p:spPr>
          <a:xfrm>
            <a:off x="5068815" y="3052599"/>
            <a:ext cx="4075185" cy="830997"/>
          </a:xfrm>
          <a:prstGeom prst="rect">
            <a:avLst/>
          </a:prstGeom>
          <a:noFill/>
        </p:spPr>
        <p:txBody>
          <a:bodyPr wrap="square" rtlCol="0">
            <a:spAutoFit/>
          </a:bodyPr>
          <a:lstStyle/>
          <a:p>
            <a:r>
              <a:rPr lang="en-US" altLang="zh-TW" sz="2400" dirty="0"/>
              <a:t>(We don’t care whether machine can still do task 1.)</a:t>
            </a:r>
            <a:endParaRPr lang="zh-TW" altLang="en-US" sz="2400" dirty="0"/>
          </a:p>
        </p:txBody>
      </p:sp>
      <p:sp>
        <p:nvSpPr>
          <p:cNvPr id="19" name="語音泡泡: 圓角矩形 18">
            <a:extLst>
              <a:ext uri="{FF2B5EF4-FFF2-40B4-BE49-F238E27FC236}">
                <a16:creationId xmlns:a16="http://schemas.microsoft.com/office/drawing/2014/main" id="{FF14ADA5-F0EF-4025-8764-ACE6BB6C9B49}"/>
              </a:ext>
            </a:extLst>
          </p:cNvPr>
          <p:cNvSpPr/>
          <p:nvPr/>
        </p:nvSpPr>
        <p:spPr>
          <a:xfrm>
            <a:off x="4222072" y="5189093"/>
            <a:ext cx="4587888" cy="968221"/>
          </a:xfrm>
          <a:prstGeom prst="wedgeRoundRectCallout">
            <a:avLst>
              <a:gd name="adj1" fmla="val -41457"/>
              <a:gd name="adj2" fmla="val -15620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Even though I have learned task 2, I do not forget task 1.</a:t>
            </a:r>
            <a:endParaRPr lang="zh-TW" altLang="en-US" sz="24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FECC7A79-2133-4A6C-8EDD-1817D1BEB3FD}"/>
              </a:ext>
            </a:extLst>
          </p:cNvPr>
          <p:cNvSpPr txBox="1"/>
          <p:nvPr/>
        </p:nvSpPr>
        <p:spPr>
          <a:xfrm>
            <a:off x="1706834" y="3134731"/>
            <a:ext cx="1920240" cy="461665"/>
          </a:xfrm>
          <a:prstGeom prst="rect">
            <a:avLst/>
          </a:prstGeom>
          <a:noFill/>
        </p:spPr>
        <p:txBody>
          <a:bodyPr wrap="square" rtlCol="0">
            <a:spAutoFit/>
          </a:bodyPr>
          <a:lstStyle/>
          <a:p>
            <a:pPr algn="ctr"/>
            <a:r>
              <a:rPr lang="en-US" altLang="zh-TW" sz="2400" dirty="0"/>
              <a:t>fine-tune</a:t>
            </a:r>
            <a:endParaRPr lang="zh-TW" altLang="en-US" sz="2400" dirty="0"/>
          </a:p>
        </p:txBody>
      </p:sp>
    </p:spTree>
    <p:extLst>
      <p:ext uri="{BB962C8B-B14F-4D97-AF65-F5344CB8AC3E}">
        <p14:creationId xmlns:p14="http://schemas.microsoft.com/office/powerpoint/2010/main" val="33427327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FA0E53-CA8A-46AE-B688-E00172E839AA}"/>
              </a:ext>
            </a:extLst>
          </p:cNvPr>
          <p:cNvSpPr>
            <a:spLocks noGrp="1"/>
          </p:cNvSpPr>
          <p:nvPr>
            <p:ph type="title"/>
          </p:nvPr>
        </p:nvSpPr>
        <p:spPr/>
        <p:txBody>
          <a:bodyPr/>
          <a:lstStyle/>
          <a:p>
            <a:r>
              <a:rPr lang="en-US" altLang="zh-TW" dirty="0"/>
              <a:t>Evaluation </a:t>
            </a:r>
            <a:endParaRPr lang="zh-TW" altLang="en-US" dirty="0"/>
          </a:p>
        </p:txBody>
      </p:sp>
      <p:sp>
        <p:nvSpPr>
          <p:cNvPr id="5" name="文字方塊 4">
            <a:extLst>
              <a:ext uri="{FF2B5EF4-FFF2-40B4-BE49-F238E27FC236}">
                <a16:creationId xmlns:a16="http://schemas.microsoft.com/office/drawing/2014/main" id="{FE74004C-EBF9-4B43-91E0-C2B124F2D67C}"/>
              </a:ext>
            </a:extLst>
          </p:cNvPr>
          <p:cNvSpPr txBox="1"/>
          <p:nvPr/>
        </p:nvSpPr>
        <p:spPr>
          <a:xfrm>
            <a:off x="5060731" y="496371"/>
            <a:ext cx="4572000" cy="369332"/>
          </a:xfrm>
          <a:prstGeom prst="rect">
            <a:avLst/>
          </a:prstGeom>
          <a:noFill/>
        </p:spPr>
        <p:txBody>
          <a:bodyPr wrap="square">
            <a:spAutoFit/>
          </a:bodyPr>
          <a:lstStyle/>
          <a:p>
            <a:r>
              <a:rPr lang="zh-TW" altLang="en-US" dirty="0"/>
              <a:t>https://arxiv.org/pdf/1904.07734.pdf</a:t>
            </a:r>
          </a:p>
        </p:txBody>
      </p:sp>
      <p:pic>
        <p:nvPicPr>
          <p:cNvPr id="7" name="圖片 6">
            <a:extLst>
              <a:ext uri="{FF2B5EF4-FFF2-40B4-BE49-F238E27FC236}">
                <a16:creationId xmlns:a16="http://schemas.microsoft.com/office/drawing/2014/main" id="{5A64E4E6-016E-4C94-8A19-0521F3A06D81}"/>
              </a:ext>
            </a:extLst>
          </p:cNvPr>
          <p:cNvPicPr>
            <a:picLocks noChangeAspect="1"/>
          </p:cNvPicPr>
          <p:nvPr/>
        </p:nvPicPr>
        <p:blipFill>
          <a:blip r:embed="rId2"/>
          <a:stretch>
            <a:fillRect/>
          </a:stretch>
        </p:blipFill>
        <p:spPr>
          <a:xfrm>
            <a:off x="0" y="2145290"/>
            <a:ext cx="9144000" cy="1988191"/>
          </a:xfrm>
          <a:prstGeom prst="rect">
            <a:avLst/>
          </a:prstGeom>
        </p:spPr>
      </p:pic>
      <p:pic>
        <p:nvPicPr>
          <p:cNvPr id="9" name="圖片 8">
            <a:extLst>
              <a:ext uri="{FF2B5EF4-FFF2-40B4-BE49-F238E27FC236}">
                <a16:creationId xmlns:a16="http://schemas.microsoft.com/office/drawing/2014/main" id="{4E3F2DCB-9420-4B79-A67A-CE51B3ECF9D0}"/>
              </a:ext>
            </a:extLst>
          </p:cNvPr>
          <p:cNvPicPr>
            <a:picLocks noChangeAspect="1"/>
          </p:cNvPicPr>
          <p:nvPr/>
        </p:nvPicPr>
        <p:blipFill>
          <a:blip r:embed="rId3"/>
          <a:stretch>
            <a:fillRect/>
          </a:stretch>
        </p:blipFill>
        <p:spPr>
          <a:xfrm>
            <a:off x="0" y="4325568"/>
            <a:ext cx="9144000" cy="2068285"/>
          </a:xfrm>
          <a:prstGeom prst="rect">
            <a:avLst/>
          </a:prstGeom>
        </p:spPr>
      </p:pic>
      <p:sp>
        <p:nvSpPr>
          <p:cNvPr id="3" name="文字方塊 2">
            <a:extLst>
              <a:ext uri="{FF2B5EF4-FFF2-40B4-BE49-F238E27FC236}">
                <a16:creationId xmlns:a16="http://schemas.microsoft.com/office/drawing/2014/main" id="{A54E8902-0895-4C9B-A085-48288C9128CA}"/>
              </a:ext>
            </a:extLst>
          </p:cNvPr>
          <p:cNvSpPr txBox="1"/>
          <p:nvPr/>
        </p:nvSpPr>
        <p:spPr>
          <a:xfrm>
            <a:off x="628650" y="1406769"/>
            <a:ext cx="6756888" cy="523220"/>
          </a:xfrm>
          <a:prstGeom prst="rect">
            <a:avLst/>
          </a:prstGeom>
          <a:noFill/>
        </p:spPr>
        <p:txBody>
          <a:bodyPr wrap="square" rtlCol="0">
            <a:spAutoFit/>
          </a:bodyPr>
          <a:lstStyle/>
          <a:p>
            <a:r>
              <a:rPr lang="en-US" altLang="zh-TW" sz="2800" dirty="0"/>
              <a:t>First of all, we need a sequence of tasks.</a:t>
            </a:r>
            <a:endParaRPr lang="zh-TW" altLang="en-US" sz="2800" dirty="0"/>
          </a:p>
        </p:txBody>
      </p:sp>
    </p:spTree>
    <p:extLst>
      <p:ext uri="{BB962C8B-B14F-4D97-AF65-F5344CB8AC3E}">
        <p14:creationId xmlns:p14="http://schemas.microsoft.com/office/powerpoint/2010/main" val="36246598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0832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22668">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587196189"/>
                      </a:ext>
                    </a:extLst>
                  </a:tr>
                  <a:tr h="458388">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3625946756"/>
                      </a:ext>
                    </a:extLst>
                  </a:tr>
                  <a:tr h="458388">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83110292"/>
                      </a:ext>
                    </a:extLst>
                  </a:tr>
                  <a:tr h="40832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58388">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911605515"/>
                      </a:ext>
                    </a:extLst>
                  </a:tr>
                  <a:tr h="458388">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253804716"/>
                      </a:ext>
                    </a:extLst>
                  </a:tr>
                </a:tbl>
              </a:graphicData>
            </a:graphic>
          </p:graphicFrame>
        </mc:Choice>
        <mc:Fallback xmlns="">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extLst/>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5720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73266">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endParaRPr lang="zh-TW"/>
                        </a:p>
                      </a:txBody>
                      <a:tcPr anchor="ctr">
                        <a:blipFill>
                          <a:blip r:embed="rId3"/>
                          <a:stretch>
                            <a:fillRect l="-201258" t="-205195" r="-301887" b="-529870"/>
                          </a:stretch>
                        </a:blipFill>
                      </a:tcPr>
                    </a:tc>
                    <a:tc>
                      <a:txBody>
                        <a:bodyPr/>
                        <a:lstStyle/>
                        <a:p>
                          <a:endParaRPr lang="zh-TW"/>
                        </a:p>
                      </a:txBody>
                      <a:tcPr anchor="ctr">
                        <a:blipFill>
                          <a:blip r:embed="rId3"/>
                          <a:stretch>
                            <a:fillRect l="-301258" t="-205195" r="-201887" b="-529870"/>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205195" r="-1258" b="-529870"/>
                          </a:stretch>
                        </a:blipFill>
                      </a:tcPr>
                    </a:tc>
                    <a:extLst>
                      <a:ext uri="{0D108BD9-81ED-4DB2-BD59-A6C34878D82A}">
                        <a16:rowId xmlns:a16="http://schemas.microsoft.com/office/drawing/2014/main" val="2587196189"/>
                      </a:ext>
                    </a:extLst>
                  </a:tr>
                  <a:tr h="473266">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301282" r="-301887" b="-423077"/>
                          </a:stretch>
                        </a:blipFill>
                      </a:tcPr>
                    </a:tc>
                    <a:tc>
                      <a:txBody>
                        <a:bodyPr/>
                        <a:lstStyle/>
                        <a:p>
                          <a:endParaRPr lang="zh-TW"/>
                        </a:p>
                      </a:txBody>
                      <a:tcPr anchor="ctr">
                        <a:blipFill>
                          <a:blip r:embed="rId3"/>
                          <a:stretch>
                            <a:fillRect l="-301258" t="-301282" r="-201887" b="-423077"/>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301282" r="-1258" b="-423077"/>
                          </a:stretch>
                        </a:blipFill>
                      </a:tcPr>
                    </a:tc>
                    <a:extLst>
                      <a:ext uri="{0D108BD9-81ED-4DB2-BD59-A6C34878D82A}">
                        <a16:rowId xmlns:a16="http://schemas.microsoft.com/office/drawing/2014/main" val="3625946756"/>
                      </a:ext>
                    </a:extLst>
                  </a:tr>
                  <a:tr h="473266">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401282" r="-301887" b="-323077"/>
                          </a:stretch>
                        </a:blipFill>
                      </a:tcPr>
                    </a:tc>
                    <a:tc>
                      <a:txBody>
                        <a:bodyPr/>
                        <a:lstStyle/>
                        <a:p>
                          <a:endParaRPr lang="zh-TW"/>
                        </a:p>
                      </a:txBody>
                      <a:tcPr anchor="ctr">
                        <a:blipFill>
                          <a:blip r:embed="rId3"/>
                          <a:stretch>
                            <a:fillRect l="-301258" t="-401282" r="-201887" b="-323077"/>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401282" r="-1258" b="-323077"/>
                          </a:stretch>
                        </a:blipFill>
                      </a:tcPr>
                    </a:tc>
                    <a:extLst>
                      <a:ext uri="{0D108BD9-81ED-4DB2-BD59-A6C34878D82A}">
                        <a16:rowId xmlns:a16="http://schemas.microsoft.com/office/drawing/2014/main" val="283110292"/>
                      </a:ext>
                    </a:extLst>
                  </a:tr>
                  <a:tr h="45720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73266">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597436" r="-301887" b="-126923"/>
                          </a:stretch>
                        </a:blipFill>
                      </a:tcPr>
                    </a:tc>
                    <a:tc>
                      <a:txBody>
                        <a:bodyPr/>
                        <a:lstStyle/>
                        <a:p>
                          <a:endParaRPr lang="zh-TW"/>
                        </a:p>
                      </a:txBody>
                      <a:tcPr anchor="ctr">
                        <a:blipFill>
                          <a:blip r:embed="rId3"/>
                          <a:stretch>
                            <a:fillRect l="-301258" t="-597436" r="-201887" b="-1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597436" r="-1258" b="-126923"/>
                          </a:stretch>
                        </a:blipFill>
                      </a:tcPr>
                    </a:tc>
                    <a:extLst>
                      <a:ext uri="{0D108BD9-81ED-4DB2-BD59-A6C34878D82A}">
                        <a16:rowId xmlns:a16="http://schemas.microsoft.com/office/drawing/2014/main" val="2911605515"/>
                      </a:ext>
                    </a:extLst>
                  </a:tr>
                  <a:tr h="473266">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697436" r="-301887" b="-26923"/>
                          </a:stretch>
                        </a:blipFill>
                      </a:tcPr>
                    </a:tc>
                    <a:tc>
                      <a:txBody>
                        <a:bodyPr/>
                        <a:lstStyle/>
                        <a:p>
                          <a:endParaRPr lang="zh-TW"/>
                        </a:p>
                      </a:txBody>
                      <a:tcPr anchor="ctr">
                        <a:blipFill>
                          <a:blip r:embed="rId3"/>
                          <a:stretch>
                            <a:fillRect l="-301258" t="-697436" r="-201887" b="-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697436" r="-1258" b="-26923"/>
                          </a:stretch>
                        </a:blipFill>
                      </a:tcPr>
                    </a:tc>
                    <a:extLst>
                      <a:ext uri="{0D108BD9-81ED-4DB2-BD59-A6C34878D82A}">
                        <a16:rowId xmlns:a16="http://schemas.microsoft.com/office/drawing/2014/main" val="2253804716"/>
                      </a:ext>
                    </a:extLst>
                  </a:tr>
                </a:tbl>
              </a:graphicData>
            </a:graphic>
          </p:graphicFrame>
        </mc:Fallback>
      </mc:AlternateContent>
      <p:sp>
        <p:nvSpPr>
          <p:cNvPr id="8" name="矩形 7">
            <a:extLst>
              <a:ext uri="{FF2B5EF4-FFF2-40B4-BE49-F238E27FC236}">
                <a16:creationId xmlns:a16="http://schemas.microsoft.com/office/drawing/2014/main" id="{BFA1150C-E3B8-4DB7-8023-7A00B49DC785}"/>
              </a:ext>
            </a:extLst>
          </p:cNvPr>
          <p:cNvSpPr/>
          <p:nvPr/>
        </p:nvSpPr>
        <p:spPr>
          <a:xfrm>
            <a:off x="557617" y="244656"/>
            <a:ext cx="1993623" cy="584775"/>
          </a:xfrm>
          <a:prstGeom prst="rect">
            <a:avLst/>
          </a:prstGeom>
        </p:spPr>
        <p:txBody>
          <a:bodyPr wrap="none">
            <a:spAutoFit/>
          </a:bodyPr>
          <a:lstStyle/>
          <a:p>
            <a:r>
              <a:rPr lang="en-US" altLang="zh-TW" sz="3200" b="1" i="1" u="sng" dirty="0"/>
              <a:t>Evaluation</a:t>
            </a:r>
            <a:endParaRPr lang="zh-TW" altLang="en-US" sz="3200" b="1" i="1" u="sng"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9552FAD1-1C08-466B-A1B2-2CBED73E7F78}"/>
                  </a:ext>
                </a:extLst>
              </p:cNvPr>
              <p:cNvSpPr txBox="1"/>
              <p:nvPr/>
            </p:nvSpPr>
            <p:spPr>
              <a:xfrm>
                <a:off x="3256146" y="4204879"/>
                <a:ext cx="3200400" cy="613886"/>
              </a:xfrm>
              <a:prstGeom prst="rect">
                <a:avLst/>
              </a:prstGeom>
              <a:noFill/>
            </p:spPr>
            <p:txBody>
              <a:bodyPr wrap="square" rtlCol="0">
                <a:spAutoFit/>
              </a:bodyPr>
              <a:lstStyle/>
              <a:p>
                <a:r>
                  <a:rPr lang="en-US" altLang="zh-TW" sz="2400" dirty="0"/>
                  <a:t>Accuracy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9" name="文字方塊 8">
                <a:extLst>
                  <a:ext uri="{FF2B5EF4-FFF2-40B4-BE49-F238E27FC236}">
                    <a16:creationId xmlns:a16="http://schemas.microsoft.com/office/drawing/2014/main" id="{9552FAD1-1C08-466B-A1B2-2CBED73E7F78}"/>
                  </a:ext>
                </a:extLst>
              </p:cNvPr>
              <p:cNvSpPr txBox="1">
                <a:spLocks noRot="1" noChangeAspect="1" noMove="1" noResize="1" noEditPoints="1" noAdjustHandles="1" noChangeArrowheads="1" noChangeShapeType="1" noTextEdit="1"/>
              </p:cNvSpPr>
              <p:nvPr/>
            </p:nvSpPr>
            <p:spPr>
              <a:xfrm>
                <a:off x="3256146" y="4204879"/>
                <a:ext cx="3200400" cy="613886"/>
              </a:xfrm>
              <a:prstGeom prst="rect">
                <a:avLst/>
              </a:prstGeom>
              <a:blipFill>
                <a:blip r:embed="rId4"/>
                <a:stretch>
                  <a:fillRect l="-2857" b="-11000"/>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2512BA0D-694D-4827-AD0D-38D571EA223C}"/>
              </a:ext>
            </a:extLst>
          </p:cNvPr>
          <p:cNvSpPr/>
          <p:nvPr/>
        </p:nvSpPr>
        <p:spPr>
          <a:xfrm>
            <a:off x="4927912" y="3335449"/>
            <a:ext cx="3902925" cy="4829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BDC3DCC9-8AB0-4D4B-BCC7-4CFFAE05EF1C}"/>
                  </a:ext>
                </a:extLst>
              </p:cNvPr>
              <p:cNvSpPr txBox="1"/>
              <p:nvPr/>
            </p:nvSpPr>
            <p:spPr>
              <a:xfrm>
                <a:off x="3234824" y="5014771"/>
                <a:ext cx="6227130" cy="613886"/>
              </a:xfrm>
              <a:prstGeom prst="rect">
                <a:avLst/>
              </a:prstGeom>
              <a:noFill/>
            </p:spPr>
            <p:txBody>
              <a:bodyPr wrap="square" rtlCol="0">
                <a:spAutoFit/>
              </a:bodyPr>
              <a:lstStyle/>
              <a:p>
                <a:r>
                  <a:rPr lang="en-US" altLang="zh-TW" sz="2400" dirty="0"/>
                  <a:t>Backward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1" name="文字方塊 10">
                <a:extLst>
                  <a:ext uri="{FF2B5EF4-FFF2-40B4-BE49-F238E27FC236}">
                    <a16:creationId xmlns:a16="http://schemas.microsoft.com/office/drawing/2014/main" id="{BDC3DCC9-8AB0-4D4B-BCC7-4CFFAE05EF1C}"/>
                  </a:ext>
                </a:extLst>
              </p:cNvPr>
              <p:cNvSpPr txBox="1">
                <a:spLocks noRot="1" noChangeAspect="1" noMove="1" noResize="1" noEditPoints="1" noAdjustHandles="1" noChangeArrowheads="1" noChangeShapeType="1" noTextEdit="1"/>
              </p:cNvSpPr>
              <p:nvPr/>
            </p:nvSpPr>
            <p:spPr>
              <a:xfrm>
                <a:off x="3234824" y="5014771"/>
                <a:ext cx="6227130" cy="613886"/>
              </a:xfrm>
              <a:prstGeom prst="rect">
                <a:avLst/>
              </a:prstGeom>
              <a:blipFill>
                <a:blip r:embed="rId5"/>
                <a:stretch>
                  <a:fillRect l="-1567" b="-11000"/>
                </a:stretch>
              </a:blipFill>
            </p:spPr>
            <p:txBody>
              <a:bodyPr/>
              <a:lstStyle/>
              <a:p>
                <a:r>
                  <a:rPr lang="zh-TW" altLang="en-US">
                    <a:noFill/>
                  </a:rPr>
                  <a:t> </a:t>
                </a:r>
              </a:p>
            </p:txBody>
          </p:sp>
        </mc:Fallback>
      </mc:AlternateContent>
      <p:sp>
        <p:nvSpPr>
          <p:cNvPr id="12" name="矩形 11">
            <a:extLst>
              <a:ext uri="{FF2B5EF4-FFF2-40B4-BE49-F238E27FC236}">
                <a16:creationId xmlns:a16="http://schemas.microsoft.com/office/drawing/2014/main" id="{6E625D20-3209-427C-ABC6-11758B62ED17}"/>
              </a:ext>
            </a:extLst>
          </p:cNvPr>
          <p:cNvSpPr/>
          <p:nvPr/>
        </p:nvSpPr>
        <p:spPr>
          <a:xfrm>
            <a:off x="5060099" y="3373987"/>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396B22C-1236-405A-95C6-ACDA28992C7F}"/>
              </a:ext>
            </a:extLst>
          </p:cNvPr>
          <p:cNvSpPr/>
          <p:nvPr/>
        </p:nvSpPr>
        <p:spPr>
          <a:xfrm>
            <a:off x="6042029" y="3373987"/>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E0D10BA9-97BE-4D99-A466-847DD9666C31}"/>
              </a:ext>
            </a:extLst>
          </p:cNvPr>
          <p:cNvSpPr/>
          <p:nvPr/>
        </p:nvSpPr>
        <p:spPr>
          <a:xfrm>
            <a:off x="4962290" y="1515079"/>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0D540339-58A5-4168-AA75-BFBA6B703B3E}"/>
              </a:ext>
            </a:extLst>
          </p:cNvPr>
          <p:cNvSpPr/>
          <p:nvPr/>
        </p:nvSpPr>
        <p:spPr>
          <a:xfrm>
            <a:off x="5991044" y="1970180"/>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F89FA3BE-F944-4D7D-9CEC-42C08B502E2E}"/>
              </a:ext>
            </a:extLst>
          </p:cNvPr>
          <p:cNvSpPr/>
          <p:nvPr/>
        </p:nvSpPr>
        <p:spPr>
          <a:xfrm flipV="1">
            <a:off x="5205788" y="1976092"/>
            <a:ext cx="297495" cy="130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下 17">
            <a:extLst>
              <a:ext uri="{FF2B5EF4-FFF2-40B4-BE49-F238E27FC236}">
                <a16:creationId xmlns:a16="http://schemas.microsoft.com/office/drawing/2014/main" id="{08D66BBB-F01E-4BF9-9848-D2C590ADB8E8}"/>
              </a:ext>
            </a:extLst>
          </p:cNvPr>
          <p:cNvSpPr/>
          <p:nvPr/>
        </p:nvSpPr>
        <p:spPr>
          <a:xfrm flipV="1">
            <a:off x="6215863" y="2414590"/>
            <a:ext cx="297495" cy="871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D44299E6-3A54-4EED-BB3A-0271126D7944}"/>
                  </a:ext>
                </a:extLst>
              </p:cNvPr>
              <p:cNvSpPr txBox="1"/>
              <p:nvPr/>
            </p:nvSpPr>
            <p:spPr>
              <a:xfrm>
                <a:off x="209872" y="1100313"/>
                <a:ext cx="2659759" cy="1230080"/>
              </a:xfrm>
              <a:prstGeom prst="rect">
                <a:avLst/>
              </a:prstGeom>
              <a:noFill/>
            </p:spPr>
            <p:txBody>
              <a:bodyPr wrap="square" rtlCol="0">
                <a:sp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𝑗</m:t>
                        </m:r>
                      </m:sub>
                    </m:sSub>
                  </m:oMath>
                </a14:m>
                <a:r>
                  <a:rPr lang="en-US" altLang="zh-TW" sz="2400" dirty="0"/>
                  <a:t>: after training task </a:t>
                </a:r>
                <a:r>
                  <a:rPr lang="en-US" altLang="zh-TW" sz="2400" dirty="0" err="1"/>
                  <a:t>i</a:t>
                </a:r>
                <a:r>
                  <a:rPr lang="en-US" altLang="zh-TW" sz="2400" dirty="0"/>
                  <a:t>, performance on task j</a:t>
                </a:r>
                <a:endParaRPr lang="zh-TW" altLang="en-US" sz="2400" dirty="0"/>
              </a:p>
            </p:txBody>
          </p:sp>
        </mc:Choice>
        <mc:Fallback xmlns="">
          <p:sp>
            <p:nvSpPr>
              <p:cNvPr id="3" name="文字方塊 2">
                <a:extLst>
                  <a:ext uri="{FF2B5EF4-FFF2-40B4-BE49-F238E27FC236}">
                    <a16:creationId xmlns:a16="http://schemas.microsoft.com/office/drawing/2014/main" id="{D44299E6-3A54-4EED-BB3A-0271126D7944}"/>
                  </a:ext>
                </a:extLst>
              </p:cNvPr>
              <p:cNvSpPr txBox="1">
                <a:spLocks noRot="1" noChangeAspect="1" noMove="1" noResize="1" noEditPoints="1" noAdjustHandles="1" noChangeArrowheads="1" noChangeShapeType="1" noTextEdit="1"/>
              </p:cNvSpPr>
              <p:nvPr/>
            </p:nvSpPr>
            <p:spPr>
              <a:xfrm>
                <a:off x="209872" y="1100313"/>
                <a:ext cx="2659759" cy="1230080"/>
              </a:xfrm>
              <a:prstGeom prst="rect">
                <a:avLst/>
              </a:prstGeom>
              <a:blipFill>
                <a:blip r:embed="rId6"/>
                <a:stretch>
                  <a:fillRect l="-3432" t="-3465" r="-2746" b="-103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8AEAB27B-357F-4B02-872E-7FB48DBA7FF2}"/>
                  </a:ext>
                </a:extLst>
              </p:cNvPr>
              <p:cNvSpPr txBox="1"/>
              <p:nvPr/>
            </p:nvSpPr>
            <p:spPr>
              <a:xfrm>
                <a:off x="224548" y="2507001"/>
                <a:ext cx="1653686"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0" name="文字方塊 19">
                <a:extLst>
                  <a:ext uri="{FF2B5EF4-FFF2-40B4-BE49-F238E27FC236}">
                    <a16:creationId xmlns:a16="http://schemas.microsoft.com/office/drawing/2014/main" id="{8AEAB27B-357F-4B02-872E-7FB48DBA7FF2}"/>
                  </a:ext>
                </a:extLst>
              </p:cNvPr>
              <p:cNvSpPr txBox="1">
                <a:spLocks noRot="1" noChangeAspect="1" noMove="1" noResize="1" noEditPoints="1" noAdjustHandles="1" noChangeArrowheads="1" noChangeShapeType="1" noTextEdit="1"/>
              </p:cNvSpPr>
              <p:nvPr/>
            </p:nvSpPr>
            <p:spPr>
              <a:xfrm>
                <a:off x="224548" y="2507001"/>
                <a:ext cx="1653686" cy="461665"/>
              </a:xfrm>
              <a:prstGeom prst="rect">
                <a:avLst/>
              </a:prstGeom>
              <a:blipFill>
                <a:blip r:embed="rId7"/>
                <a:stretch>
                  <a:fillRect l="-5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170AE03C-BA28-45A6-BF57-7B586E5BBC07}"/>
                  </a:ext>
                </a:extLst>
              </p:cNvPr>
              <p:cNvSpPr txBox="1"/>
              <p:nvPr/>
            </p:nvSpPr>
            <p:spPr>
              <a:xfrm>
                <a:off x="224549" y="4065943"/>
                <a:ext cx="1959852"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&lt;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1" name="文字方塊 20">
                <a:extLst>
                  <a:ext uri="{FF2B5EF4-FFF2-40B4-BE49-F238E27FC236}">
                    <a16:creationId xmlns:a16="http://schemas.microsoft.com/office/drawing/2014/main" id="{170AE03C-BA28-45A6-BF57-7B586E5BBC07}"/>
                  </a:ext>
                </a:extLst>
              </p:cNvPr>
              <p:cNvSpPr txBox="1">
                <a:spLocks noRot="1" noChangeAspect="1" noMove="1" noResize="1" noEditPoints="1" noAdjustHandles="1" noChangeArrowheads="1" noChangeShapeType="1" noTextEdit="1"/>
              </p:cNvSpPr>
              <p:nvPr/>
            </p:nvSpPr>
            <p:spPr>
              <a:xfrm>
                <a:off x="224549" y="4065943"/>
                <a:ext cx="1959852" cy="461665"/>
              </a:xfrm>
              <a:prstGeom prst="rect">
                <a:avLst/>
              </a:prstGeom>
              <a:blipFill>
                <a:blip r:embed="rId8"/>
                <a:stretch>
                  <a:fillRect l="-4984" t="-10526" b="-28947"/>
                </a:stretch>
              </a:blipFill>
            </p:spPr>
            <p:txBody>
              <a:bodyPr/>
              <a:lstStyle/>
              <a:p>
                <a:r>
                  <a:rPr lang="zh-TW" altLang="en-US">
                    <a:noFill/>
                  </a:rPr>
                  <a:t> </a:t>
                </a:r>
              </a:p>
            </p:txBody>
          </p:sp>
        </mc:Fallback>
      </mc:AlternateContent>
      <p:sp>
        <p:nvSpPr>
          <p:cNvPr id="22" name="文字方塊 21">
            <a:extLst>
              <a:ext uri="{FF2B5EF4-FFF2-40B4-BE49-F238E27FC236}">
                <a16:creationId xmlns:a16="http://schemas.microsoft.com/office/drawing/2014/main" id="{F9AB65B2-3CBF-474B-8C1C-63555ED10B3F}"/>
              </a:ext>
            </a:extLst>
          </p:cNvPr>
          <p:cNvSpPr txBox="1"/>
          <p:nvPr/>
        </p:nvSpPr>
        <p:spPr>
          <a:xfrm>
            <a:off x="187704" y="3058338"/>
            <a:ext cx="3062261" cy="830997"/>
          </a:xfrm>
          <a:prstGeom prst="rect">
            <a:avLst/>
          </a:prstGeom>
          <a:noFill/>
        </p:spPr>
        <p:txBody>
          <a:bodyPr wrap="square" rtlCol="0">
            <a:spAutoFit/>
          </a:bodyPr>
          <a:lstStyle/>
          <a:p>
            <a:r>
              <a:rPr lang="en-US" altLang="zh-TW" sz="2400" dirty="0"/>
              <a:t>After training task </a:t>
            </a:r>
            <a:r>
              <a:rPr lang="en-US" altLang="zh-TW" sz="2400" dirty="0" err="1"/>
              <a:t>i</a:t>
            </a:r>
            <a:r>
              <a:rPr lang="en-US" altLang="zh-TW" sz="2400" dirty="0"/>
              <a:t>, does task j be forgot</a:t>
            </a:r>
            <a:endParaRPr lang="zh-TW" altLang="en-US" sz="2400" dirty="0"/>
          </a:p>
        </p:txBody>
      </p:sp>
      <p:sp>
        <p:nvSpPr>
          <p:cNvPr id="23" name="文字方塊 22">
            <a:extLst>
              <a:ext uri="{FF2B5EF4-FFF2-40B4-BE49-F238E27FC236}">
                <a16:creationId xmlns:a16="http://schemas.microsoft.com/office/drawing/2014/main" id="{D5B66307-D793-4B16-ADDB-02758F163B4C}"/>
              </a:ext>
            </a:extLst>
          </p:cNvPr>
          <p:cNvSpPr txBox="1"/>
          <p:nvPr/>
        </p:nvSpPr>
        <p:spPr>
          <a:xfrm>
            <a:off x="187705" y="4575822"/>
            <a:ext cx="3062261" cy="830997"/>
          </a:xfrm>
          <a:prstGeom prst="rect">
            <a:avLst/>
          </a:prstGeom>
          <a:noFill/>
        </p:spPr>
        <p:txBody>
          <a:bodyPr wrap="square" rtlCol="0">
            <a:spAutoFit/>
          </a:bodyPr>
          <a:lstStyle/>
          <a:p>
            <a:r>
              <a:rPr lang="en-US" altLang="zh-TW" sz="2400" dirty="0"/>
              <a:t>Can we transfer the skill of task </a:t>
            </a:r>
            <a:r>
              <a:rPr lang="en-US" altLang="zh-TW" sz="2400" dirty="0" err="1"/>
              <a:t>i</a:t>
            </a:r>
            <a:r>
              <a:rPr lang="en-US" altLang="zh-TW" sz="2400" dirty="0"/>
              <a:t> to task j</a:t>
            </a:r>
            <a:endParaRPr lang="zh-TW" altLang="en-US" sz="2400" dirty="0"/>
          </a:p>
        </p:txBody>
      </p:sp>
      <p:sp>
        <p:nvSpPr>
          <p:cNvPr id="4" name="文字方塊 3">
            <a:extLst>
              <a:ext uri="{FF2B5EF4-FFF2-40B4-BE49-F238E27FC236}">
                <a16:creationId xmlns:a16="http://schemas.microsoft.com/office/drawing/2014/main" id="{9458EDE8-3A32-40DE-A6A2-9B8DFD60186E}"/>
              </a:ext>
            </a:extLst>
          </p:cNvPr>
          <p:cNvSpPr txBox="1"/>
          <p:nvPr/>
        </p:nvSpPr>
        <p:spPr>
          <a:xfrm>
            <a:off x="3444694" y="5713368"/>
            <a:ext cx="5092700" cy="461665"/>
          </a:xfrm>
          <a:prstGeom prst="rect">
            <a:avLst/>
          </a:prstGeom>
          <a:noFill/>
        </p:spPr>
        <p:txBody>
          <a:bodyPr wrap="square" rtlCol="0">
            <a:spAutoFit/>
          </a:bodyPr>
          <a:lstStyle/>
          <a:p>
            <a:pPr algn="ctr"/>
            <a:r>
              <a:rPr lang="en-US" altLang="zh-TW" sz="2400" dirty="0"/>
              <a:t>(It is usually negative.)</a:t>
            </a:r>
            <a:endParaRPr lang="zh-TW" altLang="en-US" sz="2400" dirty="0"/>
          </a:p>
        </p:txBody>
      </p:sp>
    </p:spTree>
    <p:extLst>
      <p:ext uri="{BB962C8B-B14F-4D97-AF65-F5344CB8AC3E}">
        <p14:creationId xmlns:p14="http://schemas.microsoft.com/office/powerpoint/2010/main" val="1018780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animBg="1"/>
      <p:bldP spid="15" grpId="0" animBg="1"/>
      <p:bldP spid="16" grpId="0" animBg="1"/>
      <p:bldP spid="17" grpId="0" animBg="1"/>
      <p:bldP spid="18" grpId="0" animBg="1"/>
      <p:bldP spid="3" grpId="0"/>
      <p:bldP spid="20" grpId="0"/>
      <p:bldP spid="21" grpId="0"/>
      <p:bldP spid="22" grpId="0"/>
      <p:bldP spid="2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0832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22668">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587196189"/>
                      </a:ext>
                    </a:extLst>
                  </a:tr>
                  <a:tr h="458388">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3625946756"/>
                      </a:ext>
                    </a:extLst>
                  </a:tr>
                  <a:tr h="458388">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83110292"/>
                      </a:ext>
                    </a:extLst>
                  </a:tr>
                  <a:tr h="40832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58388">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911605515"/>
                      </a:ext>
                    </a:extLst>
                  </a:tr>
                  <a:tr h="458388">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253804716"/>
                      </a:ext>
                    </a:extLst>
                  </a:tr>
                </a:tbl>
              </a:graphicData>
            </a:graphic>
          </p:graphicFrame>
        </mc:Choice>
        <mc:Fallback xmlns="">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5720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73266">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endParaRPr lang="zh-TW"/>
                        </a:p>
                      </a:txBody>
                      <a:tcPr anchor="ctr">
                        <a:blipFill>
                          <a:blip r:embed="rId3"/>
                          <a:stretch>
                            <a:fillRect l="-201258" t="-205195" r="-301887" b="-529870"/>
                          </a:stretch>
                        </a:blipFill>
                      </a:tcPr>
                    </a:tc>
                    <a:tc>
                      <a:txBody>
                        <a:bodyPr/>
                        <a:lstStyle/>
                        <a:p>
                          <a:endParaRPr lang="zh-TW"/>
                        </a:p>
                      </a:txBody>
                      <a:tcPr anchor="ctr">
                        <a:blipFill>
                          <a:blip r:embed="rId3"/>
                          <a:stretch>
                            <a:fillRect l="-301258" t="-205195" r="-201887" b="-529870"/>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205195" r="-1258" b="-529870"/>
                          </a:stretch>
                        </a:blipFill>
                      </a:tcPr>
                    </a:tc>
                    <a:extLst>
                      <a:ext uri="{0D108BD9-81ED-4DB2-BD59-A6C34878D82A}">
                        <a16:rowId xmlns:a16="http://schemas.microsoft.com/office/drawing/2014/main" val="2587196189"/>
                      </a:ext>
                    </a:extLst>
                  </a:tr>
                  <a:tr h="473266">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301282" r="-301887" b="-423077"/>
                          </a:stretch>
                        </a:blipFill>
                      </a:tcPr>
                    </a:tc>
                    <a:tc>
                      <a:txBody>
                        <a:bodyPr/>
                        <a:lstStyle/>
                        <a:p>
                          <a:endParaRPr lang="zh-TW"/>
                        </a:p>
                      </a:txBody>
                      <a:tcPr anchor="ctr">
                        <a:blipFill>
                          <a:blip r:embed="rId3"/>
                          <a:stretch>
                            <a:fillRect l="-301258" t="-301282" r="-201887" b="-423077"/>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301282" r="-1258" b="-423077"/>
                          </a:stretch>
                        </a:blipFill>
                      </a:tcPr>
                    </a:tc>
                    <a:extLst>
                      <a:ext uri="{0D108BD9-81ED-4DB2-BD59-A6C34878D82A}">
                        <a16:rowId xmlns:a16="http://schemas.microsoft.com/office/drawing/2014/main" val="3625946756"/>
                      </a:ext>
                    </a:extLst>
                  </a:tr>
                  <a:tr h="473266">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401282" r="-301887" b="-323077"/>
                          </a:stretch>
                        </a:blipFill>
                      </a:tcPr>
                    </a:tc>
                    <a:tc>
                      <a:txBody>
                        <a:bodyPr/>
                        <a:lstStyle/>
                        <a:p>
                          <a:endParaRPr lang="zh-TW"/>
                        </a:p>
                      </a:txBody>
                      <a:tcPr anchor="ctr">
                        <a:blipFill>
                          <a:blip r:embed="rId3"/>
                          <a:stretch>
                            <a:fillRect l="-301258" t="-401282" r="-201887" b="-323077"/>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401282" r="-1258" b="-323077"/>
                          </a:stretch>
                        </a:blipFill>
                      </a:tcPr>
                    </a:tc>
                    <a:extLst>
                      <a:ext uri="{0D108BD9-81ED-4DB2-BD59-A6C34878D82A}">
                        <a16:rowId xmlns:a16="http://schemas.microsoft.com/office/drawing/2014/main" val="283110292"/>
                      </a:ext>
                    </a:extLst>
                  </a:tr>
                  <a:tr h="45720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73266">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597436" r="-301887" b="-126923"/>
                          </a:stretch>
                        </a:blipFill>
                      </a:tcPr>
                    </a:tc>
                    <a:tc>
                      <a:txBody>
                        <a:bodyPr/>
                        <a:lstStyle/>
                        <a:p>
                          <a:endParaRPr lang="zh-TW"/>
                        </a:p>
                      </a:txBody>
                      <a:tcPr anchor="ctr">
                        <a:blipFill>
                          <a:blip r:embed="rId3"/>
                          <a:stretch>
                            <a:fillRect l="-301258" t="-597436" r="-201887" b="-1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597436" r="-1258" b="-126923"/>
                          </a:stretch>
                        </a:blipFill>
                      </a:tcPr>
                    </a:tc>
                    <a:extLst>
                      <a:ext uri="{0D108BD9-81ED-4DB2-BD59-A6C34878D82A}">
                        <a16:rowId xmlns:a16="http://schemas.microsoft.com/office/drawing/2014/main" val="2911605515"/>
                      </a:ext>
                    </a:extLst>
                  </a:tr>
                  <a:tr h="473266">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697436" r="-301887" b="-26923"/>
                          </a:stretch>
                        </a:blipFill>
                      </a:tcPr>
                    </a:tc>
                    <a:tc>
                      <a:txBody>
                        <a:bodyPr/>
                        <a:lstStyle/>
                        <a:p>
                          <a:endParaRPr lang="zh-TW"/>
                        </a:p>
                      </a:txBody>
                      <a:tcPr anchor="ctr">
                        <a:blipFill>
                          <a:blip r:embed="rId3"/>
                          <a:stretch>
                            <a:fillRect l="-301258" t="-697436" r="-201887" b="-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697436" r="-1258" b="-26923"/>
                          </a:stretch>
                        </a:blipFill>
                      </a:tcPr>
                    </a:tc>
                    <a:extLst>
                      <a:ext uri="{0D108BD9-81ED-4DB2-BD59-A6C34878D82A}">
                        <a16:rowId xmlns:a16="http://schemas.microsoft.com/office/drawing/2014/main" val="2253804716"/>
                      </a:ext>
                    </a:extLst>
                  </a:tr>
                </a:tbl>
              </a:graphicData>
            </a:graphic>
          </p:graphicFrame>
        </mc:Fallback>
      </mc:AlternateContent>
      <p:sp>
        <p:nvSpPr>
          <p:cNvPr id="8" name="矩形 7">
            <a:extLst>
              <a:ext uri="{FF2B5EF4-FFF2-40B4-BE49-F238E27FC236}">
                <a16:creationId xmlns:a16="http://schemas.microsoft.com/office/drawing/2014/main" id="{BFA1150C-E3B8-4DB7-8023-7A00B49DC785}"/>
              </a:ext>
            </a:extLst>
          </p:cNvPr>
          <p:cNvSpPr/>
          <p:nvPr/>
        </p:nvSpPr>
        <p:spPr>
          <a:xfrm>
            <a:off x="557617" y="244656"/>
            <a:ext cx="1993623" cy="584775"/>
          </a:xfrm>
          <a:prstGeom prst="rect">
            <a:avLst/>
          </a:prstGeom>
        </p:spPr>
        <p:txBody>
          <a:bodyPr wrap="none">
            <a:spAutoFit/>
          </a:bodyPr>
          <a:lstStyle/>
          <a:p>
            <a:r>
              <a:rPr lang="en-US" altLang="zh-TW" sz="3200" b="1" i="1" u="sng" dirty="0"/>
              <a:t>Evaluation</a:t>
            </a:r>
            <a:endParaRPr lang="zh-TW" altLang="en-US" sz="3200" b="1" i="1" u="sng" dirty="0"/>
          </a:p>
        </p:txBody>
      </p:sp>
      <p:sp>
        <p:nvSpPr>
          <p:cNvPr id="18" name="箭號: 向下 17">
            <a:extLst>
              <a:ext uri="{FF2B5EF4-FFF2-40B4-BE49-F238E27FC236}">
                <a16:creationId xmlns:a16="http://schemas.microsoft.com/office/drawing/2014/main" id="{08D66BBB-F01E-4BF9-9848-D2C590ADB8E8}"/>
              </a:ext>
            </a:extLst>
          </p:cNvPr>
          <p:cNvSpPr/>
          <p:nvPr/>
        </p:nvSpPr>
        <p:spPr>
          <a:xfrm flipV="1">
            <a:off x="8184412" y="1517142"/>
            <a:ext cx="310712" cy="134704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7D1FD607-4FCD-4403-8003-3B4C0C9F1918}"/>
              </a:ext>
            </a:extLst>
          </p:cNvPr>
          <p:cNvSpPr/>
          <p:nvPr/>
        </p:nvSpPr>
        <p:spPr>
          <a:xfrm>
            <a:off x="7955050" y="1057870"/>
            <a:ext cx="747134" cy="4058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A08BE1BE-8D3F-4090-B69E-16EBDCA961A8}"/>
              </a:ext>
            </a:extLst>
          </p:cNvPr>
          <p:cNvSpPr/>
          <p:nvPr/>
        </p:nvSpPr>
        <p:spPr>
          <a:xfrm>
            <a:off x="7966201" y="2926443"/>
            <a:ext cx="747134" cy="4058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A22CB855-3551-4F9E-A09E-DBCC4793B35C}"/>
                  </a:ext>
                </a:extLst>
              </p:cNvPr>
              <p:cNvSpPr txBox="1"/>
              <p:nvPr/>
            </p:nvSpPr>
            <p:spPr>
              <a:xfrm>
                <a:off x="3256146" y="4204879"/>
                <a:ext cx="3200400" cy="613886"/>
              </a:xfrm>
              <a:prstGeom prst="rect">
                <a:avLst/>
              </a:prstGeom>
              <a:noFill/>
            </p:spPr>
            <p:txBody>
              <a:bodyPr wrap="square" rtlCol="0">
                <a:spAutoFit/>
              </a:bodyPr>
              <a:lstStyle/>
              <a:p>
                <a:r>
                  <a:rPr lang="en-US" altLang="zh-TW" sz="2400" dirty="0"/>
                  <a:t>Accuracy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2" name="文字方塊 11">
                <a:extLst>
                  <a:ext uri="{FF2B5EF4-FFF2-40B4-BE49-F238E27FC236}">
                    <a16:creationId xmlns:a16="http://schemas.microsoft.com/office/drawing/2014/main" id="{A22CB855-3551-4F9E-A09E-DBCC4793B35C}"/>
                  </a:ext>
                </a:extLst>
              </p:cNvPr>
              <p:cNvSpPr txBox="1">
                <a:spLocks noRot="1" noChangeAspect="1" noMove="1" noResize="1" noEditPoints="1" noAdjustHandles="1" noChangeArrowheads="1" noChangeShapeType="1" noTextEdit="1"/>
              </p:cNvSpPr>
              <p:nvPr/>
            </p:nvSpPr>
            <p:spPr>
              <a:xfrm>
                <a:off x="3256146" y="4204879"/>
                <a:ext cx="3200400" cy="613886"/>
              </a:xfrm>
              <a:prstGeom prst="rect">
                <a:avLst/>
              </a:prstGeom>
              <a:blipFill>
                <a:blip r:embed="rId4"/>
                <a:stretch>
                  <a:fillRect l="-2857" b="-11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E44C1578-0206-4EA3-830D-6CAE361316EF}"/>
                  </a:ext>
                </a:extLst>
              </p:cNvPr>
              <p:cNvSpPr txBox="1"/>
              <p:nvPr/>
            </p:nvSpPr>
            <p:spPr>
              <a:xfrm>
                <a:off x="3234824" y="5014771"/>
                <a:ext cx="6227130" cy="613886"/>
              </a:xfrm>
              <a:prstGeom prst="rect">
                <a:avLst/>
              </a:prstGeom>
              <a:noFill/>
            </p:spPr>
            <p:txBody>
              <a:bodyPr wrap="square" rtlCol="0">
                <a:spAutoFit/>
              </a:bodyPr>
              <a:lstStyle/>
              <a:p>
                <a:r>
                  <a:rPr lang="en-US" altLang="zh-TW" sz="2400" dirty="0"/>
                  <a:t>Backward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3" name="文字方塊 12">
                <a:extLst>
                  <a:ext uri="{FF2B5EF4-FFF2-40B4-BE49-F238E27FC236}">
                    <a16:creationId xmlns:a16="http://schemas.microsoft.com/office/drawing/2014/main" id="{E44C1578-0206-4EA3-830D-6CAE361316EF}"/>
                  </a:ext>
                </a:extLst>
              </p:cNvPr>
              <p:cNvSpPr txBox="1">
                <a:spLocks noRot="1" noChangeAspect="1" noMove="1" noResize="1" noEditPoints="1" noAdjustHandles="1" noChangeArrowheads="1" noChangeShapeType="1" noTextEdit="1"/>
              </p:cNvSpPr>
              <p:nvPr/>
            </p:nvSpPr>
            <p:spPr>
              <a:xfrm>
                <a:off x="3234824" y="5014771"/>
                <a:ext cx="6227130" cy="613886"/>
              </a:xfrm>
              <a:prstGeom prst="rect">
                <a:avLst/>
              </a:prstGeom>
              <a:blipFill>
                <a:blip r:embed="rId5"/>
                <a:stretch>
                  <a:fillRect l="-1567" b="-11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81A1577B-0C84-4EEE-8378-5190AD26C6B8}"/>
                  </a:ext>
                </a:extLst>
              </p:cNvPr>
              <p:cNvSpPr txBox="1"/>
              <p:nvPr/>
            </p:nvSpPr>
            <p:spPr>
              <a:xfrm>
                <a:off x="3256146" y="5824663"/>
                <a:ext cx="5927851" cy="613886"/>
              </a:xfrm>
              <a:prstGeom prst="rect">
                <a:avLst/>
              </a:prstGeom>
              <a:noFill/>
            </p:spPr>
            <p:txBody>
              <a:bodyPr wrap="square" rtlCol="0">
                <a:spAutoFit/>
              </a:bodyPr>
              <a:lstStyle/>
              <a:p>
                <a:r>
                  <a:rPr lang="en-US" altLang="zh-TW" sz="2400" dirty="0"/>
                  <a:t>Forward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5" name="文字方塊 14">
                <a:extLst>
                  <a:ext uri="{FF2B5EF4-FFF2-40B4-BE49-F238E27FC236}">
                    <a16:creationId xmlns:a16="http://schemas.microsoft.com/office/drawing/2014/main" id="{81A1577B-0C84-4EEE-8378-5190AD26C6B8}"/>
                  </a:ext>
                </a:extLst>
              </p:cNvPr>
              <p:cNvSpPr txBox="1">
                <a:spLocks noRot="1" noChangeAspect="1" noMove="1" noResize="1" noEditPoints="1" noAdjustHandles="1" noChangeArrowheads="1" noChangeShapeType="1" noTextEdit="1"/>
              </p:cNvSpPr>
              <p:nvPr/>
            </p:nvSpPr>
            <p:spPr>
              <a:xfrm>
                <a:off x="3256146" y="5824663"/>
                <a:ext cx="5927851" cy="613886"/>
              </a:xfrm>
              <a:prstGeom prst="rect">
                <a:avLst/>
              </a:prstGeom>
              <a:blipFill>
                <a:blip r:embed="rId6"/>
                <a:stretch>
                  <a:fillRect l="-1542" b="-990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A2C01DC8-562B-4CE6-9590-6C318CEC4D7A}"/>
                  </a:ext>
                </a:extLst>
              </p:cNvPr>
              <p:cNvSpPr txBox="1"/>
              <p:nvPr/>
            </p:nvSpPr>
            <p:spPr>
              <a:xfrm>
                <a:off x="209872" y="1100313"/>
                <a:ext cx="2659759" cy="1230080"/>
              </a:xfrm>
              <a:prstGeom prst="rect">
                <a:avLst/>
              </a:prstGeom>
              <a:noFill/>
            </p:spPr>
            <p:txBody>
              <a:bodyPr wrap="square" rtlCol="0">
                <a:sp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𝑗</m:t>
                        </m:r>
                      </m:sub>
                    </m:sSub>
                  </m:oMath>
                </a14:m>
                <a:r>
                  <a:rPr lang="en-US" altLang="zh-TW" sz="2400" dirty="0"/>
                  <a:t>: after training task </a:t>
                </a:r>
                <a:r>
                  <a:rPr lang="en-US" altLang="zh-TW" sz="2400" dirty="0" err="1"/>
                  <a:t>i</a:t>
                </a:r>
                <a:r>
                  <a:rPr lang="en-US" altLang="zh-TW" sz="2400" dirty="0"/>
                  <a:t>, performance on task j</a:t>
                </a:r>
                <a:endParaRPr lang="zh-TW" altLang="en-US" sz="2400" dirty="0"/>
              </a:p>
            </p:txBody>
          </p:sp>
        </mc:Choice>
        <mc:Fallback xmlns="">
          <p:sp>
            <p:nvSpPr>
              <p:cNvPr id="17" name="文字方塊 16">
                <a:extLst>
                  <a:ext uri="{FF2B5EF4-FFF2-40B4-BE49-F238E27FC236}">
                    <a16:creationId xmlns:a16="http://schemas.microsoft.com/office/drawing/2014/main" id="{A2C01DC8-562B-4CE6-9590-6C318CEC4D7A}"/>
                  </a:ext>
                </a:extLst>
              </p:cNvPr>
              <p:cNvSpPr txBox="1">
                <a:spLocks noRot="1" noChangeAspect="1" noMove="1" noResize="1" noEditPoints="1" noAdjustHandles="1" noChangeArrowheads="1" noChangeShapeType="1" noTextEdit="1"/>
              </p:cNvSpPr>
              <p:nvPr/>
            </p:nvSpPr>
            <p:spPr>
              <a:xfrm>
                <a:off x="209872" y="1100313"/>
                <a:ext cx="2659759" cy="1230080"/>
              </a:xfrm>
              <a:prstGeom prst="rect">
                <a:avLst/>
              </a:prstGeom>
              <a:blipFill>
                <a:blip r:embed="rId7"/>
                <a:stretch>
                  <a:fillRect l="-3432" t="-3465" r="-2746" b="-103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3321A4A-7F31-4952-AFD6-39E1C4EEA550}"/>
                  </a:ext>
                </a:extLst>
              </p:cNvPr>
              <p:cNvSpPr txBox="1"/>
              <p:nvPr/>
            </p:nvSpPr>
            <p:spPr>
              <a:xfrm>
                <a:off x="224548" y="2507001"/>
                <a:ext cx="1653686"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1" name="文字方塊 20">
                <a:extLst>
                  <a:ext uri="{FF2B5EF4-FFF2-40B4-BE49-F238E27FC236}">
                    <a16:creationId xmlns:a16="http://schemas.microsoft.com/office/drawing/2014/main" id="{83321A4A-7F31-4952-AFD6-39E1C4EEA550}"/>
                  </a:ext>
                </a:extLst>
              </p:cNvPr>
              <p:cNvSpPr txBox="1">
                <a:spLocks noRot="1" noChangeAspect="1" noMove="1" noResize="1" noEditPoints="1" noAdjustHandles="1" noChangeArrowheads="1" noChangeShapeType="1" noTextEdit="1"/>
              </p:cNvSpPr>
              <p:nvPr/>
            </p:nvSpPr>
            <p:spPr>
              <a:xfrm>
                <a:off x="224548" y="2507001"/>
                <a:ext cx="1653686" cy="461665"/>
              </a:xfrm>
              <a:prstGeom prst="rect">
                <a:avLst/>
              </a:prstGeom>
              <a:blipFill>
                <a:blip r:embed="rId8"/>
                <a:stretch>
                  <a:fillRect l="-5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05E9A9B4-7590-4095-A0BA-7B51FFF3B4C8}"/>
                  </a:ext>
                </a:extLst>
              </p:cNvPr>
              <p:cNvSpPr txBox="1"/>
              <p:nvPr/>
            </p:nvSpPr>
            <p:spPr>
              <a:xfrm>
                <a:off x="224549" y="4065943"/>
                <a:ext cx="1959852"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&lt;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3" name="文字方塊 22">
                <a:extLst>
                  <a:ext uri="{FF2B5EF4-FFF2-40B4-BE49-F238E27FC236}">
                    <a16:creationId xmlns:a16="http://schemas.microsoft.com/office/drawing/2014/main" id="{05E9A9B4-7590-4095-A0BA-7B51FFF3B4C8}"/>
                  </a:ext>
                </a:extLst>
              </p:cNvPr>
              <p:cNvSpPr txBox="1">
                <a:spLocks noRot="1" noChangeAspect="1" noMove="1" noResize="1" noEditPoints="1" noAdjustHandles="1" noChangeArrowheads="1" noChangeShapeType="1" noTextEdit="1"/>
              </p:cNvSpPr>
              <p:nvPr/>
            </p:nvSpPr>
            <p:spPr>
              <a:xfrm>
                <a:off x="224549" y="4065943"/>
                <a:ext cx="1959852" cy="461665"/>
              </a:xfrm>
              <a:prstGeom prst="rect">
                <a:avLst/>
              </a:prstGeom>
              <a:blipFill>
                <a:blip r:embed="rId9"/>
                <a:stretch>
                  <a:fillRect l="-4984" t="-10526" b="-28947"/>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1BC60F53-F5ED-4F84-AB1B-0A119A802592}"/>
              </a:ext>
            </a:extLst>
          </p:cNvPr>
          <p:cNvSpPr txBox="1"/>
          <p:nvPr/>
        </p:nvSpPr>
        <p:spPr>
          <a:xfrm>
            <a:off x="187704" y="3058338"/>
            <a:ext cx="3062261" cy="830997"/>
          </a:xfrm>
          <a:prstGeom prst="rect">
            <a:avLst/>
          </a:prstGeom>
          <a:noFill/>
        </p:spPr>
        <p:txBody>
          <a:bodyPr wrap="square" rtlCol="0">
            <a:spAutoFit/>
          </a:bodyPr>
          <a:lstStyle/>
          <a:p>
            <a:r>
              <a:rPr lang="en-US" altLang="zh-TW" sz="2400" dirty="0"/>
              <a:t>After training task </a:t>
            </a:r>
            <a:r>
              <a:rPr lang="en-US" altLang="zh-TW" sz="2400" dirty="0" err="1"/>
              <a:t>i</a:t>
            </a:r>
            <a:r>
              <a:rPr lang="en-US" altLang="zh-TW" sz="2400" dirty="0"/>
              <a:t>, does task j be forgot</a:t>
            </a:r>
            <a:endParaRPr lang="zh-TW" altLang="en-US" sz="2400" dirty="0"/>
          </a:p>
        </p:txBody>
      </p:sp>
      <p:sp>
        <p:nvSpPr>
          <p:cNvPr id="25" name="文字方塊 24">
            <a:extLst>
              <a:ext uri="{FF2B5EF4-FFF2-40B4-BE49-F238E27FC236}">
                <a16:creationId xmlns:a16="http://schemas.microsoft.com/office/drawing/2014/main" id="{8B1CE038-D420-4F4C-95B4-2F1A184420CD}"/>
              </a:ext>
            </a:extLst>
          </p:cNvPr>
          <p:cNvSpPr txBox="1"/>
          <p:nvPr/>
        </p:nvSpPr>
        <p:spPr>
          <a:xfrm>
            <a:off x="187705" y="4575822"/>
            <a:ext cx="3062261" cy="830997"/>
          </a:xfrm>
          <a:prstGeom prst="rect">
            <a:avLst/>
          </a:prstGeom>
          <a:noFill/>
        </p:spPr>
        <p:txBody>
          <a:bodyPr wrap="square" rtlCol="0">
            <a:spAutoFit/>
          </a:bodyPr>
          <a:lstStyle/>
          <a:p>
            <a:r>
              <a:rPr lang="en-US" altLang="zh-TW" sz="2400" dirty="0"/>
              <a:t>Can we transfer the skill of task </a:t>
            </a:r>
            <a:r>
              <a:rPr lang="en-US" altLang="zh-TW" sz="2400" dirty="0" err="1"/>
              <a:t>i</a:t>
            </a:r>
            <a:r>
              <a:rPr lang="en-US" altLang="zh-TW" sz="2400" dirty="0"/>
              <a:t> to task j</a:t>
            </a:r>
            <a:endParaRPr lang="zh-TW" altLang="en-US" sz="2400" dirty="0"/>
          </a:p>
        </p:txBody>
      </p:sp>
    </p:spTree>
    <p:extLst>
      <p:ext uri="{BB962C8B-B14F-4D97-AF65-F5344CB8AC3E}">
        <p14:creationId xmlns:p14="http://schemas.microsoft.com/office/powerpoint/2010/main" val="1220291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107949703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2514850"/>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E91196F8-3FF3-46E0-B232-51028B4D0C2C}"/>
              </a:ext>
            </a:extLst>
          </p:cNvPr>
          <p:cNvSpPr txBox="1"/>
          <p:nvPr/>
        </p:nvSpPr>
        <p:spPr>
          <a:xfrm>
            <a:off x="2712282" y="2053185"/>
            <a:ext cx="1394085"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突觸的</a:t>
            </a:r>
          </a:p>
        </p:txBody>
      </p:sp>
      <p:sp>
        <p:nvSpPr>
          <p:cNvPr id="8" name="文字方塊 7">
            <a:extLst>
              <a:ext uri="{FF2B5EF4-FFF2-40B4-BE49-F238E27FC236}">
                <a16:creationId xmlns:a16="http://schemas.microsoft.com/office/drawing/2014/main" id="{A85626F3-62D9-48DD-BDD4-9FC8CC67D78E}"/>
              </a:ext>
            </a:extLst>
          </p:cNvPr>
          <p:cNvSpPr txBox="1"/>
          <p:nvPr/>
        </p:nvSpPr>
        <p:spPr>
          <a:xfrm>
            <a:off x="4572000" y="2053185"/>
            <a:ext cx="1394085"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可塑性</a:t>
            </a:r>
          </a:p>
        </p:txBody>
      </p:sp>
      <p:sp>
        <p:nvSpPr>
          <p:cNvPr id="3" name="文字方塊 2">
            <a:extLst>
              <a:ext uri="{FF2B5EF4-FFF2-40B4-BE49-F238E27FC236}">
                <a16:creationId xmlns:a16="http://schemas.microsoft.com/office/drawing/2014/main" id="{E59A3E52-4422-43E9-877D-7B2D22D43A39}"/>
              </a:ext>
            </a:extLst>
          </p:cNvPr>
          <p:cNvSpPr txBox="1"/>
          <p:nvPr/>
        </p:nvSpPr>
        <p:spPr>
          <a:xfrm>
            <a:off x="6270797" y="1988572"/>
            <a:ext cx="252248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Regularization-based Approach</a:t>
            </a:r>
            <a:endParaRPr lang="zh-TW" altLang="en-US" sz="2800" dirty="0"/>
          </a:p>
        </p:txBody>
      </p:sp>
    </p:spTree>
    <p:extLst>
      <p:ext uri="{BB962C8B-B14F-4D97-AF65-F5344CB8AC3E}">
        <p14:creationId xmlns:p14="http://schemas.microsoft.com/office/powerpoint/2010/main" val="9862765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r>
              <a:rPr lang="en-US" altLang="zh-TW" dirty="0"/>
              <a:t>Why Catastrophic Forgetting? </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8" name="群組 7">
            <a:extLst>
              <a:ext uri="{FF2B5EF4-FFF2-40B4-BE49-F238E27FC236}">
                <a16:creationId xmlns:a16="http://schemas.microsoft.com/office/drawing/2014/main" id="{DAFA3528-2AFC-4F2E-B97B-BA186D6E45AA}"/>
              </a:ext>
            </a:extLst>
          </p:cNvPr>
          <p:cNvGrpSpPr/>
          <p:nvPr/>
        </p:nvGrpSpPr>
        <p:grpSpPr>
          <a:xfrm>
            <a:off x="5249751" y="2007657"/>
            <a:ext cx="3151716" cy="3426952"/>
            <a:chOff x="5240520" y="1312332"/>
            <a:chExt cx="2472267" cy="2688168"/>
          </a:xfrm>
        </p:grpSpPr>
        <p:sp>
          <p:nvSpPr>
            <p:cNvPr id="6" name="矩形 5">
              <a:extLst>
                <a:ext uri="{FF2B5EF4-FFF2-40B4-BE49-F238E27FC236}">
                  <a16:creationId xmlns:a16="http://schemas.microsoft.com/office/drawing/2014/main" id="{35EFF094-1B9B-4E8C-AC53-6B1209DADF0D}"/>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橢圓 6">
              <a:extLst>
                <a:ext uri="{FF2B5EF4-FFF2-40B4-BE49-F238E27FC236}">
                  <a16:creationId xmlns:a16="http://schemas.microsoft.com/office/drawing/2014/main" id="{1E15CCC3-3869-4BCB-AC01-D24EF7523F1E}"/>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61693D12-4EE9-4EEF-891D-8A8B3F34BF29}"/>
              </a:ext>
            </a:extLst>
          </p:cNvPr>
          <p:cNvSpPr txBox="1"/>
          <p:nvPr/>
        </p:nvSpPr>
        <p:spPr>
          <a:xfrm>
            <a:off x="5892159" y="1654515"/>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1" name="文字方塊 10">
            <a:extLst>
              <a:ext uri="{FF2B5EF4-FFF2-40B4-BE49-F238E27FC236}">
                <a16:creationId xmlns:a16="http://schemas.microsoft.com/office/drawing/2014/main" id="{D7D6BC59-34AE-4CAD-97D4-C60FE931793E}"/>
              </a:ext>
            </a:extLst>
          </p:cNvPr>
          <p:cNvSpPr txBox="1"/>
          <p:nvPr/>
        </p:nvSpPr>
        <p:spPr>
          <a:xfrm>
            <a:off x="2310449" y="5917496"/>
            <a:ext cx="464399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The error surfaces of tasks 1 &amp;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3CC058C-84AD-4180-80FF-14BBB19EAF77}"/>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2" name="文字方塊 11">
                <a:extLst>
                  <a:ext uri="{FF2B5EF4-FFF2-40B4-BE49-F238E27FC236}">
                    <a16:creationId xmlns:a16="http://schemas.microsoft.com/office/drawing/2014/main" id="{43CC058C-84AD-4180-80FF-14BBB19EAF77}"/>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2"/>
                <a:stretch>
                  <a:fillRect l="-20000"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81911A3-9821-4857-8196-54CE9F438A7C}"/>
                  </a:ext>
                </a:extLst>
              </p:cNvPr>
              <p:cNvSpPr txBox="1"/>
              <p:nvPr/>
            </p:nvSpPr>
            <p:spPr>
              <a:xfrm>
                <a:off x="6663096"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D81911A3-9821-4857-8196-54CE9F438A7C}"/>
                  </a:ext>
                </a:extLst>
              </p:cNvPr>
              <p:cNvSpPr txBox="1">
                <a:spLocks noRot="1" noChangeAspect="1" noMove="1" noResize="1" noEditPoints="1" noAdjustHandles="1" noChangeArrowheads="1" noChangeShapeType="1" noTextEdit="1"/>
              </p:cNvSpPr>
              <p:nvPr/>
            </p:nvSpPr>
            <p:spPr>
              <a:xfrm>
                <a:off x="6663096" y="5305112"/>
                <a:ext cx="366702" cy="369332"/>
              </a:xfrm>
              <a:prstGeom prst="rect">
                <a:avLst/>
              </a:prstGeom>
              <a:blipFill>
                <a:blip r:embed="rId3"/>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4"/>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C3C26E5-BD3E-4113-8410-DC85328C48FB}"/>
                  </a:ext>
                </a:extLst>
              </p:cNvPr>
              <p:cNvSpPr txBox="1"/>
              <p:nvPr/>
            </p:nvSpPr>
            <p:spPr>
              <a:xfrm>
                <a:off x="4816258" y="3536467"/>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6C3C26E5-BD3E-4113-8410-DC85328C48FB}"/>
                  </a:ext>
                </a:extLst>
              </p:cNvPr>
              <p:cNvSpPr txBox="1">
                <a:spLocks noRot="1" noChangeAspect="1" noMove="1" noResize="1" noEditPoints="1" noAdjustHandles="1" noChangeArrowheads="1" noChangeShapeType="1" noTextEdit="1"/>
              </p:cNvSpPr>
              <p:nvPr/>
            </p:nvSpPr>
            <p:spPr>
              <a:xfrm>
                <a:off x="4816258" y="3536467"/>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 name="直線單箭頭接點 20">
            <a:extLst>
              <a:ext uri="{FF2B5EF4-FFF2-40B4-BE49-F238E27FC236}">
                <a16:creationId xmlns:a16="http://schemas.microsoft.com/office/drawing/2014/main" id="{1AF57B47-DB70-4D1B-AB0E-03A724F3B320}"/>
              </a:ext>
            </a:extLst>
          </p:cNvPr>
          <p:cNvCxnSpPr>
            <a:cxnSpLocks/>
            <a:stCxn id="24" idx="7"/>
          </p:cNvCxnSpPr>
          <p:nvPr/>
        </p:nvCxnSpPr>
        <p:spPr>
          <a:xfrm flipV="1">
            <a:off x="5948192" y="3820454"/>
            <a:ext cx="847765" cy="8844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40CBAF54-8FC8-47BB-8E36-A5BB118FF2B2}"/>
              </a:ext>
            </a:extLst>
          </p:cNvPr>
          <p:cNvSpPr/>
          <p:nvPr/>
        </p:nvSpPr>
        <p:spPr>
          <a:xfrm>
            <a:off x="5812917" y="4681734"/>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6" name="橢圓 25">
            <a:extLst>
              <a:ext uri="{FF2B5EF4-FFF2-40B4-BE49-F238E27FC236}">
                <a16:creationId xmlns:a16="http://schemas.microsoft.com/office/drawing/2014/main" id="{7389F488-BBEA-44A6-9343-33218794D9A4}"/>
              </a:ext>
            </a:extLst>
          </p:cNvPr>
          <p:cNvSpPr/>
          <p:nvPr/>
        </p:nvSpPr>
        <p:spPr>
          <a:xfrm>
            <a:off x="6795957" y="3632874"/>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橢圓 29">
            <a:extLst>
              <a:ext uri="{FF2B5EF4-FFF2-40B4-BE49-F238E27FC236}">
                <a16:creationId xmlns:a16="http://schemas.microsoft.com/office/drawing/2014/main" id="{4D036003-27D5-4E95-9A89-8779935B86F2}"/>
              </a:ext>
            </a:extLst>
          </p:cNvPr>
          <p:cNvSpPr/>
          <p:nvPr/>
        </p:nvSpPr>
        <p:spPr>
          <a:xfrm>
            <a:off x="2581630" y="3535560"/>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715F601-AF91-470E-956B-F245249A3508}"/>
                  </a:ext>
                </a:extLst>
              </p:cNvPr>
              <p:cNvSpPr txBox="1"/>
              <p:nvPr/>
            </p:nvSpPr>
            <p:spPr>
              <a:xfrm>
                <a:off x="6764998" y="3244334"/>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1" name="文字方塊 30">
                <a:extLst>
                  <a:ext uri="{FF2B5EF4-FFF2-40B4-BE49-F238E27FC236}">
                    <a16:creationId xmlns:a16="http://schemas.microsoft.com/office/drawing/2014/main" id="{6715F601-AF91-470E-956B-F245249A3508}"/>
                  </a:ext>
                </a:extLst>
              </p:cNvPr>
              <p:cNvSpPr txBox="1">
                <a:spLocks noRot="1" noChangeAspect="1" noMove="1" noResize="1" noEditPoints="1" noAdjustHandles="1" noChangeArrowheads="1" noChangeShapeType="1" noTextEdit="1"/>
              </p:cNvSpPr>
              <p:nvPr/>
            </p:nvSpPr>
            <p:spPr>
              <a:xfrm>
                <a:off x="6764998" y="3244334"/>
                <a:ext cx="383054" cy="369332"/>
              </a:xfrm>
              <a:prstGeom prst="rect">
                <a:avLst/>
              </a:prstGeom>
              <a:blipFill>
                <a:blip r:embed="rId6"/>
                <a:stretch>
                  <a:fillRect l="-19048" r="-15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D6E6822-0698-4A34-AF17-F4154038C9D5}"/>
                  </a:ext>
                </a:extLst>
              </p:cNvPr>
              <p:cNvSpPr txBox="1"/>
              <p:nvPr/>
            </p:nvSpPr>
            <p:spPr>
              <a:xfrm>
                <a:off x="2537898" y="3128122"/>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2" name="文字方塊 31">
                <a:extLst>
                  <a:ext uri="{FF2B5EF4-FFF2-40B4-BE49-F238E27FC236}">
                    <a16:creationId xmlns:a16="http://schemas.microsoft.com/office/drawing/2014/main" id="{BD6E6822-0698-4A34-AF17-F4154038C9D5}"/>
                  </a:ext>
                </a:extLst>
              </p:cNvPr>
              <p:cNvSpPr txBox="1">
                <a:spLocks noRot="1" noChangeAspect="1" noMove="1" noResize="1" noEditPoints="1" noAdjustHandles="1" noChangeArrowheads="1" noChangeShapeType="1" noTextEdit="1"/>
              </p:cNvSpPr>
              <p:nvPr/>
            </p:nvSpPr>
            <p:spPr>
              <a:xfrm>
                <a:off x="2537898" y="3128122"/>
                <a:ext cx="383054" cy="369332"/>
              </a:xfrm>
              <a:prstGeom prst="rect">
                <a:avLst/>
              </a:prstGeom>
              <a:blipFill>
                <a:blip r:embed="rId7"/>
                <a:stretch>
                  <a:fillRect l="-17460" r="-1587" b="-6557"/>
                </a:stretch>
              </a:blipFill>
            </p:spPr>
            <p:txBody>
              <a:bodyPr/>
              <a:lstStyle/>
              <a:p>
                <a:r>
                  <a:rPr lang="zh-TW" altLang="en-US">
                    <a:noFill/>
                  </a:rPr>
                  <a:t> </a:t>
                </a:r>
              </a:p>
            </p:txBody>
          </p:sp>
        </mc:Fallback>
      </mc:AlternateContent>
      <p:sp>
        <p:nvSpPr>
          <p:cNvPr id="34" name="手繪多邊形: 圖案 33">
            <a:extLst>
              <a:ext uri="{FF2B5EF4-FFF2-40B4-BE49-F238E27FC236}">
                <a16:creationId xmlns:a16="http://schemas.microsoft.com/office/drawing/2014/main" id="{05214125-6E77-478B-9C7F-406F2B532026}"/>
              </a:ext>
            </a:extLst>
          </p:cNvPr>
          <p:cNvSpPr/>
          <p:nvPr/>
        </p:nvSpPr>
        <p:spPr>
          <a:xfrm>
            <a:off x="1830533" y="4818027"/>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手繪多邊形: 圖案 34">
            <a:extLst>
              <a:ext uri="{FF2B5EF4-FFF2-40B4-BE49-F238E27FC236}">
                <a16:creationId xmlns:a16="http://schemas.microsoft.com/office/drawing/2014/main" id="{28F7B3E3-3C1D-4675-AA41-5A569E6B5624}"/>
              </a:ext>
            </a:extLst>
          </p:cNvPr>
          <p:cNvSpPr/>
          <p:nvPr/>
        </p:nvSpPr>
        <p:spPr>
          <a:xfrm rot="172558" flipH="1" flipV="1">
            <a:off x="2757471" y="3336884"/>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78679591-B6D7-433E-A99A-EE2AEEBC1875}"/>
              </a:ext>
            </a:extLst>
          </p:cNvPr>
          <p:cNvSpPr txBox="1"/>
          <p:nvPr/>
        </p:nvSpPr>
        <p:spPr>
          <a:xfrm>
            <a:off x="2169175" y="3696075"/>
            <a:ext cx="102535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FFDE42D-45DE-43BD-A29F-A1A8BC923376}"/>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7" name="文字方塊 36">
                <a:extLst>
                  <a:ext uri="{FF2B5EF4-FFF2-40B4-BE49-F238E27FC236}">
                    <a16:creationId xmlns:a16="http://schemas.microsoft.com/office/drawing/2014/main" id="{EFFDE42D-45DE-43BD-A29F-A1A8BC923376}"/>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8"/>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919463D2-D187-4BE4-ABE2-6F368FA93750}"/>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8" name="文字方塊 37">
                <a:extLst>
                  <a:ext uri="{FF2B5EF4-FFF2-40B4-BE49-F238E27FC236}">
                    <a16:creationId xmlns:a16="http://schemas.microsoft.com/office/drawing/2014/main" id="{919463D2-D187-4BE4-ABE2-6F368FA93750}"/>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9"/>
                <a:stretch>
                  <a:fillRect l="-17910" t="-4762" r="-8955" b="-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C76758E-9259-453F-86C7-B59C3F7B3804}"/>
                  </a:ext>
                </a:extLst>
              </p:cNvPr>
              <p:cNvSpPr txBox="1"/>
              <p:nvPr/>
            </p:nvSpPr>
            <p:spPr>
              <a:xfrm>
                <a:off x="5607636" y="488511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BC76758E-9259-453F-86C7-B59C3F7B3804}"/>
                  </a:ext>
                </a:extLst>
              </p:cNvPr>
              <p:cNvSpPr txBox="1">
                <a:spLocks noRot="1" noChangeAspect="1" noMove="1" noResize="1" noEditPoints="1" noAdjustHandles="1" noChangeArrowheads="1" noChangeShapeType="1" noTextEdit="1"/>
              </p:cNvSpPr>
              <p:nvPr/>
            </p:nvSpPr>
            <p:spPr>
              <a:xfrm>
                <a:off x="5607636" y="4885117"/>
                <a:ext cx="410304" cy="383246"/>
              </a:xfrm>
              <a:prstGeom prst="rect">
                <a:avLst/>
              </a:prstGeom>
              <a:blipFill>
                <a:blip r:embed="rId10"/>
                <a:stretch>
                  <a:fillRect l="-17910" t="-4762" r="-8955" b="-6349"/>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C210E8B6-0339-477E-9631-9A73AB2E470C}"/>
              </a:ext>
            </a:extLst>
          </p:cNvPr>
          <p:cNvSpPr txBox="1"/>
          <p:nvPr/>
        </p:nvSpPr>
        <p:spPr>
          <a:xfrm>
            <a:off x="1846748" y="6314992"/>
            <a:ext cx="578946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(darker = smaller loss)</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17" name="群組 16">
            <a:extLst>
              <a:ext uri="{FF2B5EF4-FFF2-40B4-BE49-F238E27FC236}">
                <a16:creationId xmlns:a16="http://schemas.microsoft.com/office/drawing/2014/main" id="{B8B03311-1412-44F9-B477-4DB556C217C6}"/>
              </a:ext>
            </a:extLst>
          </p:cNvPr>
          <p:cNvGrpSpPr/>
          <p:nvPr/>
        </p:nvGrpSpPr>
        <p:grpSpPr>
          <a:xfrm>
            <a:off x="6009205" y="4278839"/>
            <a:ext cx="1180017" cy="523220"/>
            <a:chOff x="6009205" y="4278839"/>
            <a:chExt cx="1180017" cy="523220"/>
          </a:xfrm>
        </p:grpSpPr>
        <p:cxnSp>
          <p:nvCxnSpPr>
            <p:cNvPr id="33" name="直線單箭頭接點 32">
              <a:extLst>
                <a:ext uri="{FF2B5EF4-FFF2-40B4-BE49-F238E27FC236}">
                  <a16:creationId xmlns:a16="http://schemas.microsoft.com/office/drawing/2014/main" id="{6B7FAFE4-41B4-447A-881D-C0AF3C9E9F2A}"/>
                </a:ext>
              </a:extLst>
            </p:cNvPr>
            <p:cNvCxnSpPr>
              <a:cxnSpLocks/>
            </p:cNvCxnSpPr>
            <p:nvPr/>
          </p:nvCxnSpPr>
          <p:spPr>
            <a:xfrm flipV="1">
              <a:off x="6009205" y="4551095"/>
              <a:ext cx="853848" cy="18566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833A4A20-4AC3-4718-AFB2-7B58F8EC9E72}"/>
                </a:ext>
              </a:extLst>
            </p:cNvPr>
            <p:cNvSpPr txBox="1"/>
            <p:nvPr/>
          </p:nvSpPr>
          <p:spPr>
            <a:xfrm>
              <a:off x="6846447" y="4278839"/>
              <a:ext cx="34277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a:t>
              </a:r>
              <a:endParaRPr kumimoji="0" lang="zh-TW" altLang="en-US" sz="2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34333773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6" grpId="0" animBg="1"/>
      <p:bldP spid="30" grpId="0" animBg="1"/>
      <p:bldP spid="31" grpId="0"/>
      <p:bldP spid="32" grpId="0"/>
      <p:bldP spid="34" grpId="0" animBg="1"/>
      <p:bldP spid="35" grpId="0" animBg="1"/>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FFAC7-7E7A-4CCB-B81A-013B52BD946D}"/>
              </a:ext>
            </a:extLst>
          </p:cNvPr>
          <p:cNvSpPr>
            <a:spLocks noGrp="1"/>
          </p:cNvSpPr>
          <p:nvPr>
            <p:ph type="title"/>
          </p:nvPr>
        </p:nvSpPr>
        <p:spPr/>
        <p:txBody>
          <a:bodyPr/>
          <a:lstStyle/>
          <a:p>
            <a:pPr lvl="0"/>
            <a:r>
              <a:rPr lang="en-US" altLang="zh-TW" dirty="0"/>
              <a:t>Selective Synaptic Plasticity</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A792054-6C34-412C-9E4D-150BFD289AEE}"/>
                  </a:ext>
                </a:extLst>
              </p:cNvPr>
              <p:cNvSpPr txBox="1"/>
              <p:nvPr/>
            </p:nvSpPr>
            <p:spPr>
              <a:xfrm>
                <a:off x="1982541" y="4371194"/>
                <a:ext cx="5178918" cy="10455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𝐿</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nary>
                        <m:naryPr>
                          <m:chr m:val="∑"/>
                          <m:supHide m:val="on"/>
                          <m:ctrlP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 name="文字方塊 3">
                <a:extLst>
                  <a:ext uri="{FF2B5EF4-FFF2-40B4-BE49-F238E27FC236}">
                    <a16:creationId xmlns:a16="http://schemas.microsoft.com/office/drawing/2014/main" id="{1A792054-6C34-412C-9E4D-150BFD289AEE}"/>
                  </a:ext>
                </a:extLst>
              </p:cNvPr>
              <p:cNvSpPr txBox="1">
                <a:spLocks noRot="1" noChangeAspect="1" noMove="1" noResize="1" noEditPoints="1" noAdjustHandles="1" noChangeArrowheads="1" noChangeShapeType="1" noTextEdit="1"/>
              </p:cNvSpPr>
              <p:nvPr/>
            </p:nvSpPr>
            <p:spPr>
              <a:xfrm>
                <a:off x="1982541" y="4371194"/>
                <a:ext cx="5178918" cy="1045543"/>
              </a:xfrm>
              <a:prstGeom prst="rect">
                <a:avLst/>
              </a:prstGeom>
              <a:blipFill>
                <a:blip r:embed="rId3"/>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F49C7C2B-6BB4-4F23-901E-AC208013D964}"/>
              </a:ext>
            </a:extLst>
          </p:cNvPr>
          <p:cNvSpPr txBox="1"/>
          <p:nvPr/>
        </p:nvSpPr>
        <p:spPr>
          <a:xfrm>
            <a:off x="1982541" y="3662851"/>
            <a:ext cx="304994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Loss for current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6" name="文字方塊 5">
            <a:extLst>
              <a:ext uri="{FF2B5EF4-FFF2-40B4-BE49-F238E27FC236}">
                <a16:creationId xmlns:a16="http://schemas.microsoft.com/office/drawing/2014/main" id="{24427CD3-D6CA-47C0-9CAB-9122628FAF2D}"/>
              </a:ext>
            </a:extLst>
          </p:cNvPr>
          <p:cNvSpPr txBox="1"/>
          <p:nvPr/>
        </p:nvSpPr>
        <p:spPr>
          <a:xfrm>
            <a:off x="468683" y="5774879"/>
            <a:ext cx="202882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Loss to be optimized</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5D1DB936-E4CF-4047-AE20-7D8741463F5F}"/>
              </a:ext>
            </a:extLst>
          </p:cNvPr>
          <p:cNvSpPr txBox="1"/>
          <p:nvPr/>
        </p:nvSpPr>
        <p:spPr>
          <a:xfrm>
            <a:off x="5745787" y="3280067"/>
            <a:ext cx="251936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How important this parameter is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9B1EBE0E-9961-46B5-859B-FE0AE297F6E5}"/>
              </a:ext>
            </a:extLst>
          </p:cNvPr>
          <p:cNvSpPr txBox="1"/>
          <p:nvPr/>
        </p:nvSpPr>
        <p:spPr>
          <a:xfrm>
            <a:off x="6088082" y="5759665"/>
            <a:ext cx="271903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Parameters learned from previous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3D8E392B-D98D-465B-9339-EF3B398226E1}"/>
              </a:ext>
            </a:extLst>
          </p:cNvPr>
          <p:cNvSpPr txBox="1"/>
          <p:nvPr/>
        </p:nvSpPr>
        <p:spPr>
          <a:xfrm>
            <a:off x="667150" y="1571242"/>
            <a:ext cx="777420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Basic Idea: Some parameters in the model are important to the previous tasks. Only change the unimportant parameters.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AA7ADCE-D0B2-472C-864D-F10A326396BC}"/>
                  </a:ext>
                </a:extLst>
              </p:cNvPr>
              <p:cNvSpPr txBox="1"/>
              <p:nvPr/>
            </p:nvSpPr>
            <p:spPr>
              <a:xfrm>
                <a:off x="774130" y="2467176"/>
                <a:ext cx="6046976"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the model learned from the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AAA7ADCE-D0B2-472C-864D-F10A326396BC}"/>
                  </a:ext>
                </a:extLst>
              </p:cNvPr>
              <p:cNvSpPr txBox="1">
                <a:spLocks noRot="1" noChangeAspect="1" noMove="1" noResize="1" noEditPoints="1" noAdjustHandles="1" noChangeArrowheads="1" noChangeShapeType="1" noTextEdit="1"/>
              </p:cNvSpPr>
              <p:nvPr/>
            </p:nvSpPr>
            <p:spPr>
              <a:xfrm>
                <a:off x="774130" y="2467176"/>
                <a:ext cx="6046976" cy="383246"/>
              </a:xfrm>
              <a:prstGeom prst="rect">
                <a:avLst/>
              </a:prstGeom>
              <a:blipFill>
                <a:blip r:embed="rId4"/>
                <a:stretch>
                  <a:fillRect l="-1815" t="-22222" r="-2218" b="-460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E9DEED3-B6CF-4736-9D89-1508652C8EB6}"/>
                  </a:ext>
                </a:extLst>
              </p:cNvPr>
              <p:cNvSpPr txBox="1"/>
              <p:nvPr/>
            </p:nvSpPr>
            <p:spPr>
              <a:xfrm>
                <a:off x="774130" y="2969094"/>
                <a:ext cx="4589783" cy="39895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E9DEED3-B6CF-4736-9D89-1508652C8EB6}"/>
                  </a:ext>
                </a:extLst>
              </p:cNvPr>
              <p:cNvSpPr txBox="1">
                <a:spLocks noRot="1" noChangeAspect="1" noMove="1" noResize="1" noEditPoints="1" noAdjustHandles="1" noChangeArrowheads="1" noChangeShapeType="1" noTextEdit="1"/>
              </p:cNvSpPr>
              <p:nvPr/>
            </p:nvSpPr>
            <p:spPr>
              <a:xfrm>
                <a:off x="774130" y="2969094"/>
                <a:ext cx="4589783" cy="398955"/>
              </a:xfrm>
              <a:prstGeom prst="rect">
                <a:avLst/>
              </a:prstGeom>
              <a:blipFill>
                <a:blip r:embed="rId5"/>
                <a:stretch>
                  <a:fillRect l="-4117" t="-15152" b="-45455"/>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6000133F-C36F-44F2-B2ED-59882C45C548}"/>
              </a:ext>
            </a:extLst>
          </p:cNvPr>
          <p:cNvSpPr txBox="1"/>
          <p:nvPr/>
        </p:nvSpPr>
        <p:spPr>
          <a:xfrm>
            <a:off x="3324111" y="5774879"/>
            <a:ext cx="232739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Parameters to be learning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4" name="直線接點 13">
            <a:extLst>
              <a:ext uri="{FF2B5EF4-FFF2-40B4-BE49-F238E27FC236}">
                <a16:creationId xmlns:a16="http://schemas.microsoft.com/office/drawing/2014/main" id="{45542E9E-E667-49BE-AA35-0F3D38947C6B}"/>
              </a:ext>
            </a:extLst>
          </p:cNvPr>
          <p:cNvCxnSpPr>
            <a:cxnSpLocks/>
          </p:cNvCxnSpPr>
          <p:nvPr/>
        </p:nvCxnSpPr>
        <p:spPr>
          <a:xfrm>
            <a:off x="2064371" y="5076845"/>
            <a:ext cx="717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D9C85D6A-F449-40E8-9DF5-A0EC4C2327F3}"/>
              </a:ext>
            </a:extLst>
          </p:cNvPr>
          <p:cNvCxnSpPr>
            <a:cxnSpLocks/>
          </p:cNvCxnSpPr>
          <p:nvPr/>
        </p:nvCxnSpPr>
        <p:spPr>
          <a:xfrm>
            <a:off x="3294801" y="5076845"/>
            <a:ext cx="717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80FC7740-E0A0-4EDD-8DB0-2BF3D3CE1942}"/>
              </a:ext>
            </a:extLst>
          </p:cNvPr>
          <p:cNvCxnSpPr>
            <a:cxnSpLocks/>
          </p:cNvCxnSpPr>
          <p:nvPr/>
        </p:nvCxnSpPr>
        <p:spPr>
          <a:xfrm>
            <a:off x="5154432" y="5055025"/>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99B5E389-54BF-4578-B681-1D97794CC315}"/>
              </a:ext>
            </a:extLst>
          </p:cNvPr>
          <p:cNvCxnSpPr>
            <a:cxnSpLocks/>
          </p:cNvCxnSpPr>
          <p:nvPr/>
        </p:nvCxnSpPr>
        <p:spPr>
          <a:xfrm>
            <a:off x="5633596" y="5076845"/>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C6FF3226-1306-4628-BD7F-1A228E724D38}"/>
              </a:ext>
            </a:extLst>
          </p:cNvPr>
          <p:cNvCxnSpPr>
            <a:cxnSpLocks/>
          </p:cNvCxnSpPr>
          <p:nvPr/>
        </p:nvCxnSpPr>
        <p:spPr>
          <a:xfrm>
            <a:off x="6392387" y="5060321"/>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2AEA09AF-0B82-4CBC-A749-BBBA8F924B25}"/>
              </a:ext>
            </a:extLst>
          </p:cNvPr>
          <p:cNvCxnSpPr/>
          <p:nvPr/>
        </p:nvCxnSpPr>
        <p:spPr>
          <a:xfrm flipH="1">
            <a:off x="1713297" y="5124970"/>
            <a:ext cx="709739" cy="634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FDCFB30-970B-4EC0-B82B-E7095D5815B8}"/>
              </a:ext>
            </a:extLst>
          </p:cNvPr>
          <p:cNvCxnSpPr>
            <a:cxnSpLocks/>
          </p:cNvCxnSpPr>
          <p:nvPr/>
        </p:nvCxnSpPr>
        <p:spPr>
          <a:xfrm flipH="1" flipV="1">
            <a:off x="3293580" y="4097519"/>
            <a:ext cx="359886" cy="5550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E79CD53B-1D92-4904-BE9D-507897A111E3}"/>
              </a:ext>
            </a:extLst>
          </p:cNvPr>
          <p:cNvCxnSpPr>
            <a:cxnSpLocks/>
          </p:cNvCxnSpPr>
          <p:nvPr/>
        </p:nvCxnSpPr>
        <p:spPr>
          <a:xfrm flipV="1">
            <a:off x="5301730" y="4097519"/>
            <a:ext cx="507475" cy="563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2FCAC458-617D-4DE6-B264-959E1C4AC4F7}"/>
              </a:ext>
            </a:extLst>
          </p:cNvPr>
          <p:cNvCxnSpPr>
            <a:cxnSpLocks/>
          </p:cNvCxnSpPr>
          <p:nvPr/>
        </p:nvCxnSpPr>
        <p:spPr>
          <a:xfrm flipH="1">
            <a:off x="4572000" y="5152650"/>
            <a:ext cx="1237206" cy="680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B2CE4434-099B-428A-A067-05C8C1891C94}"/>
              </a:ext>
            </a:extLst>
          </p:cNvPr>
          <p:cNvCxnSpPr>
            <a:cxnSpLocks/>
          </p:cNvCxnSpPr>
          <p:nvPr/>
        </p:nvCxnSpPr>
        <p:spPr>
          <a:xfrm>
            <a:off x="6559416" y="5152650"/>
            <a:ext cx="644856" cy="601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748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078CB7-8FFD-4491-A7AB-D7A817C7AB33}"/>
              </a:ext>
            </a:extLst>
          </p:cNvPr>
          <p:cNvSpPr>
            <a:spLocks noGrp="1"/>
          </p:cNvSpPr>
          <p:nvPr>
            <p:ph type="title"/>
          </p:nvPr>
        </p:nvSpPr>
        <p:spPr/>
        <p:txBody>
          <a:bodyPr/>
          <a:lstStyle/>
          <a:p>
            <a:r>
              <a:rPr lang="en-US" altLang="zh-TW" dirty="0"/>
              <a:t>Life Long Learning (</a:t>
            </a:r>
            <a:r>
              <a:rPr lang="zh-TW" altLang="en-US" dirty="0">
                <a:latin typeface="微軟正黑體" panose="020B0604030504040204" pitchFamily="34" charset="-120"/>
                <a:ea typeface="微軟正黑體" panose="020B0604030504040204" pitchFamily="34" charset="-120"/>
              </a:rPr>
              <a:t>終身學習</a:t>
            </a:r>
            <a:r>
              <a:rPr lang="en-US" altLang="zh-TW" dirty="0"/>
              <a:t>) </a:t>
            </a:r>
            <a:endParaRPr lang="zh-TW" altLang="en-US" dirty="0"/>
          </a:p>
        </p:txBody>
      </p:sp>
      <p:pic>
        <p:nvPicPr>
          <p:cNvPr id="1026" name="Picture 2" descr="Lifelong learning? Part-time undergraduate provision is in crisis - World  leading higher education information and services">
            <a:extLst>
              <a:ext uri="{FF2B5EF4-FFF2-40B4-BE49-F238E27FC236}">
                <a16:creationId xmlns:a16="http://schemas.microsoft.com/office/drawing/2014/main" id="{5C7EBAC7-2AC9-4550-A81A-1BCDDF761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0" y="2309094"/>
            <a:ext cx="8839476" cy="317181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DDDB1E5D-D11A-481D-AC1A-FBFEFE8C1EC8}"/>
              </a:ext>
            </a:extLst>
          </p:cNvPr>
          <p:cNvSpPr txBox="1"/>
          <p:nvPr/>
        </p:nvSpPr>
        <p:spPr>
          <a:xfrm>
            <a:off x="598670" y="5496215"/>
            <a:ext cx="7622499" cy="369332"/>
          </a:xfrm>
          <a:prstGeom prst="rect">
            <a:avLst/>
          </a:prstGeom>
          <a:noFill/>
        </p:spPr>
        <p:txBody>
          <a:bodyPr wrap="square">
            <a:spAutoFit/>
          </a:bodyPr>
          <a:lstStyle/>
          <a:p>
            <a:pPr algn="ctr"/>
            <a:r>
              <a:rPr lang="zh-TW" altLang="en-US" dirty="0"/>
              <a:t>https://world.edu/lifelong-learning-part-time-undergraduate-provision-crisis/</a:t>
            </a:r>
          </a:p>
        </p:txBody>
      </p:sp>
    </p:spTree>
    <p:extLst>
      <p:ext uri="{BB962C8B-B14F-4D97-AF65-F5344CB8AC3E}">
        <p14:creationId xmlns:p14="http://schemas.microsoft.com/office/powerpoint/2010/main" val="7314900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FFAC7-7E7A-4CCB-B81A-013B52BD946D}"/>
              </a:ext>
            </a:extLst>
          </p:cNvPr>
          <p:cNvSpPr>
            <a:spLocks noGrp="1"/>
          </p:cNvSpPr>
          <p:nvPr>
            <p:ph type="title"/>
          </p:nvPr>
        </p:nvSpPr>
        <p:spPr/>
        <p:txBody>
          <a:bodyPr/>
          <a:lstStyle/>
          <a:p>
            <a:pPr lvl="0"/>
            <a:r>
              <a:rPr lang="en-US" altLang="zh-TW" dirty="0"/>
              <a:t>Selective Synaptic Plasticity</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A792054-6C34-412C-9E4D-150BFD289AEE}"/>
                  </a:ext>
                </a:extLst>
              </p:cNvPr>
              <p:cNvSpPr txBox="1"/>
              <p:nvPr/>
            </p:nvSpPr>
            <p:spPr>
              <a:xfrm>
                <a:off x="1982541" y="4371194"/>
                <a:ext cx="5178918" cy="10455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𝐿</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nary>
                        <m:naryPr>
                          <m:chr m:val="∑"/>
                          <m:supHide m:val="on"/>
                          <m:ctrlP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 name="文字方塊 3">
                <a:extLst>
                  <a:ext uri="{FF2B5EF4-FFF2-40B4-BE49-F238E27FC236}">
                    <a16:creationId xmlns:a16="http://schemas.microsoft.com/office/drawing/2014/main" id="{1A792054-6C34-412C-9E4D-150BFD289AEE}"/>
                  </a:ext>
                </a:extLst>
              </p:cNvPr>
              <p:cNvSpPr txBox="1">
                <a:spLocks noRot="1" noChangeAspect="1" noMove="1" noResize="1" noEditPoints="1" noAdjustHandles="1" noChangeArrowheads="1" noChangeShapeType="1" noTextEdit="1"/>
              </p:cNvSpPr>
              <p:nvPr/>
            </p:nvSpPr>
            <p:spPr>
              <a:xfrm>
                <a:off x="1982541" y="4371194"/>
                <a:ext cx="5178918" cy="1045543"/>
              </a:xfrm>
              <a:prstGeom prst="rect">
                <a:avLst/>
              </a:prstGeom>
              <a:blipFill>
                <a:blip r:embed="rId3"/>
                <a:stretch>
                  <a:fillRect/>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3D8E392B-D98D-465B-9339-EF3B398226E1}"/>
              </a:ext>
            </a:extLst>
          </p:cNvPr>
          <p:cNvSpPr txBox="1"/>
          <p:nvPr/>
        </p:nvSpPr>
        <p:spPr>
          <a:xfrm>
            <a:off x="667150" y="1571242"/>
            <a:ext cx="777420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Basic Idea: Some parameters in the model are important to the previous tasks. Only change the unimportant parameters.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AA7ADCE-D0B2-472C-864D-F10A326396BC}"/>
                  </a:ext>
                </a:extLst>
              </p:cNvPr>
              <p:cNvSpPr txBox="1"/>
              <p:nvPr/>
            </p:nvSpPr>
            <p:spPr>
              <a:xfrm>
                <a:off x="774130" y="2467176"/>
                <a:ext cx="6046976"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the model learned from the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AAA7ADCE-D0B2-472C-864D-F10A326396BC}"/>
                  </a:ext>
                </a:extLst>
              </p:cNvPr>
              <p:cNvSpPr txBox="1">
                <a:spLocks noRot="1" noChangeAspect="1" noMove="1" noResize="1" noEditPoints="1" noAdjustHandles="1" noChangeArrowheads="1" noChangeShapeType="1" noTextEdit="1"/>
              </p:cNvSpPr>
              <p:nvPr/>
            </p:nvSpPr>
            <p:spPr>
              <a:xfrm>
                <a:off x="774130" y="2467176"/>
                <a:ext cx="6046976" cy="383246"/>
              </a:xfrm>
              <a:prstGeom prst="rect">
                <a:avLst/>
              </a:prstGeom>
              <a:blipFill>
                <a:blip r:embed="rId4"/>
                <a:stretch>
                  <a:fillRect l="-1815" t="-22222" r="-2218" b="-460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E9DEED3-B6CF-4736-9D89-1508652C8EB6}"/>
                  </a:ext>
                </a:extLst>
              </p:cNvPr>
              <p:cNvSpPr txBox="1"/>
              <p:nvPr/>
            </p:nvSpPr>
            <p:spPr>
              <a:xfrm>
                <a:off x="774130" y="2969094"/>
                <a:ext cx="4589783" cy="39895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E9DEED3-B6CF-4736-9D89-1508652C8EB6}"/>
                  </a:ext>
                </a:extLst>
              </p:cNvPr>
              <p:cNvSpPr txBox="1">
                <a:spLocks noRot="1" noChangeAspect="1" noMove="1" noResize="1" noEditPoints="1" noAdjustHandles="1" noChangeArrowheads="1" noChangeShapeType="1" noTextEdit="1"/>
              </p:cNvSpPr>
              <p:nvPr/>
            </p:nvSpPr>
            <p:spPr>
              <a:xfrm>
                <a:off x="774130" y="2969094"/>
                <a:ext cx="4589783" cy="398955"/>
              </a:xfrm>
              <a:prstGeom prst="rect">
                <a:avLst/>
              </a:prstGeom>
              <a:blipFill>
                <a:blip r:embed="rId5"/>
                <a:stretch>
                  <a:fillRect l="-4117" t="-15152" b="-454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F03ECFFC-5FDA-4F67-9E2B-81F8D85577D7}"/>
                  </a:ext>
                </a:extLst>
              </p:cNvPr>
              <p:cNvSpPr txBox="1"/>
              <p:nvPr/>
            </p:nvSpPr>
            <p:spPr>
              <a:xfrm>
                <a:off x="197284" y="5612883"/>
                <a:ext cx="494764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If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there is no constraint on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 name="文字方塊 2">
                <a:extLst>
                  <a:ext uri="{FF2B5EF4-FFF2-40B4-BE49-F238E27FC236}">
                    <a16:creationId xmlns:a16="http://schemas.microsoft.com/office/drawing/2014/main" id="{F03ECFFC-5FDA-4F67-9E2B-81F8D85577D7}"/>
                  </a:ext>
                </a:extLst>
              </p:cNvPr>
              <p:cNvSpPr txBox="1">
                <a:spLocks noRot="1" noChangeAspect="1" noMove="1" noResize="1" noEditPoints="1" noAdjustHandles="1" noChangeArrowheads="1" noChangeShapeType="1" noTextEdit="1"/>
              </p:cNvSpPr>
              <p:nvPr/>
            </p:nvSpPr>
            <p:spPr>
              <a:xfrm>
                <a:off x="197284" y="5612883"/>
                <a:ext cx="4947648" cy="461665"/>
              </a:xfrm>
              <a:prstGeom prst="rect">
                <a:avLst/>
              </a:prstGeom>
              <a:blipFill>
                <a:blip r:embed="rId6"/>
                <a:stretch>
                  <a:fillRect l="-1847"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52F6D0E3-192E-4C69-B1A3-92DA462043AC}"/>
                  </a:ext>
                </a:extLst>
              </p:cNvPr>
              <p:cNvSpPr txBox="1"/>
              <p:nvPr/>
            </p:nvSpPr>
            <p:spPr>
              <a:xfrm>
                <a:off x="197284" y="6132214"/>
                <a:ext cx="6151809" cy="4912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If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would always be equal to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4" name="文字方塊 23">
                <a:extLst>
                  <a:ext uri="{FF2B5EF4-FFF2-40B4-BE49-F238E27FC236}">
                    <a16:creationId xmlns:a16="http://schemas.microsoft.com/office/drawing/2014/main" id="{52F6D0E3-192E-4C69-B1A3-92DA462043AC}"/>
                  </a:ext>
                </a:extLst>
              </p:cNvPr>
              <p:cNvSpPr txBox="1">
                <a:spLocks noRot="1" noChangeAspect="1" noMove="1" noResize="1" noEditPoints="1" noAdjustHandles="1" noChangeArrowheads="1" noChangeShapeType="1" noTextEdit="1"/>
              </p:cNvSpPr>
              <p:nvPr/>
            </p:nvSpPr>
            <p:spPr>
              <a:xfrm>
                <a:off x="197284" y="6132214"/>
                <a:ext cx="6151809" cy="491288"/>
              </a:xfrm>
              <a:prstGeom prst="rect">
                <a:avLst/>
              </a:prstGeom>
              <a:blipFill>
                <a:blip r:embed="rId7"/>
                <a:stretch>
                  <a:fillRect l="-1485" t="-3704" b="-27160"/>
                </a:stretch>
              </a:blipFill>
            </p:spPr>
            <p:txBody>
              <a:bodyPr/>
              <a:lstStyle/>
              <a:p>
                <a:r>
                  <a:rPr lang="zh-TW" altLang="en-US">
                    <a:noFill/>
                  </a:rPr>
                  <a:t> </a:t>
                </a:r>
              </a:p>
            </p:txBody>
          </p:sp>
        </mc:Fallback>
      </mc:AlternateContent>
      <p:sp>
        <p:nvSpPr>
          <p:cNvPr id="13" name="矩形 12">
            <a:extLst>
              <a:ext uri="{FF2B5EF4-FFF2-40B4-BE49-F238E27FC236}">
                <a16:creationId xmlns:a16="http://schemas.microsoft.com/office/drawing/2014/main" id="{E0D88B3E-FAB4-4222-8C88-C0258332D144}"/>
              </a:ext>
            </a:extLst>
          </p:cNvPr>
          <p:cNvSpPr/>
          <p:nvPr/>
        </p:nvSpPr>
        <p:spPr>
          <a:xfrm>
            <a:off x="4648200" y="4371194"/>
            <a:ext cx="2513259" cy="1053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BEAE6F-7C0C-40B0-B907-C9E73659AA0D}"/>
                  </a:ext>
                </a:extLst>
              </p:cNvPr>
              <p:cNvSpPr txBox="1"/>
              <p:nvPr/>
            </p:nvSpPr>
            <p:spPr>
              <a:xfrm>
                <a:off x="2426087" y="3729486"/>
                <a:ext cx="6957483" cy="475579"/>
              </a:xfrm>
              <a:prstGeom prst="rect">
                <a:avLst/>
              </a:prstGeom>
              <a:noFill/>
            </p:spPr>
            <p:txBody>
              <a:bodyPr wrap="square" rtlCol="0">
                <a:spAutoFit/>
              </a:bodyPr>
              <a:lstStyle/>
              <a:p>
                <a:pPr lvl="0"/>
                <a14:m>
                  <m:oMath xmlns:m="http://schemas.openxmlformats.org/officeDocument/2006/math">
                    <m:r>
                      <a:rPr lang="zh-TW" altLang="en-US" sz="2400" b="1" i="1">
                        <a:solidFill>
                          <a:prstClr val="black"/>
                        </a:solidFill>
                        <a:latin typeface="Cambria Math" panose="02040503050406030204" pitchFamily="18" charset="0"/>
                      </a:rPr>
                      <m:t>𝜽</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should be close to</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14:m>
                  <m:oMath xmlns:m="http://schemas.openxmlformats.org/officeDocument/2006/math">
                    <m:sSup>
                      <m:sSupPr>
                        <m:ctrlPr>
                          <a:rPr lang="en-US" altLang="zh-TW" sz="2400" b="1" i="1">
                            <a:solidFill>
                              <a:prstClr val="black"/>
                            </a:solidFill>
                            <a:latin typeface="Cambria Math" panose="02040503050406030204" pitchFamily="18" charset="0"/>
                          </a:rPr>
                        </m:ctrlPr>
                      </m:sSupPr>
                      <m:e>
                        <m:r>
                          <a:rPr lang="zh-TW" altLang="en-US" sz="2400" b="1" i="1">
                            <a:solidFill>
                              <a:prstClr val="black"/>
                            </a:solidFill>
                            <a:latin typeface="Cambria Math" panose="02040503050406030204" pitchFamily="18" charset="0"/>
                          </a:rPr>
                          <m:t>𝜽</m:t>
                        </m:r>
                      </m:e>
                      <m:sup>
                        <m:r>
                          <a:rPr lang="en-US" altLang="zh-TW" sz="2400" b="1" i="1">
                            <a:solidFill>
                              <a:prstClr val="black"/>
                            </a:solidFill>
                            <a:latin typeface="Cambria Math" panose="02040503050406030204" pitchFamily="18" charset="0"/>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in certain directions.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31BEAE6F-7C0C-40B0-B907-C9E73659AA0D}"/>
                  </a:ext>
                </a:extLst>
              </p:cNvPr>
              <p:cNvSpPr txBox="1">
                <a:spLocks noRot="1" noChangeAspect="1" noMove="1" noResize="1" noEditPoints="1" noAdjustHandles="1" noChangeArrowheads="1" noChangeShapeType="1" noTextEdit="1"/>
              </p:cNvSpPr>
              <p:nvPr/>
            </p:nvSpPr>
            <p:spPr>
              <a:xfrm>
                <a:off x="2426087" y="3729486"/>
                <a:ext cx="6957483" cy="475579"/>
              </a:xfrm>
              <a:prstGeom prst="rect">
                <a:avLst/>
              </a:prstGeom>
              <a:blipFill>
                <a:blip r:embed="rId8"/>
                <a:stretch>
                  <a:fillRect l="-263" t="-7692" b="-28205"/>
                </a:stretch>
              </a:blipFill>
            </p:spPr>
            <p:txBody>
              <a:bodyPr/>
              <a:lstStyle/>
              <a:p>
                <a:r>
                  <a:rPr lang="zh-TW" altLang="en-US">
                    <a:noFill/>
                  </a:rPr>
                  <a:t> </a:t>
                </a:r>
              </a:p>
            </p:txBody>
          </p:sp>
        </mc:Fallback>
      </mc:AlternateContent>
      <p:sp>
        <p:nvSpPr>
          <p:cNvPr id="5" name="箭號: 向右 4">
            <a:extLst>
              <a:ext uri="{FF2B5EF4-FFF2-40B4-BE49-F238E27FC236}">
                <a16:creationId xmlns:a16="http://schemas.microsoft.com/office/drawing/2014/main" id="{47CCEC4A-8072-4476-AC63-15649CE75CBE}"/>
              </a:ext>
            </a:extLst>
          </p:cNvPr>
          <p:cNvSpPr/>
          <p:nvPr/>
        </p:nvSpPr>
        <p:spPr>
          <a:xfrm>
            <a:off x="5496392" y="5681272"/>
            <a:ext cx="494675" cy="299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4" name="文字方塊 13">
            <a:extLst>
              <a:ext uri="{FF2B5EF4-FFF2-40B4-BE49-F238E27FC236}">
                <a16:creationId xmlns:a16="http://schemas.microsoft.com/office/drawing/2014/main" id="{B919CF9A-62F2-4761-A11A-4935F0F23279}"/>
              </a:ext>
            </a:extLst>
          </p:cNvPr>
          <p:cNvSpPr txBox="1"/>
          <p:nvPr/>
        </p:nvSpPr>
        <p:spPr>
          <a:xfrm>
            <a:off x="5991067" y="5594980"/>
            <a:ext cx="329115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Catastrophic Forgetting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箭號: 向右 15">
            <a:extLst>
              <a:ext uri="{FF2B5EF4-FFF2-40B4-BE49-F238E27FC236}">
                <a16:creationId xmlns:a16="http://schemas.microsoft.com/office/drawing/2014/main" id="{83EFAD02-A028-4FE8-8014-2D08D4C7A1B0}"/>
              </a:ext>
            </a:extLst>
          </p:cNvPr>
          <p:cNvSpPr/>
          <p:nvPr/>
        </p:nvSpPr>
        <p:spPr>
          <a:xfrm>
            <a:off x="5496392" y="6241253"/>
            <a:ext cx="494675" cy="299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7" name="文字方塊 16">
            <a:extLst>
              <a:ext uri="{FF2B5EF4-FFF2-40B4-BE49-F238E27FC236}">
                <a16:creationId xmlns:a16="http://schemas.microsoft.com/office/drawing/2014/main" id="{2878E75A-0CC9-483E-9EA5-8839050EC5DC}"/>
              </a:ext>
            </a:extLst>
          </p:cNvPr>
          <p:cNvSpPr txBox="1"/>
          <p:nvPr/>
        </p:nvSpPr>
        <p:spPr>
          <a:xfrm>
            <a:off x="5991067" y="6164449"/>
            <a:ext cx="477774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ntransigence</a:t>
            </a:r>
          </a:p>
        </p:txBody>
      </p:sp>
    </p:spTree>
    <p:extLst>
      <p:ext uri="{BB962C8B-B14F-4D97-AF65-F5344CB8AC3E}">
        <p14:creationId xmlns:p14="http://schemas.microsoft.com/office/powerpoint/2010/main" val="36983481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13" grpId="0" animBg="1"/>
      <p:bldP spid="15" grpId="0"/>
      <p:bldP spid="5" grpId="0" animBg="1"/>
      <p:bldP spid="14" grpId="0"/>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接點 29">
            <a:extLst>
              <a:ext uri="{FF2B5EF4-FFF2-40B4-BE49-F238E27FC236}">
                <a16:creationId xmlns:a16="http://schemas.microsoft.com/office/drawing/2014/main" id="{1072EEC3-D856-42AE-848B-06AFBB243208}"/>
              </a:ext>
            </a:extLst>
          </p:cNvPr>
          <p:cNvCxnSpPr/>
          <p:nvPr/>
        </p:nvCxnSpPr>
        <p:spPr>
          <a:xfrm>
            <a:off x="6539321" y="2319872"/>
            <a:ext cx="0" cy="2696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pPr lvl="0"/>
            <a:r>
              <a:rPr lang="en-US" altLang="zh-TW" dirty="0"/>
              <a:t>Selective Synaptic Plasticity</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ABBA0C1-F4E3-4795-B834-19787D97F350}"/>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6" name="文字方塊 15">
                <a:extLst>
                  <a:ext uri="{FF2B5EF4-FFF2-40B4-BE49-F238E27FC236}">
                    <a16:creationId xmlns:a16="http://schemas.microsoft.com/office/drawing/2014/main" id="{9ABBA0C1-F4E3-4795-B834-19787D97F350}"/>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6"/>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5DB1B8D4-EAD9-464B-9DAA-C0056607A654}"/>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文字方塊 16">
                <a:extLst>
                  <a:ext uri="{FF2B5EF4-FFF2-40B4-BE49-F238E27FC236}">
                    <a16:creationId xmlns:a16="http://schemas.microsoft.com/office/drawing/2014/main" id="{5DB1B8D4-EAD9-464B-9DAA-C0056607A654}"/>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7"/>
                <a:stretch>
                  <a:fillRect l="-17910" t="-4762" r="-8955" b="-6349"/>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21535D8D-575B-49C3-96D7-FE882C1C8F14}"/>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5" name="文字方塊 34">
                <a:extLst>
                  <a:ext uri="{FF2B5EF4-FFF2-40B4-BE49-F238E27FC236}">
                    <a16:creationId xmlns:a16="http://schemas.microsoft.com/office/drawing/2014/main" id="{21535D8D-575B-49C3-96D7-FE882C1C8F14}"/>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9"/>
                <a:stretch>
                  <a:fillRect l="-20000" r="-6667" b="-13115"/>
                </a:stretch>
              </a:blipFill>
            </p:spPr>
            <p:txBody>
              <a:bodyPr/>
              <a:lstStyle/>
              <a:p>
                <a:r>
                  <a:rPr lang="zh-TW" altLang="en-US">
                    <a:noFill/>
                  </a:rPr>
                  <a:t> </a:t>
                </a:r>
              </a:p>
            </p:txBody>
          </p:sp>
        </mc:Fallback>
      </mc:AlternateContent>
      <p:sp>
        <p:nvSpPr>
          <p:cNvPr id="3" name="手繪多邊形: 圖案 2">
            <a:extLst>
              <a:ext uri="{FF2B5EF4-FFF2-40B4-BE49-F238E27FC236}">
                <a16:creationId xmlns:a16="http://schemas.microsoft.com/office/drawing/2014/main" id="{1666C7AA-BE87-44AC-A29E-81BB836EA03A}"/>
              </a:ext>
            </a:extLst>
          </p:cNvPr>
          <p:cNvSpPr/>
          <p:nvPr/>
        </p:nvSpPr>
        <p:spPr>
          <a:xfrm>
            <a:off x="4689153" y="1911117"/>
            <a:ext cx="3680749" cy="408755"/>
          </a:xfrm>
          <a:custGeom>
            <a:avLst/>
            <a:gdLst>
              <a:gd name="connsiteX0" fmla="*/ 0 w 3680749"/>
              <a:gd name="connsiteY0" fmla="*/ 57873 h 408755"/>
              <a:gd name="connsiteX1" fmla="*/ 1250066 w 3680749"/>
              <a:gd name="connsiteY1" fmla="*/ 381964 h 408755"/>
              <a:gd name="connsiteX2" fmla="*/ 2187615 w 3680749"/>
              <a:gd name="connsiteY2" fmla="*/ 381964 h 408755"/>
              <a:gd name="connsiteX3" fmla="*/ 3044142 w 3680749"/>
              <a:gd name="connsiteY3" fmla="*/ 312516 h 408755"/>
              <a:gd name="connsiteX4" fmla="*/ 3680749 w 3680749"/>
              <a:gd name="connsiteY4" fmla="*/ 0 h 408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749" h="408755">
                <a:moveTo>
                  <a:pt x="0" y="57873"/>
                </a:moveTo>
                <a:cubicBezTo>
                  <a:pt x="442732" y="192911"/>
                  <a:pt x="885464" y="327949"/>
                  <a:pt x="1250066" y="381964"/>
                </a:cubicBezTo>
                <a:cubicBezTo>
                  <a:pt x="1614669" y="435979"/>
                  <a:pt x="1888602" y="393539"/>
                  <a:pt x="2187615" y="381964"/>
                </a:cubicBezTo>
                <a:cubicBezTo>
                  <a:pt x="2486628" y="370389"/>
                  <a:pt x="2795286" y="376177"/>
                  <a:pt x="3044142" y="312516"/>
                </a:cubicBezTo>
                <a:cubicBezTo>
                  <a:pt x="3292998" y="248855"/>
                  <a:pt x="3486873" y="124427"/>
                  <a:pt x="3680749" y="0"/>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0" name="手繪多邊形: 圖案 19">
            <a:extLst>
              <a:ext uri="{FF2B5EF4-FFF2-40B4-BE49-F238E27FC236}">
                <a16:creationId xmlns:a16="http://schemas.microsoft.com/office/drawing/2014/main" id="{D399F7E1-7EA3-4BE8-ABFF-30A35B874AA1}"/>
              </a:ext>
            </a:extLst>
          </p:cNvPr>
          <p:cNvSpPr/>
          <p:nvPr/>
        </p:nvSpPr>
        <p:spPr>
          <a:xfrm>
            <a:off x="4704918" y="3753871"/>
            <a:ext cx="3541853" cy="1389064"/>
          </a:xfrm>
          <a:custGeom>
            <a:avLst/>
            <a:gdLst>
              <a:gd name="connsiteX0" fmla="*/ 0 w 3541853"/>
              <a:gd name="connsiteY0" fmla="*/ 57873 h 1389064"/>
              <a:gd name="connsiteX1" fmla="*/ 1851949 w 3541853"/>
              <a:gd name="connsiteY1" fmla="*/ 1388962 h 1389064"/>
              <a:gd name="connsiteX2" fmla="*/ 3541853 w 3541853"/>
              <a:gd name="connsiteY2" fmla="*/ 0 h 1389064"/>
            </a:gdLst>
            <a:ahLst/>
            <a:cxnLst>
              <a:cxn ang="0">
                <a:pos x="connsiteX0" y="connsiteY0"/>
              </a:cxn>
              <a:cxn ang="0">
                <a:pos x="connsiteX1" y="connsiteY1"/>
              </a:cxn>
              <a:cxn ang="0">
                <a:pos x="connsiteX2" y="connsiteY2"/>
              </a:cxn>
            </a:cxnLst>
            <a:rect l="l" t="t" r="r" b="b"/>
            <a:pathLst>
              <a:path w="3541853" h="1389064">
                <a:moveTo>
                  <a:pt x="0" y="57873"/>
                </a:moveTo>
                <a:cubicBezTo>
                  <a:pt x="630820" y="728240"/>
                  <a:pt x="1261640" y="1398608"/>
                  <a:pt x="1851949" y="1388962"/>
                </a:cubicBezTo>
                <a:cubicBezTo>
                  <a:pt x="2442258" y="1379317"/>
                  <a:pt x="2992055" y="689658"/>
                  <a:pt x="3541853"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8" name="橢圓 57">
            <a:extLst>
              <a:ext uri="{FF2B5EF4-FFF2-40B4-BE49-F238E27FC236}">
                <a16:creationId xmlns:a16="http://schemas.microsoft.com/office/drawing/2014/main" id="{71BA785F-47BB-4D7A-8EC3-706FC4A6F2D1}"/>
              </a:ext>
            </a:extLst>
          </p:cNvPr>
          <p:cNvSpPr/>
          <p:nvPr/>
        </p:nvSpPr>
        <p:spPr>
          <a:xfrm>
            <a:off x="6460079" y="2240630"/>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9" name="橢圓 58">
            <a:extLst>
              <a:ext uri="{FF2B5EF4-FFF2-40B4-BE49-F238E27FC236}">
                <a16:creationId xmlns:a16="http://schemas.microsoft.com/office/drawing/2014/main" id="{942B4A61-CEF9-407D-9097-41B3BA77AED5}"/>
              </a:ext>
            </a:extLst>
          </p:cNvPr>
          <p:cNvSpPr/>
          <p:nvPr/>
        </p:nvSpPr>
        <p:spPr>
          <a:xfrm>
            <a:off x="6466050" y="5063693"/>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3" name="直線接點 22">
            <a:extLst>
              <a:ext uri="{FF2B5EF4-FFF2-40B4-BE49-F238E27FC236}">
                <a16:creationId xmlns:a16="http://schemas.microsoft.com/office/drawing/2014/main" id="{E7E5856F-89AD-4229-AAC8-823A824A7643}"/>
              </a:ext>
            </a:extLst>
          </p:cNvPr>
          <p:cNvCxnSpPr>
            <a:cxnSpLocks/>
          </p:cNvCxnSpPr>
          <p:nvPr/>
        </p:nvCxnSpPr>
        <p:spPr>
          <a:xfrm>
            <a:off x="4704917" y="5463220"/>
            <a:ext cx="3680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66168966-302D-4970-8644-7FDF7D5D39C8}"/>
              </a:ext>
            </a:extLst>
          </p:cNvPr>
          <p:cNvCxnSpPr>
            <a:cxnSpLocks/>
          </p:cNvCxnSpPr>
          <p:nvPr/>
        </p:nvCxnSpPr>
        <p:spPr>
          <a:xfrm>
            <a:off x="4689152" y="2590178"/>
            <a:ext cx="3680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A4F5696F-7C6C-483B-A425-5087C08C09C3}"/>
                  </a:ext>
                </a:extLst>
              </p:cNvPr>
              <p:cNvSpPr txBox="1"/>
              <p:nvPr/>
            </p:nvSpPr>
            <p:spPr>
              <a:xfrm>
                <a:off x="8431845" y="2325564"/>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1" name="文字方塊 60">
                <a:extLst>
                  <a:ext uri="{FF2B5EF4-FFF2-40B4-BE49-F238E27FC236}">
                    <a16:creationId xmlns:a16="http://schemas.microsoft.com/office/drawing/2014/main" id="{A4F5696F-7C6C-483B-A425-5087C08C09C3}"/>
                  </a:ext>
                </a:extLst>
              </p:cNvPr>
              <p:cNvSpPr txBox="1">
                <a:spLocks noRot="1" noChangeAspect="1" noMove="1" noResize="1" noEditPoints="1" noAdjustHandles="1" noChangeArrowheads="1" noChangeShapeType="1" noTextEdit="1"/>
              </p:cNvSpPr>
              <p:nvPr/>
            </p:nvSpPr>
            <p:spPr>
              <a:xfrm>
                <a:off x="8431845" y="2325564"/>
                <a:ext cx="366702" cy="369332"/>
              </a:xfrm>
              <a:prstGeom prst="rect">
                <a:avLst/>
              </a:prstGeom>
              <a:blipFill>
                <a:blip r:embed="rId10"/>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40E541F1-166A-434F-A8B8-F757C2AE3C01}"/>
                  </a:ext>
                </a:extLst>
              </p:cNvPr>
              <p:cNvSpPr txBox="1"/>
              <p:nvPr/>
            </p:nvSpPr>
            <p:spPr>
              <a:xfrm>
                <a:off x="8406433" y="5258435"/>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2" name="文字方塊 61">
                <a:extLst>
                  <a:ext uri="{FF2B5EF4-FFF2-40B4-BE49-F238E27FC236}">
                    <a16:creationId xmlns:a16="http://schemas.microsoft.com/office/drawing/2014/main" id="{40E541F1-166A-434F-A8B8-F757C2AE3C01}"/>
                  </a:ext>
                </a:extLst>
              </p:cNvPr>
              <p:cNvSpPr txBox="1">
                <a:spLocks noRot="1" noChangeAspect="1" noMove="1" noResize="1" noEditPoints="1" noAdjustHandles="1" noChangeArrowheads="1" noChangeShapeType="1" noTextEdit="1"/>
              </p:cNvSpPr>
              <p:nvPr/>
            </p:nvSpPr>
            <p:spPr>
              <a:xfrm>
                <a:off x="8406433" y="5258435"/>
                <a:ext cx="373820" cy="369332"/>
              </a:xfrm>
              <a:prstGeom prst="rect">
                <a:avLst/>
              </a:prstGeom>
              <a:blipFill>
                <a:blip r:embed="rId11"/>
                <a:stretch>
                  <a:fillRect l="-18033" r="-6557" b="-15000"/>
                </a:stretch>
              </a:blipFill>
            </p:spPr>
            <p:txBody>
              <a:bodyPr/>
              <a:lstStyle/>
              <a:p>
                <a:r>
                  <a:rPr lang="zh-TW" altLang="en-US">
                    <a:noFill/>
                  </a:rPr>
                  <a:t> </a:t>
                </a:r>
              </a:p>
            </p:txBody>
          </p:sp>
        </mc:Fallback>
      </mc:AlternateContent>
      <p:cxnSp>
        <p:nvCxnSpPr>
          <p:cNvPr id="63" name="直線接點 62">
            <a:extLst>
              <a:ext uri="{FF2B5EF4-FFF2-40B4-BE49-F238E27FC236}">
                <a16:creationId xmlns:a16="http://schemas.microsoft.com/office/drawing/2014/main" id="{029AEC51-CA40-42F9-95B2-0564411C0BD6}"/>
              </a:ext>
            </a:extLst>
          </p:cNvPr>
          <p:cNvCxnSpPr/>
          <p:nvPr/>
        </p:nvCxnSpPr>
        <p:spPr>
          <a:xfrm>
            <a:off x="6545292" y="5204530"/>
            <a:ext cx="0" cy="2696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F2D052CE-766B-4C2D-9C33-0C0A690A573F}"/>
                  </a:ext>
                </a:extLst>
              </p:cNvPr>
              <p:cNvSpPr txBox="1"/>
              <p:nvPr/>
            </p:nvSpPr>
            <p:spPr>
              <a:xfrm>
                <a:off x="6388098" y="1805258"/>
                <a:ext cx="410562" cy="38318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sup>
                      </m:sSub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2" name="文字方塊 31">
                <a:extLst>
                  <a:ext uri="{FF2B5EF4-FFF2-40B4-BE49-F238E27FC236}">
                    <a16:creationId xmlns:a16="http://schemas.microsoft.com/office/drawing/2014/main" id="{F2D052CE-766B-4C2D-9C33-0C0A690A573F}"/>
                  </a:ext>
                </a:extLst>
              </p:cNvPr>
              <p:cNvSpPr txBox="1">
                <a:spLocks noRot="1" noChangeAspect="1" noMove="1" noResize="1" noEditPoints="1" noAdjustHandles="1" noChangeArrowheads="1" noChangeShapeType="1" noTextEdit="1"/>
              </p:cNvSpPr>
              <p:nvPr/>
            </p:nvSpPr>
            <p:spPr>
              <a:xfrm>
                <a:off x="6388098" y="1805258"/>
                <a:ext cx="410562" cy="383182"/>
              </a:xfrm>
              <a:prstGeom prst="rect">
                <a:avLst/>
              </a:prstGeom>
              <a:blipFill>
                <a:blip r:embed="rId12"/>
                <a:stretch>
                  <a:fillRect l="-17910" t="-3175" r="-5970"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4CC0DF3A-BAAB-494F-9546-8CE9A5AA1C05}"/>
                  </a:ext>
                </a:extLst>
              </p:cNvPr>
              <p:cNvSpPr txBox="1"/>
              <p:nvPr/>
            </p:nvSpPr>
            <p:spPr>
              <a:xfrm>
                <a:off x="6349805" y="4630674"/>
                <a:ext cx="410561" cy="38395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sup>
                      </m:sSub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5" name="文字方塊 64">
                <a:extLst>
                  <a:ext uri="{FF2B5EF4-FFF2-40B4-BE49-F238E27FC236}">
                    <a16:creationId xmlns:a16="http://schemas.microsoft.com/office/drawing/2014/main" id="{4CC0DF3A-BAAB-494F-9546-8CE9A5AA1C05}"/>
                  </a:ext>
                </a:extLst>
              </p:cNvPr>
              <p:cNvSpPr txBox="1">
                <a:spLocks noRot="1" noChangeAspect="1" noMove="1" noResize="1" noEditPoints="1" noAdjustHandles="1" noChangeArrowheads="1" noChangeShapeType="1" noTextEdit="1"/>
              </p:cNvSpPr>
              <p:nvPr/>
            </p:nvSpPr>
            <p:spPr>
              <a:xfrm>
                <a:off x="6349805" y="4630674"/>
                <a:ext cx="410561" cy="383951"/>
              </a:xfrm>
              <a:prstGeom prst="rect">
                <a:avLst/>
              </a:prstGeom>
              <a:blipFill>
                <a:blip r:embed="rId13"/>
                <a:stretch>
                  <a:fillRect l="-17910" t="-1587" r="-5970" b="-15873"/>
                </a:stretch>
              </a:blipFill>
            </p:spPr>
            <p:txBody>
              <a:bodyPr/>
              <a:lstStyle/>
              <a:p>
                <a:r>
                  <a:rPr lang="zh-TW" altLang="en-US">
                    <a:noFill/>
                  </a:rPr>
                  <a:t> </a:t>
                </a:r>
              </a:p>
            </p:txBody>
          </p:sp>
        </mc:Fallback>
      </mc:AlternateContent>
      <p:sp>
        <p:nvSpPr>
          <p:cNvPr id="2048" name="文字方塊 2047">
            <a:extLst>
              <a:ext uri="{FF2B5EF4-FFF2-40B4-BE49-F238E27FC236}">
                <a16:creationId xmlns:a16="http://schemas.microsoft.com/office/drawing/2014/main" id="{A05B8313-BA8E-4A85-A457-9D098CBB22BE}"/>
              </a:ext>
            </a:extLst>
          </p:cNvPr>
          <p:cNvSpPr txBox="1"/>
          <p:nvPr/>
        </p:nvSpPr>
        <p:spPr>
          <a:xfrm>
            <a:off x="4573063" y="2668714"/>
            <a:ext cx="3151715" cy="461665"/>
          </a:xfrm>
          <a:prstGeom prst="rect">
            <a:avLst/>
          </a:prstGeom>
          <a:noFill/>
        </p:spPr>
        <p:txBody>
          <a:bodyPr wrap="square" rtlCol="0">
            <a:spAutoFit/>
          </a:bodyPr>
          <a:lstStyle/>
          <a:p>
            <a:pPr lvl="0">
              <a:defRPr/>
            </a:pPr>
            <a:r>
              <a:rPr lang="en-US" altLang="zh-TW" sz="2400" b="1" dirty="0">
                <a:solidFill>
                  <a:prstClr val="black"/>
                </a:solidFill>
                <a:ea typeface="微軟正黑體" panose="020B0604030504040204" pitchFamily="34" charset="-120"/>
              </a:rPr>
              <a:t>can be changed</a:t>
            </a:r>
            <a:r>
              <a:rPr lang="zh-TW" altLang="en-US" sz="2400" b="1" dirty="0">
                <a:solidFill>
                  <a:prstClr val="black"/>
                </a:solidFill>
                <a:ea typeface="微軟正黑體" panose="020B0604030504040204" pitchFamily="34" charset="-120"/>
              </a:rPr>
              <a:t> </a:t>
            </a:r>
            <a:r>
              <a:rPr lang="en-US" altLang="zh-TW" sz="2400" b="1" dirty="0">
                <a:solidFill>
                  <a:prstClr val="black"/>
                </a:solidFill>
                <a:ea typeface="微軟正黑體" panose="020B0604030504040204" pitchFamily="34" charset="-120"/>
                <a:sym typeface="Wingdings" panose="05000000000000000000" pitchFamily="2" charset="2"/>
              </a:rPr>
              <a:t></a:t>
            </a:r>
            <a:endParaRPr lang="zh-TW" altLang="en-US" sz="2400" b="1" dirty="0">
              <a:solidFill>
                <a:prstClr val="black"/>
              </a:solidFill>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4E3B9A4C-2B02-4475-A1B6-4864303769D7}"/>
                  </a:ext>
                </a:extLst>
              </p:cNvPr>
              <p:cNvSpPr txBox="1"/>
              <p:nvPr/>
            </p:nvSpPr>
            <p:spPr>
              <a:xfrm>
                <a:off x="6929473" y="3055130"/>
                <a:ext cx="216523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small</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7" name="文字方塊 66">
                <a:extLst>
                  <a:ext uri="{FF2B5EF4-FFF2-40B4-BE49-F238E27FC236}">
                    <a16:creationId xmlns:a16="http://schemas.microsoft.com/office/drawing/2014/main" id="{4E3B9A4C-2B02-4475-A1B6-4864303769D7}"/>
                  </a:ext>
                </a:extLst>
              </p:cNvPr>
              <p:cNvSpPr txBox="1">
                <a:spLocks noRot="1" noChangeAspect="1" noMove="1" noResize="1" noEditPoints="1" noAdjustHandles="1" noChangeArrowheads="1" noChangeShapeType="1" noTextEdit="1"/>
              </p:cNvSpPr>
              <p:nvPr/>
            </p:nvSpPr>
            <p:spPr>
              <a:xfrm>
                <a:off x="6929473" y="3055130"/>
                <a:ext cx="2165233" cy="461665"/>
              </a:xfrm>
              <a:prstGeom prst="rect">
                <a:avLst/>
              </a:prstGeom>
              <a:blipFill>
                <a:blip r:embed="rId14"/>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F691C603-88D7-4DF4-AEA0-7BBC65FEAF2D}"/>
                  </a:ext>
                </a:extLst>
              </p:cNvPr>
              <p:cNvSpPr txBox="1"/>
              <p:nvPr/>
            </p:nvSpPr>
            <p:spPr>
              <a:xfrm>
                <a:off x="6945239" y="5939852"/>
                <a:ext cx="208208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is large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8" name="文字方塊 67">
                <a:extLst>
                  <a:ext uri="{FF2B5EF4-FFF2-40B4-BE49-F238E27FC236}">
                    <a16:creationId xmlns:a16="http://schemas.microsoft.com/office/drawing/2014/main" id="{F691C603-88D7-4DF4-AEA0-7BBC65FEAF2D}"/>
                  </a:ext>
                </a:extLst>
              </p:cNvPr>
              <p:cNvSpPr txBox="1">
                <a:spLocks noRot="1" noChangeAspect="1" noMove="1" noResize="1" noEditPoints="1" noAdjustHandles="1" noChangeArrowheads="1" noChangeShapeType="1" noTextEdit="1"/>
              </p:cNvSpPr>
              <p:nvPr/>
            </p:nvSpPr>
            <p:spPr>
              <a:xfrm>
                <a:off x="6945239" y="5939852"/>
                <a:ext cx="2082084" cy="461665"/>
              </a:xfrm>
              <a:prstGeom prst="rect">
                <a:avLst/>
              </a:prstGeom>
              <a:blipFill>
                <a:blip r:embed="rId15"/>
                <a:stretch>
                  <a:fillRect t="-10526" b="-28947"/>
                </a:stretch>
              </a:blipFill>
            </p:spPr>
            <p:txBody>
              <a:bodyPr/>
              <a:lstStyle/>
              <a:p>
                <a:r>
                  <a:rPr lang="zh-TW" altLang="en-US">
                    <a:noFill/>
                  </a:rPr>
                  <a:t> </a:t>
                </a:r>
              </a:p>
            </p:txBody>
          </p:sp>
        </mc:Fallback>
      </mc:AlternateContent>
      <p:sp>
        <p:nvSpPr>
          <p:cNvPr id="69" name="文字方塊 68">
            <a:extLst>
              <a:ext uri="{FF2B5EF4-FFF2-40B4-BE49-F238E27FC236}">
                <a16:creationId xmlns:a16="http://schemas.microsoft.com/office/drawing/2014/main" id="{C05156DA-85F1-4A89-BEEC-17F345333F96}"/>
              </a:ext>
            </a:extLst>
          </p:cNvPr>
          <p:cNvSpPr txBox="1"/>
          <p:nvPr/>
        </p:nvSpPr>
        <p:spPr>
          <a:xfrm>
            <a:off x="4585961" y="5515380"/>
            <a:ext cx="3151715" cy="461665"/>
          </a:xfrm>
          <a:prstGeom prst="rect">
            <a:avLst/>
          </a:prstGeom>
          <a:noFill/>
        </p:spPr>
        <p:txBody>
          <a:bodyPr wrap="square" rtlCol="0">
            <a:spAutoFit/>
          </a:bodyPr>
          <a:lstStyle/>
          <a:p>
            <a:pPr lvl="0"/>
            <a:r>
              <a:rPr lang="en-US" altLang="zh-TW" sz="2400" b="1" dirty="0">
                <a:solidFill>
                  <a:prstClr val="black"/>
                </a:solidFill>
                <a:ea typeface="微軟正黑體" panose="020B0604030504040204" pitchFamily="34" charset="-120"/>
              </a:rPr>
              <a:t>don’t touch it!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049" name="箭號: 向右 2048">
            <a:extLst>
              <a:ext uri="{FF2B5EF4-FFF2-40B4-BE49-F238E27FC236}">
                <a16:creationId xmlns:a16="http://schemas.microsoft.com/office/drawing/2014/main" id="{426117BF-CC0A-4EF8-9CC5-A9BE98DD7DDA}"/>
              </a:ext>
            </a:extLst>
          </p:cNvPr>
          <p:cNvSpPr/>
          <p:nvPr/>
        </p:nvSpPr>
        <p:spPr>
          <a:xfrm>
            <a:off x="6547896" y="3149820"/>
            <a:ext cx="719747" cy="2644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1" name="箭號: 向右 70">
            <a:extLst>
              <a:ext uri="{FF2B5EF4-FFF2-40B4-BE49-F238E27FC236}">
                <a16:creationId xmlns:a16="http://schemas.microsoft.com/office/drawing/2014/main" id="{3073E69A-178C-47FA-8ACF-7900AD12048B}"/>
              </a:ext>
            </a:extLst>
          </p:cNvPr>
          <p:cNvSpPr/>
          <p:nvPr/>
        </p:nvSpPr>
        <p:spPr>
          <a:xfrm>
            <a:off x="6541779" y="6038448"/>
            <a:ext cx="719747" cy="2644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E1B15186-C5D8-41BD-B63D-D4C91B400509}"/>
                  </a:ext>
                </a:extLst>
              </p:cNvPr>
              <p:cNvSpPr txBox="1"/>
              <p:nvPr/>
            </p:nvSpPr>
            <p:spPr>
              <a:xfrm>
                <a:off x="1343260" y="5812964"/>
                <a:ext cx="2832180" cy="738664"/>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72" name="文字方塊 71">
                <a:extLst>
                  <a:ext uri="{FF2B5EF4-FFF2-40B4-BE49-F238E27FC236}">
                    <a16:creationId xmlns:a16="http://schemas.microsoft.com/office/drawing/2014/main" id="{E1B15186-C5D8-41BD-B63D-D4C91B400509}"/>
                  </a:ext>
                </a:extLst>
              </p:cNvPr>
              <p:cNvSpPr txBox="1">
                <a:spLocks noRot="1" noChangeAspect="1" noMove="1" noResize="1" noEditPoints="1" noAdjustHandles="1" noChangeArrowheads="1" noChangeShapeType="1" noTextEdit="1"/>
              </p:cNvSpPr>
              <p:nvPr/>
            </p:nvSpPr>
            <p:spPr>
              <a:xfrm>
                <a:off x="1343260" y="5812964"/>
                <a:ext cx="2832180" cy="738664"/>
              </a:xfrm>
              <a:prstGeom prst="rect">
                <a:avLst/>
              </a:prstGeom>
              <a:blipFill>
                <a:blip r:embed="rId16"/>
                <a:stretch>
                  <a:fillRect l="-6452" t="-13223" r="-2796" b="-239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79258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58" grpId="0" animBg="1"/>
      <p:bldP spid="59" grpId="0" animBg="1"/>
      <p:bldP spid="61" grpId="0"/>
      <p:bldP spid="62" grpId="0"/>
      <p:bldP spid="32" grpId="0"/>
      <p:bldP spid="65" grpId="0"/>
      <p:bldP spid="2048" grpId="0"/>
      <p:bldP spid="67" grpId="0"/>
      <p:bldP spid="68" grpId="0"/>
      <p:bldP spid="69" grpId="0"/>
      <p:bldP spid="2049" grpId="0" animBg="1"/>
      <p:bldP spid="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pPr lvl="0"/>
            <a:r>
              <a:rPr lang="en-US" altLang="zh-TW" dirty="0"/>
              <a:t>Selective Synaptic Plasticity</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8" name="群組 7">
            <a:extLst>
              <a:ext uri="{FF2B5EF4-FFF2-40B4-BE49-F238E27FC236}">
                <a16:creationId xmlns:a16="http://schemas.microsoft.com/office/drawing/2014/main" id="{DAFA3528-2AFC-4F2E-B97B-BA186D6E45AA}"/>
              </a:ext>
            </a:extLst>
          </p:cNvPr>
          <p:cNvGrpSpPr/>
          <p:nvPr/>
        </p:nvGrpSpPr>
        <p:grpSpPr>
          <a:xfrm>
            <a:off x="5249751" y="2007657"/>
            <a:ext cx="3151716" cy="3426952"/>
            <a:chOff x="5240520" y="1312332"/>
            <a:chExt cx="2472267" cy="2688168"/>
          </a:xfrm>
        </p:grpSpPr>
        <p:sp>
          <p:nvSpPr>
            <p:cNvPr id="6" name="矩形 5">
              <a:extLst>
                <a:ext uri="{FF2B5EF4-FFF2-40B4-BE49-F238E27FC236}">
                  <a16:creationId xmlns:a16="http://schemas.microsoft.com/office/drawing/2014/main" id="{35EFF094-1B9B-4E8C-AC53-6B1209DADF0D}"/>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橢圓 6">
              <a:extLst>
                <a:ext uri="{FF2B5EF4-FFF2-40B4-BE49-F238E27FC236}">
                  <a16:creationId xmlns:a16="http://schemas.microsoft.com/office/drawing/2014/main" id="{1E15CCC3-3869-4BCB-AC01-D24EF7523F1E}"/>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61693D12-4EE9-4EEF-891D-8A8B3F34BF29}"/>
              </a:ext>
            </a:extLst>
          </p:cNvPr>
          <p:cNvSpPr txBox="1"/>
          <p:nvPr/>
        </p:nvSpPr>
        <p:spPr>
          <a:xfrm>
            <a:off x="5892159" y="1654515"/>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D7D6BC59-34AE-4CAD-97D4-C60FE931793E}"/>
                  </a:ext>
                </a:extLst>
              </p:cNvPr>
              <p:cNvSpPr txBox="1"/>
              <p:nvPr/>
            </p:nvSpPr>
            <p:spPr>
              <a:xfrm>
                <a:off x="1436864" y="5703790"/>
                <a:ext cx="656284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small, while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is large. </a:t>
                </a:r>
              </a:p>
            </p:txBody>
          </p:sp>
        </mc:Choice>
        <mc:Fallback xmlns="">
          <p:sp>
            <p:nvSpPr>
              <p:cNvPr id="11" name="文字方塊 10">
                <a:extLst>
                  <a:ext uri="{FF2B5EF4-FFF2-40B4-BE49-F238E27FC236}">
                    <a16:creationId xmlns:a16="http://schemas.microsoft.com/office/drawing/2014/main" id="{D7D6BC59-34AE-4CAD-97D4-C60FE931793E}"/>
                  </a:ext>
                </a:extLst>
              </p:cNvPr>
              <p:cNvSpPr txBox="1">
                <a:spLocks noRot="1" noChangeAspect="1" noMove="1" noResize="1" noEditPoints="1" noAdjustHandles="1" noChangeArrowheads="1" noChangeShapeType="1" noTextEdit="1"/>
              </p:cNvSpPr>
              <p:nvPr/>
            </p:nvSpPr>
            <p:spPr>
              <a:xfrm>
                <a:off x="1436864" y="5703790"/>
                <a:ext cx="6562846" cy="523220"/>
              </a:xfrm>
              <a:prstGeom prst="rect">
                <a:avLst/>
              </a:prstGeom>
              <a:blipFill>
                <a:blip r:embed="rId2"/>
                <a:stretch>
                  <a:fillRect t="-11765" b="-341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3CC058C-84AD-4180-80FF-14BBB19EAF77}"/>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2" name="文字方塊 11">
                <a:extLst>
                  <a:ext uri="{FF2B5EF4-FFF2-40B4-BE49-F238E27FC236}">
                    <a16:creationId xmlns:a16="http://schemas.microsoft.com/office/drawing/2014/main" id="{43CC058C-84AD-4180-80FF-14BBB19EAF77}"/>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3"/>
                <a:stretch>
                  <a:fillRect l="-20000"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81911A3-9821-4857-8196-54CE9F438A7C}"/>
                  </a:ext>
                </a:extLst>
              </p:cNvPr>
              <p:cNvSpPr txBox="1"/>
              <p:nvPr/>
            </p:nvSpPr>
            <p:spPr>
              <a:xfrm>
                <a:off x="6663096"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D81911A3-9821-4857-8196-54CE9F438A7C}"/>
                  </a:ext>
                </a:extLst>
              </p:cNvPr>
              <p:cNvSpPr txBox="1">
                <a:spLocks noRot="1" noChangeAspect="1" noMove="1" noResize="1" noEditPoints="1" noAdjustHandles="1" noChangeArrowheads="1" noChangeShapeType="1" noTextEdit="1"/>
              </p:cNvSpPr>
              <p:nvPr/>
            </p:nvSpPr>
            <p:spPr>
              <a:xfrm>
                <a:off x="6663096" y="5305112"/>
                <a:ext cx="366702" cy="369332"/>
              </a:xfrm>
              <a:prstGeom prst="rect">
                <a:avLst/>
              </a:prstGeom>
              <a:blipFill>
                <a:blip r:embed="rId4"/>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C3C26E5-BD3E-4113-8410-DC85328C48FB}"/>
                  </a:ext>
                </a:extLst>
              </p:cNvPr>
              <p:cNvSpPr txBox="1"/>
              <p:nvPr/>
            </p:nvSpPr>
            <p:spPr>
              <a:xfrm>
                <a:off x="4816258" y="3536467"/>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6C3C26E5-BD3E-4113-8410-DC85328C48FB}"/>
                  </a:ext>
                </a:extLst>
              </p:cNvPr>
              <p:cNvSpPr txBox="1">
                <a:spLocks noRot="1" noChangeAspect="1" noMove="1" noResize="1" noEditPoints="1" noAdjustHandles="1" noChangeArrowheads="1" noChangeShapeType="1" noTextEdit="1"/>
              </p:cNvSpPr>
              <p:nvPr/>
            </p:nvSpPr>
            <p:spPr>
              <a:xfrm>
                <a:off x="4816258" y="3536467"/>
                <a:ext cx="373820" cy="369332"/>
              </a:xfrm>
              <a:prstGeom prst="rect">
                <a:avLst/>
              </a:prstGeom>
              <a:blipFill>
                <a:blip r:embed="rId6"/>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ABBA0C1-F4E3-4795-B834-19787D97F350}"/>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6" name="文字方塊 15">
                <a:extLst>
                  <a:ext uri="{FF2B5EF4-FFF2-40B4-BE49-F238E27FC236}">
                    <a16:creationId xmlns:a16="http://schemas.microsoft.com/office/drawing/2014/main" id="{9ABBA0C1-F4E3-4795-B834-19787D97F350}"/>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7"/>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5DB1B8D4-EAD9-464B-9DAA-C0056607A654}"/>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文字方塊 16">
                <a:extLst>
                  <a:ext uri="{FF2B5EF4-FFF2-40B4-BE49-F238E27FC236}">
                    <a16:creationId xmlns:a16="http://schemas.microsoft.com/office/drawing/2014/main" id="{5DB1B8D4-EAD9-464B-9DAA-C0056607A654}"/>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8"/>
                <a:stretch>
                  <a:fillRect l="-17910" t="-4762" r="-8955" b="-6349"/>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 name="直線單箭頭接點 20">
            <a:extLst>
              <a:ext uri="{FF2B5EF4-FFF2-40B4-BE49-F238E27FC236}">
                <a16:creationId xmlns:a16="http://schemas.microsoft.com/office/drawing/2014/main" id="{1AF57B47-DB70-4D1B-AB0E-03A724F3B320}"/>
              </a:ext>
            </a:extLst>
          </p:cNvPr>
          <p:cNvCxnSpPr>
            <a:cxnSpLocks/>
            <a:stCxn id="24" idx="7"/>
          </p:cNvCxnSpPr>
          <p:nvPr/>
        </p:nvCxnSpPr>
        <p:spPr>
          <a:xfrm flipV="1">
            <a:off x="5948192" y="3820454"/>
            <a:ext cx="847765" cy="8844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40CBAF54-8FC8-47BB-8E36-A5BB118FF2B2}"/>
              </a:ext>
            </a:extLst>
          </p:cNvPr>
          <p:cNvSpPr/>
          <p:nvPr/>
        </p:nvSpPr>
        <p:spPr>
          <a:xfrm>
            <a:off x="5812917" y="4681734"/>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62D990F9-ADC6-4716-912E-3B5620A55FE2}"/>
                  </a:ext>
                </a:extLst>
              </p:cNvPr>
              <p:cNvSpPr txBox="1"/>
              <p:nvPr/>
            </p:nvSpPr>
            <p:spPr>
              <a:xfrm>
                <a:off x="5607636" y="488511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5" name="文字方塊 24">
                <a:extLst>
                  <a:ext uri="{FF2B5EF4-FFF2-40B4-BE49-F238E27FC236}">
                    <a16:creationId xmlns:a16="http://schemas.microsoft.com/office/drawing/2014/main" id="{62D990F9-ADC6-4716-912E-3B5620A55FE2}"/>
                  </a:ext>
                </a:extLst>
              </p:cNvPr>
              <p:cNvSpPr txBox="1">
                <a:spLocks noRot="1" noChangeAspect="1" noMove="1" noResize="1" noEditPoints="1" noAdjustHandles="1" noChangeArrowheads="1" noChangeShapeType="1" noTextEdit="1"/>
              </p:cNvSpPr>
              <p:nvPr/>
            </p:nvSpPr>
            <p:spPr>
              <a:xfrm>
                <a:off x="5607636" y="4885117"/>
                <a:ext cx="410304" cy="383246"/>
              </a:xfrm>
              <a:prstGeom prst="rect">
                <a:avLst/>
              </a:prstGeom>
              <a:blipFill>
                <a:blip r:embed="rId9"/>
                <a:stretch>
                  <a:fillRect l="-17910" t="-4762" r="-8955" b="-6349"/>
                </a:stretch>
              </a:blipFill>
            </p:spPr>
            <p:txBody>
              <a:bodyPr/>
              <a:lstStyle/>
              <a:p>
                <a:r>
                  <a:rPr lang="zh-TW" altLang="en-US">
                    <a:noFill/>
                  </a:rPr>
                  <a:t> </a:t>
                </a:r>
              </a:p>
            </p:txBody>
          </p:sp>
        </mc:Fallback>
      </mc:AlternateContent>
      <p:sp>
        <p:nvSpPr>
          <p:cNvPr id="26" name="橢圓 25">
            <a:extLst>
              <a:ext uri="{FF2B5EF4-FFF2-40B4-BE49-F238E27FC236}">
                <a16:creationId xmlns:a16="http://schemas.microsoft.com/office/drawing/2014/main" id="{7389F488-BBEA-44A6-9343-33218794D9A4}"/>
              </a:ext>
            </a:extLst>
          </p:cNvPr>
          <p:cNvSpPr/>
          <p:nvPr/>
        </p:nvSpPr>
        <p:spPr>
          <a:xfrm>
            <a:off x="6795957" y="3632874"/>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715F601-AF91-470E-956B-F245249A3508}"/>
                  </a:ext>
                </a:extLst>
              </p:cNvPr>
              <p:cNvSpPr txBox="1"/>
              <p:nvPr/>
            </p:nvSpPr>
            <p:spPr>
              <a:xfrm>
                <a:off x="6764998" y="3244334"/>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1" name="文字方塊 30">
                <a:extLst>
                  <a:ext uri="{FF2B5EF4-FFF2-40B4-BE49-F238E27FC236}">
                    <a16:creationId xmlns:a16="http://schemas.microsoft.com/office/drawing/2014/main" id="{6715F601-AF91-470E-956B-F245249A3508}"/>
                  </a:ext>
                </a:extLst>
              </p:cNvPr>
              <p:cNvSpPr txBox="1">
                <a:spLocks noRot="1" noChangeAspect="1" noMove="1" noResize="1" noEditPoints="1" noAdjustHandles="1" noChangeArrowheads="1" noChangeShapeType="1" noTextEdit="1"/>
              </p:cNvSpPr>
              <p:nvPr/>
            </p:nvSpPr>
            <p:spPr>
              <a:xfrm>
                <a:off x="6764998" y="3244334"/>
                <a:ext cx="383054" cy="369332"/>
              </a:xfrm>
              <a:prstGeom prst="rect">
                <a:avLst/>
              </a:prstGeom>
              <a:blipFill>
                <a:blip r:embed="rId10"/>
                <a:stretch>
                  <a:fillRect l="-19048" r="-1587" b="-6557"/>
                </a:stretch>
              </a:blipFill>
            </p:spPr>
            <p:txBody>
              <a:bodyPr/>
              <a:lstStyle/>
              <a:p>
                <a:r>
                  <a:rPr lang="zh-TW" altLang="en-US">
                    <a:noFill/>
                  </a:rPr>
                  <a:t> </a:t>
                </a:r>
              </a:p>
            </p:txBody>
          </p:sp>
        </mc:Fallback>
      </mc:AlternateContent>
      <p:sp>
        <p:nvSpPr>
          <p:cNvPr id="34" name="手繪多邊形: 圖案 33">
            <a:extLst>
              <a:ext uri="{FF2B5EF4-FFF2-40B4-BE49-F238E27FC236}">
                <a16:creationId xmlns:a16="http://schemas.microsoft.com/office/drawing/2014/main" id="{05214125-6E77-478B-9C7F-406F2B532026}"/>
              </a:ext>
            </a:extLst>
          </p:cNvPr>
          <p:cNvSpPr/>
          <p:nvPr/>
        </p:nvSpPr>
        <p:spPr>
          <a:xfrm>
            <a:off x="1830533" y="4818027"/>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78679591-B6D7-433E-A99A-EE2AEEBC1875}"/>
              </a:ext>
            </a:extLst>
          </p:cNvPr>
          <p:cNvSpPr txBox="1"/>
          <p:nvPr/>
        </p:nvSpPr>
        <p:spPr>
          <a:xfrm>
            <a:off x="2366932" y="3355122"/>
            <a:ext cx="126908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Do not 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cxnSp>
        <p:nvCxnSpPr>
          <p:cNvPr id="33" name="直線單箭頭接點 32">
            <a:extLst>
              <a:ext uri="{FF2B5EF4-FFF2-40B4-BE49-F238E27FC236}">
                <a16:creationId xmlns:a16="http://schemas.microsoft.com/office/drawing/2014/main" id="{79737583-CE40-4040-96EF-3DFAC3AB0F71}"/>
              </a:ext>
            </a:extLst>
          </p:cNvPr>
          <p:cNvCxnSpPr>
            <a:cxnSpLocks/>
          </p:cNvCxnSpPr>
          <p:nvPr/>
        </p:nvCxnSpPr>
        <p:spPr>
          <a:xfrm flipV="1">
            <a:off x="6023946" y="4743459"/>
            <a:ext cx="786812" cy="18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16BB6068-5875-4443-A56E-3AA9A3FC7272}"/>
              </a:ext>
            </a:extLst>
          </p:cNvPr>
          <p:cNvSpPr/>
          <p:nvPr/>
        </p:nvSpPr>
        <p:spPr>
          <a:xfrm>
            <a:off x="6776388" y="4659543"/>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9" name="橢圓 38">
            <a:extLst>
              <a:ext uri="{FF2B5EF4-FFF2-40B4-BE49-F238E27FC236}">
                <a16:creationId xmlns:a16="http://schemas.microsoft.com/office/drawing/2014/main" id="{49E35795-A797-44F5-A8B3-8D8EB05233CE}"/>
              </a:ext>
            </a:extLst>
          </p:cNvPr>
          <p:cNvSpPr/>
          <p:nvPr/>
        </p:nvSpPr>
        <p:spPr>
          <a:xfrm>
            <a:off x="2642565" y="4659543"/>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0" name="手繪多邊形: 圖案 39">
            <a:extLst>
              <a:ext uri="{FF2B5EF4-FFF2-40B4-BE49-F238E27FC236}">
                <a16:creationId xmlns:a16="http://schemas.microsoft.com/office/drawing/2014/main" id="{C31DB93B-5A31-48A4-8BC3-5F6B8A77AE89}"/>
              </a:ext>
            </a:extLst>
          </p:cNvPr>
          <p:cNvSpPr/>
          <p:nvPr/>
        </p:nvSpPr>
        <p:spPr>
          <a:xfrm flipH="1" flipV="1">
            <a:off x="2805664" y="4395598"/>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A7A3A89A-CFAA-40A6-9E36-8C802324E8E0}"/>
                  </a:ext>
                </a:extLst>
              </p:cNvPr>
              <p:cNvSpPr txBox="1"/>
              <p:nvPr/>
            </p:nvSpPr>
            <p:spPr>
              <a:xfrm>
                <a:off x="6980476" y="4396566"/>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1" name="文字方塊 40">
                <a:extLst>
                  <a:ext uri="{FF2B5EF4-FFF2-40B4-BE49-F238E27FC236}">
                    <a16:creationId xmlns:a16="http://schemas.microsoft.com/office/drawing/2014/main" id="{A7A3A89A-CFAA-40A6-9E36-8C802324E8E0}"/>
                  </a:ext>
                </a:extLst>
              </p:cNvPr>
              <p:cNvSpPr txBox="1">
                <a:spLocks noRot="1" noChangeAspect="1" noMove="1" noResize="1" noEditPoints="1" noAdjustHandles="1" noChangeArrowheads="1" noChangeShapeType="1" noTextEdit="1"/>
              </p:cNvSpPr>
              <p:nvPr/>
            </p:nvSpPr>
            <p:spPr>
              <a:xfrm>
                <a:off x="6980476" y="4396566"/>
                <a:ext cx="383054" cy="369332"/>
              </a:xfrm>
              <a:prstGeom prst="rect">
                <a:avLst/>
              </a:prstGeom>
              <a:blipFill>
                <a:blip r:embed="rId11"/>
                <a:stretch>
                  <a:fillRect l="-17460" r="-15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0D2A9954-D229-4EC3-9C4D-821FB4438FB4}"/>
                  </a:ext>
                </a:extLst>
              </p:cNvPr>
              <p:cNvSpPr txBox="1"/>
              <p:nvPr/>
            </p:nvSpPr>
            <p:spPr>
              <a:xfrm>
                <a:off x="2352880" y="4387625"/>
                <a:ext cx="37888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𝜃</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2" name="文字方塊 41">
                <a:extLst>
                  <a:ext uri="{FF2B5EF4-FFF2-40B4-BE49-F238E27FC236}">
                    <a16:creationId xmlns:a16="http://schemas.microsoft.com/office/drawing/2014/main" id="{0D2A9954-D229-4EC3-9C4D-821FB4438FB4}"/>
                  </a:ext>
                </a:extLst>
              </p:cNvPr>
              <p:cNvSpPr txBox="1">
                <a:spLocks noRot="1" noChangeAspect="1" noMove="1" noResize="1" noEditPoints="1" noAdjustHandles="1" noChangeArrowheads="1" noChangeShapeType="1" noTextEdit="1"/>
              </p:cNvSpPr>
              <p:nvPr/>
            </p:nvSpPr>
            <p:spPr>
              <a:xfrm>
                <a:off x="2352880" y="4387625"/>
                <a:ext cx="378885" cy="369332"/>
              </a:xfrm>
              <a:prstGeom prst="rect">
                <a:avLst/>
              </a:prstGeom>
              <a:blipFill>
                <a:blip r:embed="rId12"/>
                <a:stretch>
                  <a:fillRect l="-19355" r="-1613" b="-6667"/>
                </a:stretch>
              </a:blipFill>
            </p:spPr>
            <p:txBody>
              <a:bodyPr/>
              <a:lstStyle/>
              <a:p>
                <a:r>
                  <a:rPr lang="zh-TW" altLang="en-US">
                    <a:noFill/>
                  </a:rPr>
                  <a:t> </a:t>
                </a:r>
              </a:p>
            </p:txBody>
          </p:sp>
        </mc:Fallback>
      </mc:AlternateContent>
      <p:pic>
        <p:nvPicPr>
          <p:cNvPr id="2060" name="Picture 12" descr="ç¸éåç">
            <a:extLst>
              <a:ext uri="{FF2B5EF4-FFF2-40B4-BE49-F238E27FC236}">
                <a16:creationId xmlns:a16="http://schemas.microsoft.com/office/drawing/2014/main" id="{8B844639-2D81-47DD-AE4C-C805E65AF2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2373" y="2964368"/>
            <a:ext cx="771787" cy="7717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9558E35B-EEB6-4305-814A-B3CA2FE8A24D}"/>
                  </a:ext>
                </a:extLst>
              </p:cNvPr>
              <p:cNvSpPr txBox="1"/>
              <p:nvPr/>
            </p:nvSpPr>
            <p:spPr>
              <a:xfrm>
                <a:off x="1541289" y="6143179"/>
                <a:ext cx="6272832"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(We can modify</a:t>
                </a:r>
                <a:r>
                  <a:rPr kumimoji="0" lang="zh-TW" altLang="en-US"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but do not change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endParaRPr>
              </a:p>
            </p:txBody>
          </p:sp>
        </mc:Choice>
        <mc:Fallback xmlns="">
          <p:sp>
            <p:nvSpPr>
              <p:cNvPr id="35" name="文字方塊 34">
                <a:extLst>
                  <a:ext uri="{FF2B5EF4-FFF2-40B4-BE49-F238E27FC236}">
                    <a16:creationId xmlns:a16="http://schemas.microsoft.com/office/drawing/2014/main" id="{9558E35B-EEB6-4305-814A-B3CA2FE8A24D}"/>
                  </a:ext>
                </a:extLst>
              </p:cNvPr>
              <p:cNvSpPr txBox="1">
                <a:spLocks noRot="1" noChangeAspect="1" noMove="1" noResize="1" noEditPoints="1" noAdjustHandles="1" noChangeArrowheads="1" noChangeShapeType="1" noTextEdit="1"/>
              </p:cNvSpPr>
              <p:nvPr/>
            </p:nvSpPr>
            <p:spPr>
              <a:xfrm>
                <a:off x="1541289" y="6143179"/>
                <a:ext cx="6272832" cy="523220"/>
              </a:xfrm>
              <a:prstGeom prst="rect">
                <a:avLst/>
              </a:prstGeom>
              <a:blipFill>
                <a:blip r:embed="rId14"/>
                <a:stretch>
                  <a:fillRect l="-2818" t="-11628" r="-4082" b="-325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928931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9" grpId="0" animBg="1"/>
      <p:bldP spid="40" grpId="0" animBg="1"/>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637363-DDA7-44E2-B60E-64C30EEB2E5A}"/>
              </a:ext>
            </a:extLst>
          </p:cNvPr>
          <p:cNvSpPr>
            <a:spLocks noGrp="1"/>
          </p:cNvSpPr>
          <p:nvPr>
            <p:ph type="title"/>
          </p:nvPr>
        </p:nvSpPr>
        <p:spPr/>
        <p:txBody>
          <a:bodyPr/>
          <a:lstStyle/>
          <a:p>
            <a:r>
              <a:rPr lang="en-US" altLang="zh-TW" dirty="0"/>
              <a:t>Selective Synaptic Plasticity</a:t>
            </a:r>
            <a:endParaRPr lang="zh-TW" altLang="en-US" dirty="0"/>
          </a:p>
        </p:txBody>
      </p:sp>
      <p:pic>
        <p:nvPicPr>
          <p:cNvPr id="5" name="圖片 4">
            <a:extLst>
              <a:ext uri="{FF2B5EF4-FFF2-40B4-BE49-F238E27FC236}">
                <a16:creationId xmlns:a16="http://schemas.microsoft.com/office/drawing/2014/main" id="{BAB75677-1B2D-47BD-8F64-30E3C5FDAD54}"/>
              </a:ext>
            </a:extLst>
          </p:cNvPr>
          <p:cNvPicPr>
            <a:picLocks noChangeAspect="1"/>
          </p:cNvPicPr>
          <p:nvPr/>
        </p:nvPicPr>
        <p:blipFill>
          <a:blip r:embed="rId2"/>
          <a:stretch>
            <a:fillRect/>
          </a:stretch>
        </p:blipFill>
        <p:spPr>
          <a:xfrm>
            <a:off x="1335892" y="1907792"/>
            <a:ext cx="6472216" cy="4373326"/>
          </a:xfrm>
          <a:prstGeom prst="rect">
            <a:avLst/>
          </a:prstGeom>
        </p:spPr>
      </p:pic>
      <p:sp>
        <p:nvSpPr>
          <p:cNvPr id="6" name="矩形 5">
            <a:extLst>
              <a:ext uri="{FF2B5EF4-FFF2-40B4-BE49-F238E27FC236}">
                <a16:creationId xmlns:a16="http://schemas.microsoft.com/office/drawing/2014/main" id="{37193610-774F-4222-9151-51CB3C0E02F1}"/>
              </a:ext>
            </a:extLst>
          </p:cNvPr>
          <p:cNvSpPr/>
          <p:nvPr/>
        </p:nvSpPr>
        <p:spPr>
          <a:xfrm>
            <a:off x="6452448" y="4209133"/>
            <a:ext cx="1901354"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ntransigence</a:t>
            </a:r>
          </a:p>
        </p:txBody>
      </p:sp>
      <p:sp>
        <p:nvSpPr>
          <p:cNvPr id="7" name="文字方塊 6">
            <a:extLst>
              <a:ext uri="{FF2B5EF4-FFF2-40B4-BE49-F238E27FC236}">
                <a16:creationId xmlns:a16="http://schemas.microsoft.com/office/drawing/2014/main" id="{17DEAB14-1020-4F8F-BA7D-3F3EA4EF7E88}"/>
              </a:ext>
            </a:extLst>
          </p:cNvPr>
          <p:cNvSpPr txBox="1"/>
          <p:nvPr/>
        </p:nvSpPr>
        <p:spPr>
          <a:xfrm>
            <a:off x="4295875" y="6488668"/>
            <a:ext cx="484812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MNIST permutation, from the original EWC paper</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9" name="直線單箭頭接點 8">
            <a:extLst>
              <a:ext uri="{FF2B5EF4-FFF2-40B4-BE49-F238E27FC236}">
                <a16:creationId xmlns:a16="http://schemas.microsoft.com/office/drawing/2014/main" id="{B77E140E-C5FD-4CC1-9D70-C2C4BC0F596B}"/>
              </a:ext>
            </a:extLst>
          </p:cNvPr>
          <p:cNvCxnSpPr>
            <a:cxnSpLocks/>
          </p:cNvCxnSpPr>
          <p:nvPr/>
        </p:nvCxnSpPr>
        <p:spPr>
          <a:xfrm flipH="1">
            <a:off x="6452449" y="4647516"/>
            <a:ext cx="267488" cy="5746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8F74D57-A896-4FF0-BCB7-4702FFF05908}"/>
              </a:ext>
            </a:extLst>
          </p:cNvPr>
          <p:cNvCxnSpPr>
            <a:cxnSpLocks/>
            <a:stCxn id="6" idx="1"/>
          </p:cNvCxnSpPr>
          <p:nvPr/>
        </p:nvCxnSpPr>
        <p:spPr>
          <a:xfrm flipH="1" flipV="1">
            <a:off x="5630779" y="4209133"/>
            <a:ext cx="821669" cy="2308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F2647122-AC59-4D12-8729-1DB6B78478F2}"/>
                  </a:ext>
                </a:extLst>
              </p:cNvPr>
              <p:cNvSpPr txBox="1"/>
              <p:nvPr/>
            </p:nvSpPr>
            <p:spPr>
              <a:xfrm>
                <a:off x="7606247" y="2814780"/>
                <a:ext cx="11386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8" name="文字方塊 7">
                <a:extLst>
                  <a:ext uri="{FF2B5EF4-FFF2-40B4-BE49-F238E27FC236}">
                    <a16:creationId xmlns:a16="http://schemas.microsoft.com/office/drawing/2014/main" id="{F2647122-AC59-4D12-8729-1DB6B78478F2}"/>
                  </a:ext>
                </a:extLst>
              </p:cNvPr>
              <p:cNvSpPr txBox="1">
                <a:spLocks noRot="1" noChangeAspect="1" noMove="1" noResize="1" noEditPoints="1" noAdjustHandles="1" noChangeArrowheads="1" noChangeShapeType="1" noTextEdit="1"/>
              </p:cNvSpPr>
              <p:nvPr/>
            </p:nvSpPr>
            <p:spPr>
              <a:xfrm>
                <a:off x="7606247" y="2814780"/>
                <a:ext cx="1138608" cy="461665"/>
              </a:xfrm>
              <a:prstGeom prst="rect">
                <a:avLst/>
              </a:prstGeom>
              <a:blipFill>
                <a:blip r:embed="rId3"/>
                <a:stretch>
                  <a:fillRect b="-2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D10542A7-1F2C-429F-810C-1D07930B989E}"/>
                  </a:ext>
                </a:extLst>
              </p:cNvPr>
              <p:cNvSpPr txBox="1"/>
              <p:nvPr/>
            </p:nvSpPr>
            <p:spPr>
              <a:xfrm>
                <a:off x="7511651" y="2353115"/>
                <a:ext cx="12689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D10542A7-1F2C-429F-810C-1D07930B989E}"/>
                  </a:ext>
                </a:extLst>
              </p:cNvPr>
              <p:cNvSpPr txBox="1">
                <a:spLocks noRot="1" noChangeAspect="1" noMove="1" noResize="1" noEditPoints="1" noAdjustHandles="1" noChangeArrowheads="1" noChangeShapeType="1" noTextEdit="1"/>
              </p:cNvSpPr>
              <p:nvPr/>
            </p:nvSpPr>
            <p:spPr>
              <a:xfrm>
                <a:off x="7511651" y="2353115"/>
                <a:ext cx="1268909" cy="461665"/>
              </a:xfrm>
              <a:prstGeom prst="rect">
                <a:avLst/>
              </a:prstGeom>
              <a:blipFill>
                <a:blip r:embed="rId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C3214ED9-5A53-4C67-9783-C4603CBD36CF}"/>
                  </a:ext>
                </a:extLst>
              </p:cNvPr>
              <p:cNvSpPr txBox="1"/>
              <p:nvPr/>
            </p:nvSpPr>
            <p:spPr>
              <a:xfrm>
                <a:off x="7077347" y="1190905"/>
                <a:ext cx="23982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lang="en-US" altLang="zh-TW" sz="2400" dirty="0">
                    <a:solidFill>
                      <a:prstClr val="black"/>
                    </a:solidFill>
                    <a:latin typeface="Calibri" panose="020F0502020204030204"/>
                    <a:ea typeface="新細明體" panose="02020500000000000000" pitchFamily="18" charset="-120"/>
                  </a:rPr>
                  <a:t>represents importance</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C3214ED9-5A53-4C67-9783-C4603CBD36CF}"/>
                  </a:ext>
                </a:extLst>
              </p:cNvPr>
              <p:cNvSpPr txBox="1">
                <a:spLocks noRot="1" noChangeAspect="1" noMove="1" noResize="1" noEditPoints="1" noAdjustHandles="1" noChangeArrowheads="1" noChangeShapeType="1" noTextEdit="1"/>
              </p:cNvSpPr>
              <p:nvPr/>
            </p:nvSpPr>
            <p:spPr>
              <a:xfrm>
                <a:off x="7077347" y="1190905"/>
                <a:ext cx="2398270" cy="830997"/>
              </a:xfrm>
              <a:prstGeom prst="rect">
                <a:avLst/>
              </a:prstGeom>
              <a:blipFill>
                <a:blip r:embed="rId5"/>
                <a:stretch>
                  <a:fillRect l="-4071" t="-5839" b="-153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45083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9F52-8285-4240-9629-01179F19D819}"/>
              </a:ext>
            </a:extLst>
          </p:cNvPr>
          <p:cNvSpPr>
            <a:spLocks noGrp="1"/>
          </p:cNvSpPr>
          <p:nvPr>
            <p:ph type="title"/>
          </p:nvPr>
        </p:nvSpPr>
        <p:spPr/>
        <p:txBody>
          <a:bodyPr/>
          <a:lstStyle/>
          <a:p>
            <a:r>
              <a:rPr lang="en-US" altLang="zh-TW" dirty="0"/>
              <a:t>Selective Synaptic Plasticity</a:t>
            </a:r>
            <a:endParaRPr lang="zh-TW" altLang="en-US" dirty="0"/>
          </a:p>
        </p:txBody>
      </p:sp>
      <p:sp>
        <p:nvSpPr>
          <p:cNvPr id="3" name="內容版面配置區 2">
            <a:extLst>
              <a:ext uri="{FF2B5EF4-FFF2-40B4-BE49-F238E27FC236}">
                <a16:creationId xmlns:a16="http://schemas.microsoft.com/office/drawing/2014/main" id="{0C48B205-1640-4D78-AD3F-C5369DB19F74}"/>
              </a:ext>
            </a:extLst>
          </p:cNvPr>
          <p:cNvSpPr>
            <a:spLocks noGrp="1"/>
          </p:cNvSpPr>
          <p:nvPr>
            <p:ph idx="1"/>
          </p:nvPr>
        </p:nvSpPr>
        <p:spPr/>
        <p:txBody>
          <a:bodyPr>
            <a:normAutofit/>
          </a:bodyPr>
          <a:lstStyle/>
          <a:p>
            <a:r>
              <a:rPr lang="en-US" altLang="zh-TW" sz="2400" dirty="0"/>
              <a:t>Elastic Weight Consolidation (EWC)</a:t>
            </a:r>
          </a:p>
          <a:p>
            <a:pPr lvl="1"/>
            <a:r>
              <a:rPr lang="en-US" altLang="zh-TW" dirty="0"/>
              <a:t>https://arxiv.org/abs/1612.00796</a:t>
            </a:r>
            <a:endParaRPr lang="zh-TW" altLang="en-US" dirty="0"/>
          </a:p>
          <a:p>
            <a:r>
              <a:rPr lang="en-US" altLang="zh-TW" sz="2400" dirty="0"/>
              <a:t>Synaptic Intelligence (SI)</a:t>
            </a:r>
          </a:p>
          <a:p>
            <a:pPr lvl="1"/>
            <a:r>
              <a:rPr lang="en-US" altLang="zh-TW" dirty="0"/>
              <a:t>https://arxiv.org/abs/1703.04200</a:t>
            </a:r>
            <a:endParaRPr lang="zh-TW" altLang="en-US" dirty="0"/>
          </a:p>
          <a:p>
            <a:r>
              <a:rPr lang="en-US" altLang="zh-TW" sz="2400" dirty="0"/>
              <a:t>Memory Aware Synapses (MAS)</a:t>
            </a:r>
          </a:p>
          <a:p>
            <a:pPr lvl="1"/>
            <a:r>
              <a:rPr lang="en-US" altLang="zh-TW" dirty="0"/>
              <a:t>https://arxiv.org/abs/1711.09601</a:t>
            </a:r>
            <a:endParaRPr lang="zh-TW" altLang="en-US" dirty="0"/>
          </a:p>
          <a:p>
            <a:r>
              <a:rPr lang="en-US" altLang="zh-TW" sz="2400" dirty="0" err="1"/>
              <a:t>RWalk</a:t>
            </a:r>
            <a:endParaRPr lang="en-US" altLang="zh-TW" sz="2400" dirty="0"/>
          </a:p>
          <a:p>
            <a:pPr lvl="1"/>
            <a:r>
              <a:rPr lang="en-US" altLang="zh-TW" dirty="0"/>
              <a:t>https://arxiv.org/abs/1801.10112</a:t>
            </a:r>
          </a:p>
          <a:p>
            <a:r>
              <a:rPr lang="en-US" altLang="zh-TW" sz="2400" b="0" i="0" dirty="0">
                <a:solidFill>
                  <a:srgbClr val="333333"/>
                </a:solidFill>
                <a:effectLst/>
                <a:latin typeface="Noto Sans"/>
              </a:rPr>
              <a:t>Sliced Cramer Preservation (SCP)</a:t>
            </a:r>
          </a:p>
          <a:p>
            <a:pPr lvl="1"/>
            <a:r>
              <a:rPr lang="en-US" altLang="zh-TW" dirty="0"/>
              <a:t>https://openreview.net/forum?id=BJge3TNKwH</a:t>
            </a:r>
            <a:endParaRPr lang="zh-TW" altLang="en-US" dirty="0"/>
          </a:p>
        </p:txBody>
      </p:sp>
    </p:spTree>
    <p:extLst>
      <p:ext uri="{BB962C8B-B14F-4D97-AF65-F5344CB8AC3E}">
        <p14:creationId xmlns:p14="http://schemas.microsoft.com/office/powerpoint/2010/main" val="704394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05521C6-EF9D-495D-9EBA-ACA6BDCF2F09}"/>
              </a:ext>
            </a:extLst>
          </p:cNvPr>
          <p:cNvSpPr txBox="1"/>
          <p:nvPr/>
        </p:nvSpPr>
        <p:spPr>
          <a:xfrm>
            <a:off x="6925841" y="28764"/>
            <a:ext cx="223392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https://arxiv.org/abs/1706.08840</a:t>
            </a:r>
          </a:p>
        </p:txBody>
      </p:sp>
      <p:sp>
        <p:nvSpPr>
          <p:cNvPr id="41" name="矩形 40">
            <a:extLst>
              <a:ext uri="{FF2B5EF4-FFF2-40B4-BE49-F238E27FC236}">
                <a16:creationId xmlns:a16="http://schemas.microsoft.com/office/drawing/2014/main" id="{F5D3EA0C-BB3A-4B8A-A202-8C7E944E0692}"/>
              </a:ext>
            </a:extLst>
          </p:cNvPr>
          <p:cNvSpPr/>
          <p:nvPr/>
        </p:nvSpPr>
        <p:spPr>
          <a:xfrm>
            <a:off x="1085733" y="1170762"/>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43" name="群組 42">
            <a:extLst>
              <a:ext uri="{FF2B5EF4-FFF2-40B4-BE49-F238E27FC236}">
                <a16:creationId xmlns:a16="http://schemas.microsoft.com/office/drawing/2014/main" id="{DC253974-D3ED-4219-90FB-849AE2224827}"/>
              </a:ext>
            </a:extLst>
          </p:cNvPr>
          <p:cNvGrpSpPr/>
          <p:nvPr/>
        </p:nvGrpSpPr>
        <p:grpSpPr>
          <a:xfrm>
            <a:off x="5249751" y="1061718"/>
            <a:ext cx="3151716" cy="3426952"/>
            <a:chOff x="5240520" y="1312332"/>
            <a:chExt cx="2472267" cy="2688168"/>
          </a:xfrm>
        </p:grpSpPr>
        <p:sp>
          <p:nvSpPr>
            <p:cNvPr id="45" name="矩形 44">
              <a:extLst>
                <a:ext uri="{FF2B5EF4-FFF2-40B4-BE49-F238E27FC236}">
                  <a16:creationId xmlns:a16="http://schemas.microsoft.com/office/drawing/2014/main" id="{7462AFC3-173F-4F2A-8B00-FAB51FCD7AF9}"/>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0" name="橢圓 49">
              <a:extLst>
                <a:ext uri="{FF2B5EF4-FFF2-40B4-BE49-F238E27FC236}">
                  <a16:creationId xmlns:a16="http://schemas.microsoft.com/office/drawing/2014/main" id="{27C06F6D-F621-4A2A-89D6-BB6A28915389}"/>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56" name="文字方塊 55">
            <a:extLst>
              <a:ext uri="{FF2B5EF4-FFF2-40B4-BE49-F238E27FC236}">
                <a16:creationId xmlns:a16="http://schemas.microsoft.com/office/drawing/2014/main" id="{3CFD2DF4-1BD3-42AB-A482-6BD758400F0E}"/>
              </a:ext>
            </a:extLst>
          </p:cNvPr>
          <p:cNvSpPr txBox="1"/>
          <p:nvPr/>
        </p:nvSpPr>
        <p:spPr>
          <a:xfrm>
            <a:off x="1728141" y="672402"/>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58" name="文字方塊 57">
            <a:extLst>
              <a:ext uri="{FF2B5EF4-FFF2-40B4-BE49-F238E27FC236}">
                <a16:creationId xmlns:a16="http://schemas.microsoft.com/office/drawing/2014/main" id="{E81BFF11-7D04-4CC7-962A-0664CC6BC5E3}"/>
              </a:ext>
            </a:extLst>
          </p:cNvPr>
          <p:cNvSpPr txBox="1"/>
          <p:nvPr/>
        </p:nvSpPr>
        <p:spPr>
          <a:xfrm>
            <a:off x="5892159" y="708576"/>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D32C04D-3B04-47EC-B7CB-5BB30A38F41C}"/>
                  </a:ext>
                </a:extLst>
              </p:cNvPr>
              <p:cNvSpPr txBox="1"/>
              <p:nvPr/>
            </p:nvSpPr>
            <p:spPr>
              <a:xfrm>
                <a:off x="1348363" y="1401971"/>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3" name="文字方塊 62">
                <a:extLst>
                  <a:ext uri="{FF2B5EF4-FFF2-40B4-BE49-F238E27FC236}">
                    <a16:creationId xmlns:a16="http://schemas.microsoft.com/office/drawing/2014/main" id="{9D32C04D-3B04-47EC-B7CB-5BB30A38F41C}"/>
                  </a:ext>
                </a:extLst>
              </p:cNvPr>
              <p:cNvSpPr txBox="1">
                <a:spLocks noRot="1" noChangeAspect="1" noMove="1" noResize="1" noEditPoints="1" noAdjustHandles="1" noChangeArrowheads="1" noChangeShapeType="1" noTextEdit="1"/>
              </p:cNvSpPr>
              <p:nvPr/>
            </p:nvSpPr>
            <p:spPr>
              <a:xfrm>
                <a:off x="1348363" y="1401971"/>
                <a:ext cx="408702" cy="377667"/>
              </a:xfrm>
              <a:prstGeom prst="rect">
                <a:avLst/>
              </a:prstGeom>
              <a:blipFill>
                <a:blip r:embed="rId3"/>
                <a:stretch>
                  <a:fillRect l="-16418" t="-1613" r="-7463"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30A403C-D1DE-459D-A2C1-D88BCBC09D99}"/>
                  </a:ext>
                </a:extLst>
              </p:cNvPr>
              <p:cNvSpPr txBox="1"/>
              <p:nvPr/>
            </p:nvSpPr>
            <p:spPr>
              <a:xfrm>
                <a:off x="1304476" y="3872088"/>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4" name="文字方塊 63">
                <a:extLst>
                  <a:ext uri="{FF2B5EF4-FFF2-40B4-BE49-F238E27FC236}">
                    <a16:creationId xmlns:a16="http://schemas.microsoft.com/office/drawing/2014/main" id="{130A403C-D1DE-459D-A2C1-D88BCBC09D99}"/>
                  </a:ext>
                </a:extLst>
              </p:cNvPr>
              <p:cNvSpPr txBox="1">
                <a:spLocks noRot="1" noChangeAspect="1" noMove="1" noResize="1" noEditPoints="1" noAdjustHandles="1" noChangeArrowheads="1" noChangeShapeType="1" noTextEdit="1"/>
              </p:cNvSpPr>
              <p:nvPr/>
            </p:nvSpPr>
            <p:spPr>
              <a:xfrm>
                <a:off x="1304476" y="3872088"/>
                <a:ext cx="410304" cy="383246"/>
              </a:xfrm>
              <a:prstGeom prst="rect">
                <a:avLst/>
              </a:prstGeom>
              <a:blipFill>
                <a:blip r:embed="rId4"/>
                <a:stretch>
                  <a:fillRect l="-17910" t="-4762" r="-8955" b="-6349"/>
                </a:stretch>
              </a:blipFill>
            </p:spPr>
            <p:txBody>
              <a:bodyPr/>
              <a:lstStyle/>
              <a:p>
                <a:r>
                  <a:rPr lang="zh-TW" altLang="en-US">
                    <a:noFill/>
                  </a:rPr>
                  <a:t> </a:t>
                </a:r>
              </a:p>
            </p:txBody>
          </p:sp>
        </mc:Fallback>
      </mc:AlternateContent>
      <p:sp>
        <p:nvSpPr>
          <p:cNvPr id="65" name="橢圓 64">
            <a:extLst>
              <a:ext uri="{FF2B5EF4-FFF2-40B4-BE49-F238E27FC236}">
                <a16:creationId xmlns:a16="http://schemas.microsoft.com/office/drawing/2014/main" id="{1AF7B4EE-9A84-4F93-B430-B8D186F95F52}"/>
              </a:ext>
            </a:extLst>
          </p:cNvPr>
          <p:cNvSpPr/>
          <p:nvPr/>
        </p:nvSpPr>
        <p:spPr>
          <a:xfrm>
            <a:off x="1641660" y="1678342"/>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66" name="橢圓 65">
            <a:extLst>
              <a:ext uri="{FF2B5EF4-FFF2-40B4-BE49-F238E27FC236}">
                <a16:creationId xmlns:a16="http://schemas.microsoft.com/office/drawing/2014/main" id="{C3714142-7324-467F-89CF-79C11A60A4CD}"/>
              </a:ext>
            </a:extLst>
          </p:cNvPr>
          <p:cNvSpPr/>
          <p:nvPr/>
        </p:nvSpPr>
        <p:spPr>
          <a:xfrm>
            <a:off x="1641660" y="3739749"/>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8" name="橢圓 67">
            <a:extLst>
              <a:ext uri="{FF2B5EF4-FFF2-40B4-BE49-F238E27FC236}">
                <a16:creationId xmlns:a16="http://schemas.microsoft.com/office/drawing/2014/main" id="{71B0BD77-2CDA-4C5F-9BDC-B89263E663A0}"/>
              </a:ext>
            </a:extLst>
          </p:cNvPr>
          <p:cNvSpPr/>
          <p:nvPr/>
        </p:nvSpPr>
        <p:spPr>
          <a:xfrm>
            <a:off x="5812917" y="3735795"/>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C4AF4E32-E625-4A49-B18E-7809BC63CDEE}"/>
                  </a:ext>
                </a:extLst>
              </p:cNvPr>
              <p:cNvSpPr txBox="1"/>
              <p:nvPr/>
            </p:nvSpPr>
            <p:spPr>
              <a:xfrm>
                <a:off x="5607636" y="3371615"/>
                <a:ext cx="320198" cy="38324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9" name="文字方塊 68">
                <a:extLst>
                  <a:ext uri="{FF2B5EF4-FFF2-40B4-BE49-F238E27FC236}">
                    <a16:creationId xmlns:a16="http://schemas.microsoft.com/office/drawing/2014/main" id="{C4AF4E32-E625-4A49-B18E-7809BC63CDEE}"/>
                  </a:ext>
                </a:extLst>
              </p:cNvPr>
              <p:cNvSpPr txBox="1">
                <a:spLocks noRot="1" noChangeAspect="1" noMove="1" noResize="1" noEditPoints="1" noAdjustHandles="1" noChangeArrowheads="1" noChangeShapeType="1" noTextEdit="1"/>
              </p:cNvSpPr>
              <p:nvPr/>
            </p:nvSpPr>
            <p:spPr>
              <a:xfrm>
                <a:off x="5607636" y="3371615"/>
                <a:ext cx="320198" cy="383246"/>
              </a:xfrm>
              <a:prstGeom prst="rect">
                <a:avLst/>
              </a:prstGeom>
              <a:blipFill>
                <a:blip r:embed="rId5"/>
                <a:stretch>
                  <a:fillRect l="-34615" t="-4762" r="-28846" b="-6349"/>
                </a:stretch>
              </a:blipFill>
            </p:spPr>
            <p:txBody>
              <a:bodyPr/>
              <a:lstStyle/>
              <a:p>
                <a:r>
                  <a:rPr lang="zh-TW" altLang="en-US">
                    <a:noFill/>
                  </a:rPr>
                  <a:t> </a:t>
                </a:r>
              </a:p>
            </p:txBody>
          </p:sp>
        </mc:Fallback>
      </mc:AlternateContent>
      <p:cxnSp>
        <p:nvCxnSpPr>
          <p:cNvPr id="71" name="直線單箭頭接點 70">
            <a:extLst>
              <a:ext uri="{FF2B5EF4-FFF2-40B4-BE49-F238E27FC236}">
                <a16:creationId xmlns:a16="http://schemas.microsoft.com/office/drawing/2014/main" id="{6EC71F82-3D8D-40CD-B087-A6A89DFBAE80}"/>
              </a:ext>
            </a:extLst>
          </p:cNvPr>
          <p:cNvCxnSpPr>
            <a:cxnSpLocks/>
          </p:cNvCxnSpPr>
          <p:nvPr/>
        </p:nvCxnSpPr>
        <p:spPr>
          <a:xfrm>
            <a:off x="1715038" y="1846868"/>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手繪多邊形: 圖案 72">
            <a:extLst>
              <a:ext uri="{FF2B5EF4-FFF2-40B4-BE49-F238E27FC236}">
                <a16:creationId xmlns:a16="http://schemas.microsoft.com/office/drawing/2014/main" id="{BF1124FA-9A92-4179-8CE7-2FA72C00174B}"/>
              </a:ext>
            </a:extLst>
          </p:cNvPr>
          <p:cNvSpPr/>
          <p:nvPr/>
        </p:nvSpPr>
        <p:spPr>
          <a:xfrm>
            <a:off x="1830533" y="3872088"/>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82" name="直線單箭頭接點 81">
            <a:extLst>
              <a:ext uri="{FF2B5EF4-FFF2-40B4-BE49-F238E27FC236}">
                <a16:creationId xmlns:a16="http://schemas.microsoft.com/office/drawing/2014/main" id="{A13ADFBC-C85A-4E4C-92DB-09DCAC38A1C6}"/>
              </a:ext>
            </a:extLst>
          </p:cNvPr>
          <p:cNvCxnSpPr>
            <a:cxnSpLocks/>
          </p:cNvCxnSpPr>
          <p:nvPr/>
        </p:nvCxnSpPr>
        <p:spPr>
          <a:xfrm flipV="1">
            <a:off x="5987411" y="2710144"/>
            <a:ext cx="831755" cy="10738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C0CCEDFF-FD2D-4FF4-8E6F-6B11F3AF56D6}"/>
              </a:ext>
            </a:extLst>
          </p:cNvPr>
          <p:cNvCxnSpPr>
            <a:cxnSpLocks/>
          </p:cNvCxnSpPr>
          <p:nvPr/>
        </p:nvCxnSpPr>
        <p:spPr>
          <a:xfrm flipH="1">
            <a:off x="1712437" y="3907837"/>
            <a:ext cx="0" cy="4671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A23C61CD-23E9-41E6-BBCD-AFC8A7C3DBB0}"/>
              </a:ext>
            </a:extLst>
          </p:cNvPr>
          <p:cNvSpPr txBox="1"/>
          <p:nvPr/>
        </p:nvSpPr>
        <p:spPr>
          <a:xfrm>
            <a:off x="270103" y="142548"/>
            <a:ext cx="5701298" cy="584775"/>
          </a:xfrm>
          <a:prstGeom prst="rect">
            <a:avLst/>
          </a:prstGeom>
          <a:noFill/>
        </p:spPr>
        <p:txBody>
          <a:bodyPr wrap="square">
            <a:spAutoFit/>
          </a:bodyPr>
          <a:lstStyle/>
          <a:p>
            <a:r>
              <a:rPr lang="en-US" altLang="zh-TW" sz="3200" b="1" i="1" u="sng" dirty="0"/>
              <a:t>Gradient Episodic Memory (GEM)</a:t>
            </a:r>
            <a:endParaRPr lang="zh-TW" altLang="en-US" sz="3200" b="1" i="1" u="sng" dirty="0"/>
          </a:p>
        </p:txBody>
      </p:sp>
      <p:cxnSp>
        <p:nvCxnSpPr>
          <p:cNvPr id="86" name="直線單箭頭接點 85">
            <a:extLst>
              <a:ext uri="{FF2B5EF4-FFF2-40B4-BE49-F238E27FC236}">
                <a16:creationId xmlns:a16="http://schemas.microsoft.com/office/drawing/2014/main" id="{63E6D40D-B744-4CB1-8A36-13EA05EFE783}"/>
              </a:ext>
            </a:extLst>
          </p:cNvPr>
          <p:cNvCxnSpPr>
            <a:cxnSpLocks/>
          </p:cNvCxnSpPr>
          <p:nvPr/>
        </p:nvCxnSpPr>
        <p:spPr>
          <a:xfrm>
            <a:off x="681041" y="5310257"/>
            <a:ext cx="540000" cy="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7" name="文字方塊 86">
            <a:extLst>
              <a:ext uri="{FF2B5EF4-FFF2-40B4-BE49-F238E27FC236}">
                <a16:creationId xmlns:a16="http://schemas.microsoft.com/office/drawing/2014/main" id="{C85EB0C1-9B2F-4D9D-8492-DD371C08AEF4}"/>
              </a:ext>
            </a:extLst>
          </p:cNvPr>
          <p:cNvSpPr txBox="1"/>
          <p:nvPr/>
        </p:nvSpPr>
        <p:spPr>
          <a:xfrm>
            <a:off x="1279500" y="5046068"/>
            <a:ext cx="500173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negative gradient of current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9" name="群組 28">
            <a:extLst>
              <a:ext uri="{FF2B5EF4-FFF2-40B4-BE49-F238E27FC236}">
                <a16:creationId xmlns:a16="http://schemas.microsoft.com/office/drawing/2014/main" id="{CA9B61E2-EBC8-4971-A997-93B07F7B1C29}"/>
              </a:ext>
            </a:extLst>
          </p:cNvPr>
          <p:cNvGrpSpPr/>
          <p:nvPr/>
        </p:nvGrpSpPr>
        <p:grpSpPr>
          <a:xfrm>
            <a:off x="666964" y="5583168"/>
            <a:ext cx="5104797" cy="461665"/>
            <a:chOff x="666964" y="5693530"/>
            <a:chExt cx="5104797" cy="461665"/>
          </a:xfrm>
        </p:grpSpPr>
        <p:cxnSp>
          <p:nvCxnSpPr>
            <p:cNvPr id="88" name="直線單箭頭接點 87">
              <a:extLst>
                <a:ext uri="{FF2B5EF4-FFF2-40B4-BE49-F238E27FC236}">
                  <a16:creationId xmlns:a16="http://schemas.microsoft.com/office/drawing/2014/main" id="{8793C94E-29EB-4FBF-A938-4D6C1D77F157}"/>
                </a:ext>
              </a:extLst>
            </p:cNvPr>
            <p:cNvCxnSpPr>
              <a:cxnSpLocks/>
            </p:cNvCxnSpPr>
            <p:nvPr/>
          </p:nvCxnSpPr>
          <p:spPr>
            <a:xfrm flipV="1">
              <a:off x="666964" y="5955409"/>
              <a:ext cx="540000" cy="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9CE64ACF-2591-4418-8783-AC7159D60A28}"/>
                </a:ext>
              </a:extLst>
            </p:cNvPr>
            <p:cNvSpPr txBox="1"/>
            <p:nvPr/>
          </p:nvSpPr>
          <p:spPr>
            <a:xfrm>
              <a:off x="1263449" y="5693530"/>
              <a:ext cx="450831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negative gradient of previous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90" name="群組 89">
            <a:extLst>
              <a:ext uri="{FF2B5EF4-FFF2-40B4-BE49-F238E27FC236}">
                <a16:creationId xmlns:a16="http://schemas.microsoft.com/office/drawing/2014/main" id="{08DCE7B8-5237-4DF8-B284-6DCB9A5892AD}"/>
              </a:ext>
            </a:extLst>
          </p:cNvPr>
          <p:cNvGrpSpPr/>
          <p:nvPr/>
        </p:nvGrpSpPr>
        <p:grpSpPr>
          <a:xfrm>
            <a:off x="649509" y="6140063"/>
            <a:ext cx="4786041" cy="461665"/>
            <a:chOff x="773048" y="6251476"/>
            <a:chExt cx="4786041" cy="461665"/>
          </a:xfrm>
        </p:grpSpPr>
        <p:cxnSp>
          <p:nvCxnSpPr>
            <p:cNvPr id="91" name="直線單箭頭接點 90">
              <a:extLst>
                <a:ext uri="{FF2B5EF4-FFF2-40B4-BE49-F238E27FC236}">
                  <a16:creationId xmlns:a16="http://schemas.microsoft.com/office/drawing/2014/main" id="{623E747D-4741-4FF0-B41C-CB1D32CFF020}"/>
                </a:ext>
              </a:extLst>
            </p:cNvPr>
            <p:cNvCxnSpPr>
              <a:cxnSpLocks/>
            </p:cNvCxnSpPr>
            <p:nvPr/>
          </p:nvCxnSpPr>
          <p:spPr>
            <a:xfrm>
              <a:off x="773048" y="6503529"/>
              <a:ext cx="540000" cy="0"/>
            </a:xfrm>
            <a:prstGeom prst="straightConnector1">
              <a:avLst/>
            </a:prstGeom>
            <a:ln w="571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13C4BD4B-D497-4B37-930B-07F54DDC0DC2}"/>
                </a:ext>
              </a:extLst>
            </p:cNvPr>
            <p:cNvSpPr txBox="1"/>
            <p:nvPr/>
          </p:nvSpPr>
          <p:spPr>
            <a:xfrm>
              <a:off x="1379169" y="6251476"/>
              <a:ext cx="41799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update direction</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cxnSp>
        <p:nvCxnSpPr>
          <p:cNvPr id="93" name="直線單箭頭接點 92">
            <a:extLst>
              <a:ext uri="{FF2B5EF4-FFF2-40B4-BE49-F238E27FC236}">
                <a16:creationId xmlns:a16="http://schemas.microsoft.com/office/drawing/2014/main" id="{FA6A69EB-D950-4637-B383-2CD9F08827EE}"/>
              </a:ext>
            </a:extLst>
          </p:cNvPr>
          <p:cNvCxnSpPr>
            <a:cxnSpLocks/>
          </p:cNvCxnSpPr>
          <p:nvPr/>
        </p:nvCxnSpPr>
        <p:spPr>
          <a:xfrm flipV="1">
            <a:off x="5936480" y="3664818"/>
            <a:ext cx="1596931" cy="170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87D93C31-7A9D-48D3-964E-EEC161C109A7}"/>
              </a:ext>
            </a:extLst>
          </p:cNvPr>
          <p:cNvCxnSpPr>
            <a:cxnSpLocks/>
          </p:cNvCxnSpPr>
          <p:nvPr/>
        </p:nvCxnSpPr>
        <p:spPr>
          <a:xfrm flipH="1">
            <a:off x="5927834" y="3883950"/>
            <a:ext cx="0" cy="4671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961679BF-B353-4CA4-B7F7-A7AFED1F948E}"/>
                  </a:ext>
                </a:extLst>
              </p:cNvPr>
              <p:cNvSpPr txBox="1"/>
              <p:nvPr/>
            </p:nvSpPr>
            <p:spPr>
              <a:xfrm>
                <a:off x="6202380" y="2233931"/>
                <a:ext cx="677915"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5" name="文字方塊 94">
                <a:extLst>
                  <a:ext uri="{FF2B5EF4-FFF2-40B4-BE49-F238E27FC236}">
                    <a16:creationId xmlns:a16="http://schemas.microsoft.com/office/drawing/2014/main" id="{961679BF-B353-4CA4-B7F7-A7AFED1F948E}"/>
                  </a:ext>
                </a:extLst>
              </p:cNvPr>
              <p:cNvSpPr txBox="1">
                <a:spLocks noRot="1" noChangeAspect="1" noMove="1" noResize="1" noEditPoints="1" noAdjustHandles="1" noChangeArrowheads="1" noChangeShapeType="1" noTextEdit="1"/>
              </p:cNvSpPr>
              <p:nvPr/>
            </p:nvSpPr>
            <p:spPr>
              <a:xfrm>
                <a:off x="6202380" y="2233931"/>
                <a:ext cx="677915" cy="461665"/>
              </a:xfrm>
              <a:prstGeom prst="rect">
                <a:avLst/>
              </a:prstGeom>
              <a:blipFill>
                <a:blip r:embed="rId6"/>
                <a:stretch>
                  <a:fillRect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3E48339A-A7B2-4009-9494-BC9F6F25AC3F}"/>
                  </a:ext>
                </a:extLst>
              </p:cNvPr>
              <p:cNvSpPr txBox="1"/>
              <p:nvPr/>
            </p:nvSpPr>
            <p:spPr>
              <a:xfrm>
                <a:off x="7361868" y="3501292"/>
                <a:ext cx="67791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6" name="文字方塊 95">
                <a:extLst>
                  <a:ext uri="{FF2B5EF4-FFF2-40B4-BE49-F238E27FC236}">
                    <a16:creationId xmlns:a16="http://schemas.microsoft.com/office/drawing/2014/main" id="{3E48339A-A7B2-4009-9494-BC9F6F25AC3F}"/>
                  </a:ext>
                </a:extLst>
              </p:cNvPr>
              <p:cNvSpPr txBox="1">
                <a:spLocks noRot="1" noChangeAspect="1" noMove="1" noResize="1" noEditPoints="1" noAdjustHandles="1" noChangeArrowheads="1" noChangeShapeType="1" noTextEdit="1"/>
              </p:cNvSpPr>
              <p:nvPr/>
            </p:nvSpPr>
            <p:spPr>
              <a:xfrm>
                <a:off x="7361868" y="3501292"/>
                <a:ext cx="677916" cy="461665"/>
              </a:xfrm>
              <a:prstGeom prst="rect">
                <a:avLst/>
              </a:prstGeom>
              <a:blipFill>
                <a:blip r:embed="rId7"/>
                <a:stretch>
                  <a:fillRect b="-19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2E591BB1-C931-4152-9F5C-14617A68E43A}"/>
                  </a:ext>
                </a:extLst>
              </p:cNvPr>
              <p:cNvSpPr txBox="1"/>
              <p:nvPr/>
            </p:nvSpPr>
            <p:spPr>
              <a:xfrm>
                <a:off x="6899179" y="4703124"/>
                <a:ext cx="1680264" cy="4755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𝒃</m:t>
                          </m:r>
                        </m:sup>
                      </m:s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7" name="文字方塊 96">
                <a:extLst>
                  <a:ext uri="{FF2B5EF4-FFF2-40B4-BE49-F238E27FC236}">
                    <a16:creationId xmlns:a16="http://schemas.microsoft.com/office/drawing/2014/main" id="{2E591BB1-C931-4152-9F5C-14617A68E43A}"/>
                  </a:ext>
                </a:extLst>
              </p:cNvPr>
              <p:cNvSpPr txBox="1">
                <a:spLocks noRot="1" noChangeAspect="1" noMove="1" noResize="1" noEditPoints="1" noAdjustHandles="1" noChangeArrowheads="1" noChangeShapeType="1" noTextEdit="1"/>
              </p:cNvSpPr>
              <p:nvPr/>
            </p:nvSpPr>
            <p:spPr>
              <a:xfrm>
                <a:off x="6899179" y="4703124"/>
                <a:ext cx="1680264" cy="475579"/>
              </a:xfrm>
              <a:prstGeom prst="rect">
                <a:avLst/>
              </a:prstGeom>
              <a:blipFill>
                <a:blip r:embed="rId8"/>
                <a:stretch>
                  <a:fillRect l="-1455"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2FE07004-53A2-4459-BB7F-0A82DB79DFF8}"/>
                  </a:ext>
                </a:extLst>
              </p:cNvPr>
              <p:cNvSpPr txBox="1"/>
              <p:nvPr/>
            </p:nvSpPr>
            <p:spPr>
              <a:xfrm>
                <a:off x="1543898" y="4372561"/>
                <a:ext cx="42633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8" name="文字方塊 97">
                <a:extLst>
                  <a:ext uri="{FF2B5EF4-FFF2-40B4-BE49-F238E27FC236}">
                    <a16:creationId xmlns:a16="http://schemas.microsoft.com/office/drawing/2014/main" id="{2FE07004-53A2-4459-BB7F-0A82DB79DFF8}"/>
                  </a:ext>
                </a:extLst>
              </p:cNvPr>
              <p:cNvSpPr txBox="1">
                <a:spLocks noRot="1" noChangeAspect="1" noMove="1" noResize="1" noEditPoints="1" noAdjustHandles="1" noChangeArrowheads="1" noChangeShapeType="1" noTextEdit="1"/>
              </p:cNvSpPr>
              <p:nvPr/>
            </p:nvSpPr>
            <p:spPr>
              <a:xfrm>
                <a:off x="1543898" y="4372561"/>
                <a:ext cx="426334" cy="383246"/>
              </a:xfrm>
              <a:prstGeom prst="rect">
                <a:avLst/>
              </a:prstGeom>
              <a:blipFill>
                <a:blip r:embed="rId9"/>
                <a:stretch>
                  <a:fillRect l="-17143" t="-4762" r="-8571" b="-25397"/>
                </a:stretch>
              </a:blipFill>
            </p:spPr>
            <p:txBody>
              <a:bodyPr/>
              <a:lstStyle/>
              <a:p>
                <a:r>
                  <a:rPr lang="zh-TW" altLang="en-US">
                    <a:noFill/>
                  </a:rPr>
                  <a:t> </a:t>
                </a:r>
              </a:p>
            </p:txBody>
          </p:sp>
        </mc:Fallback>
      </mc:AlternateContent>
      <p:sp>
        <p:nvSpPr>
          <p:cNvPr id="99" name="文字方塊 98">
            <a:extLst>
              <a:ext uri="{FF2B5EF4-FFF2-40B4-BE49-F238E27FC236}">
                <a16:creationId xmlns:a16="http://schemas.microsoft.com/office/drawing/2014/main" id="{5F0F8D17-59AC-4188-94F7-891FD0D9CA6E}"/>
              </a:ext>
            </a:extLst>
          </p:cNvPr>
          <p:cNvSpPr txBox="1"/>
          <p:nvPr/>
        </p:nvSpPr>
        <p:spPr>
          <a:xfrm>
            <a:off x="7151469" y="2340332"/>
            <a:ext cx="168026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as close as possible</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00" name="直線單箭頭接點 99">
            <a:extLst>
              <a:ext uri="{FF2B5EF4-FFF2-40B4-BE49-F238E27FC236}">
                <a16:creationId xmlns:a16="http://schemas.microsoft.com/office/drawing/2014/main" id="{46049CDC-62AC-4C84-8D9A-FD9C1023901C}"/>
              </a:ext>
            </a:extLst>
          </p:cNvPr>
          <p:cNvCxnSpPr>
            <a:cxnSpLocks/>
          </p:cNvCxnSpPr>
          <p:nvPr/>
        </p:nvCxnSpPr>
        <p:spPr>
          <a:xfrm>
            <a:off x="6899179" y="2793629"/>
            <a:ext cx="539696" cy="792839"/>
          </a:xfrm>
          <a:prstGeom prst="straightConnector1">
            <a:avLst/>
          </a:prstGeom>
          <a:ln w="3810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文字方塊 100">
            <a:extLst>
              <a:ext uri="{FF2B5EF4-FFF2-40B4-BE49-F238E27FC236}">
                <a16:creationId xmlns:a16="http://schemas.microsoft.com/office/drawing/2014/main" id="{EAC80ADA-4AF8-4612-A117-4BE62BDE0C4F}"/>
              </a:ext>
            </a:extLst>
          </p:cNvPr>
          <p:cNvSpPr txBox="1"/>
          <p:nvPr/>
        </p:nvSpPr>
        <p:spPr>
          <a:xfrm>
            <a:off x="6161310" y="5749935"/>
            <a:ext cx="287352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Need the data from the previous tasks</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2" name="文字方塊 101">
                <a:extLst>
                  <a:ext uri="{FF2B5EF4-FFF2-40B4-BE49-F238E27FC236}">
                    <a16:creationId xmlns:a16="http://schemas.microsoft.com/office/drawing/2014/main" id="{D54931A6-0113-42C9-A1F5-91CA48D2248F}"/>
                  </a:ext>
                </a:extLst>
              </p:cNvPr>
              <p:cNvSpPr txBox="1"/>
              <p:nvPr/>
            </p:nvSpPr>
            <p:spPr>
              <a:xfrm>
                <a:off x="5734976" y="4398097"/>
                <a:ext cx="42633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2" name="文字方塊 101">
                <a:extLst>
                  <a:ext uri="{FF2B5EF4-FFF2-40B4-BE49-F238E27FC236}">
                    <a16:creationId xmlns:a16="http://schemas.microsoft.com/office/drawing/2014/main" id="{D54931A6-0113-42C9-A1F5-91CA48D2248F}"/>
                  </a:ext>
                </a:extLst>
              </p:cNvPr>
              <p:cNvSpPr txBox="1">
                <a:spLocks noRot="1" noChangeAspect="1" noMove="1" noResize="1" noEditPoints="1" noAdjustHandles="1" noChangeArrowheads="1" noChangeShapeType="1" noTextEdit="1"/>
              </p:cNvSpPr>
              <p:nvPr/>
            </p:nvSpPr>
            <p:spPr>
              <a:xfrm>
                <a:off x="5734976" y="4398097"/>
                <a:ext cx="426334" cy="383246"/>
              </a:xfrm>
              <a:prstGeom prst="rect">
                <a:avLst/>
              </a:prstGeom>
              <a:blipFill>
                <a:blip r:embed="rId10"/>
                <a:stretch>
                  <a:fillRect l="-18571" t="-4762" r="-8571" b="-2539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953121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5" grpId="0"/>
      <p:bldP spid="96" grpId="0"/>
      <p:bldP spid="97" grpId="0"/>
      <p:bldP spid="98" grpId="0"/>
      <p:bldP spid="99" grpId="0"/>
      <p:bldP spid="101" grpId="0"/>
      <p:bldP spid="1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333952343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3534176"/>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932433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Progressive Neural Networks</a:t>
            </a:r>
            <a:endParaRPr lang="zh-TW" altLang="en-US" dirty="0"/>
          </a:p>
        </p:txBody>
      </p:sp>
      <p:sp>
        <p:nvSpPr>
          <p:cNvPr id="5" name="文字方塊 4"/>
          <p:cNvSpPr txBox="1"/>
          <p:nvPr/>
        </p:nvSpPr>
        <p:spPr>
          <a:xfrm>
            <a:off x="1921472"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6" name="矩形 5"/>
          <p:cNvSpPr/>
          <p:nvPr/>
        </p:nvSpPr>
        <p:spPr>
          <a:xfrm>
            <a:off x="1991810" y="4335181"/>
            <a:ext cx="1322364" cy="23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991810" y="3354948"/>
            <a:ext cx="1322364" cy="23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991810" y="2170715"/>
            <a:ext cx="1322364" cy="433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Task 1</a:t>
            </a:r>
            <a:endParaRPr lang="zh-TW" altLang="en-US" sz="2400" dirty="0"/>
          </a:p>
        </p:txBody>
      </p:sp>
      <p:sp>
        <p:nvSpPr>
          <p:cNvPr id="10" name="文字方塊 9"/>
          <p:cNvSpPr txBox="1"/>
          <p:nvPr/>
        </p:nvSpPr>
        <p:spPr>
          <a:xfrm>
            <a:off x="3816325"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1" name="矩形 10"/>
          <p:cNvSpPr/>
          <p:nvPr/>
        </p:nvSpPr>
        <p:spPr>
          <a:xfrm>
            <a:off x="3886663" y="4335181"/>
            <a:ext cx="1322364" cy="239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2" name="矩形 11"/>
          <p:cNvSpPr/>
          <p:nvPr/>
        </p:nvSpPr>
        <p:spPr>
          <a:xfrm>
            <a:off x="3886663" y="3354948"/>
            <a:ext cx="1322364" cy="239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矩形 12"/>
          <p:cNvSpPr/>
          <p:nvPr/>
        </p:nvSpPr>
        <p:spPr>
          <a:xfrm>
            <a:off x="3886663" y="2170715"/>
            <a:ext cx="1322364" cy="4335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Task 2</a:t>
            </a:r>
            <a:endParaRPr lang="zh-TW" altLang="en-US" sz="2400" dirty="0"/>
          </a:p>
        </p:txBody>
      </p:sp>
      <p:sp>
        <p:nvSpPr>
          <p:cNvPr id="14" name="文字方塊 13"/>
          <p:cNvSpPr txBox="1"/>
          <p:nvPr/>
        </p:nvSpPr>
        <p:spPr>
          <a:xfrm>
            <a:off x="5713119"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5" name="矩形 14"/>
          <p:cNvSpPr/>
          <p:nvPr/>
        </p:nvSpPr>
        <p:spPr>
          <a:xfrm>
            <a:off x="5783457" y="4335181"/>
            <a:ext cx="1322364" cy="23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矩形 15"/>
          <p:cNvSpPr/>
          <p:nvPr/>
        </p:nvSpPr>
        <p:spPr>
          <a:xfrm>
            <a:off x="5783457" y="3354948"/>
            <a:ext cx="1322364" cy="23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7" name="矩形 16"/>
          <p:cNvSpPr/>
          <p:nvPr/>
        </p:nvSpPr>
        <p:spPr>
          <a:xfrm>
            <a:off x="5783457" y="2170715"/>
            <a:ext cx="1322364" cy="4335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Task 3</a:t>
            </a:r>
            <a:endParaRPr lang="zh-TW" altLang="en-US" sz="2400" dirty="0"/>
          </a:p>
        </p:txBody>
      </p:sp>
      <p:sp>
        <p:nvSpPr>
          <p:cNvPr id="18" name="箭號: 向右 17"/>
          <p:cNvSpPr/>
          <p:nvPr/>
        </p:nvSpPr>
        <p:spPr>
          <a:xfrm rot="16200000">
            <a:off x="2375461" y="4687210"/>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9" name="箭號: 向右 18"/>
          <p:cNvSpPr/>
          <p:nvPr/>
        </p:nvSpPr>
        <p:spPr>
          <a:xfrm rot="16200000">
            <a:off x="2375461" y="3702178"/>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箭號: 向右 19"/>
          <p:cNvSpPr/>
          <p:nvPr/>
        </p:nvSpPr>
        <p:spPr>
          <a:xfrm rot="16200000">
            <a:off x="2375460" y="2704167"/>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箭號: 向右 20"/>
          <p:cNvSpPr/>
          <p:nvPr/>
        </p:nvSpPr>
        <p:spPr>
          <a:xfrm rot="16200000">
            <a:off x="4272862" y="4687209"/>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右 21"/>
          <p:cNvSpPr/>
          <p:nvPr/>
        </p:nvSpPr>
        <p:spPr>
          <a:xfrm rot="16200000">
            <a:off x="4272862" y="3702177"/>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箭號: 向右 22"/>
          <p:cNvSpPr/>
          <p:nvPr/>
        </p:nvSpPr>
        <p:spPr>
          <a:xfrm rot="16200000">
            <a:off x="4272861" y="2704166"/>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4" name="箭號: 向右 23"/>
          <p:cNvSpPr/>
          <p:nvPr/>
        </p:nvSpPr>
        <p:spPr>
          <a:xfrm rot="16200000">
            <a:off x="6170261" y="4707868"/>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5" name="箭號: 向右 24"/>
          <p:cNvSpPr/>
          <p:nvPr/>
        </p:nvSpPr>
        <p:spPr>
          <a:xfrm rot="16200000">
            <a:off x="6170261" y="3722836"/>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6" name="箭號: 向右 25"/>
          <p:cNvSpPr/>
          <p:nvPr/>
        </p:nvSpPr>
        <p:spPr>
          <a:xfrm rot="16200000">
            <a:off x="6170260" y="2724825"/>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8" name="直線單箭頭接點 27"/>
          <p:cNvCxnSpPr/>
          <p:nvPr/>
        </p:nvCxnSpPr>
        <p:spPr>
          <a:xfrm flipV="1">
            <a:off x="2915112" y="3676138"/>
            <a:ext cx="1404447" cy="5957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2946401" y="2678127"/>
            <a:ext cx="1341869" cy="6106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2946401" y="3672921"/>
            <a:ext cx="3044711" cy="5908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962701" y="2646867"/>
            <a:ext cx="3028411" cy="646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4876400" y="3676137"/>
            <a:ext cx="1277979" cy="582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4876400" y="2641554"/>
            <a:ext cx="1277979" cy="648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5D3E7148-BE49-4BD9-9E67-793CE0DD6967}"/>
              </a:ext>
            </a:extLst>
          </p:cNvPr>
          <p:cNvSpPr/>
          <p:nvPr/>
        </p:nvSpPr>
        <p:spPr>
          <a:xfrm>
            <a:off x="5504818" y="6308208"/>
            <a:ext cx="3312702" cy="369332"/>
          </a:xfrm>
          <a:prstGeom prst="rect">
            <a:avLst/>
          </a:prstGeom>
        </p:spPr>
        <p:txBody>
          <a:bodyPr wrap="none">
            <a:spAutoFit/>
          </a:bodyPr>
          <a:lstStyle/>
          <a:p>
            <a:r>
              <a:rPr lang="en-US" altLang="zh-TW" dirty="0"/>
              <a:t>https://arxiv.org/abs/1606.04671</a:t>
            </a:r>
            <a:endParaRPr lang="zh-TW" altLang="en-US" dirty="0"/>
          </a:p>
        </p:txBody>
      </p:sp>
    </p:spTree>
    <p:extLst>
      <p:ext uri="{BB962C8B-B14F-4D97-AF65-F5344CB8AC3E}">
        <p14:creationId xmlns:p14="http://schemas.microsoft.com/office/powerpoint/2010/main" val="13666647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P spid="10" grpId="0"/>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B90E7A3A-D3AE-49A6-A807-B388DFEC3228}"/>
              </a:ext>
            </a:extLst>
          </p:cNvPr>
          <p:cNvSpPr txBox="1"/>
          <p:nvPr/>
        </p:nvSpPr>
        <p:spPr>
          <a:xfrm>
            <a:off x="5675587" y="396967"/>
            <a:ext cx="3468413" cy="369332"/>
          </a:xfrm>
          <a:prstGeom prst="rect">
            <a:avLst/>
          </a:prstGeom>
          <a:noFill/>
        </p:spPr>
        <p:txBody>
          <a:bodyPr wrap="square">
            <a:spAutoFit/>
          </a:bodyPr>
          <a:lstStyle/>
          <a:p>
            <a:r>
              <a:rPr lang="zh-TW" altLang="en-US" dirty="0"/>
              <a:t>https://arxiv.org/abs/1711.05769</a:t>
            </a:r>
          </a:p>
        </p:txBody>
      </p:sp>
      <p:pic>
        <p:nvPicPr>
          <p:cNvPr id="7" name="圖片 6">
            <a:extLst>
              <a:ext uri="{FF2B5EF4-FFF2-40B4-BE49-F238E27FC236}">
                <a16:creationId xmlns:a16="http://schemas.microsoft.com/office/drawing/2014/main" id="{77640C73-0548-4172-8B31-B57D6BF59071}"/>
              </a:ext>
            </a:extLst>
          </p:cNvPr>
          <p:cNvPicPr>
            <a:picLocks noChangeAspect="1"/>
          </p:cNvPicPr>
          <p:nvPr/>
        </p:nvPicPr>
        <p:blipFill>
          <a:blip r:embed="rId3"/>
          <a:stretch>
            <a:fillRect/>
          </a:stretch>
        </p:blipFill>
        <p:spPr>
          <a:xfrm>
            <a:off x="0" y="839725"/>
            <a:ext cx="9144000" cy="2625687"/>
          </a:xfrm>
          <a:prstGeom prst="rect">
            <a:avLst/>
          </a:prstGeom>
        </p:spPr>
      </p:pic>
      <p:sp>
        <p:nvSpPr>
          <p:cNvPr id="9" name="文字方塊 8">
            <a:extLst>
              <a:ext uri="{FF2B5EF4-FFF2-40B4-BE49-F238E27FC236}">
                <a16:creationId xmlns:a16="http://schemas.microsoft.com/office/drawing/2014/main" id="{73996478-CA53-4125-A3F2-C6638D0FEC80}"/>
              </a:ext>
            </a:extLst>
          </p:cNvPr>
          <p:cNvSpPr txBox="1"/>
          <p:nvPr/>
        </p:nvSpPr>
        <p:spPr>
          <a:xfrm>
            <a:off x="140677" y="177187"/>
            <a:ext cx="4572000" cy="523220"/>
          </a:xfrm>
          <a:prstGeom prst="rect">
            <a:avLst/>
          </a:prstGeom>
          <a:noFill/>
        </p:spPr>
        <p:txBody>
          <a:bodyPr wrap="square">
            <a:spAutoFit/>
          </a:bodyPr>
          <a:lstStyle/>
          <a:p>
            <a:r>
              <a:rPr lang="en-US" altLang="zh-TW" sz="2800" dirty="0" err="1"/>
              <a:t>PackNet</a:t>
            </a:r>
            <a:endParaRPr lang="zh-TW" altLang="en-US" sz="2800" dirty="0"/>
          </a:p>
        </p:txBody>
      </p:sp>
      <p:sp>
        <p:nvSpPr>
          <p:cNvPr id="11" name="文字方塊 10">
            <a:extLst>
              <a:ext uri="{FF2B5EF4-FFF2-40B4-BE49-F238E27FC236}">
                <a16:creationId xmlns:a16="http://schemas.microsoft.com/office/drawing/2014/main" id="{45F47F7E-D4CC-42E6-BF56-25E67360377E}"/>
              </a:ext>
            </a:extLst>
          </p:cNvPr>
          <p:cNvSpPr txBox="1"/>
          <p:nvPr/>
        </p:nvSpPr>
        <p:spPr>
          <a:xfrm>
            <a:off x="140677" y="3465412"/>
            <a:ext cx="7174523" cy="523220"/>
          </a:xfrm>
          <a:prstGeom prst="rect">
            <a:avLst/>
          </a:prstGeom>
          <a:noFill/>
        </p:spPr>
        <p:txBody>
          <a:bodyPr wrap="square">
            <a:spAutoFit/>
          </a:bodyPr>
          <a:lstStyle/>
          <a:p>
            <a:r>
              <a:rPr lang="en-US" altLang="zh-TW" sz="2800" dirty="0"/>
              <a:t>Compacting, Picking, and Growing (CPG)</a:t>
            </a:r>
            <a:endParaRPr lang="zh-TW" altLang="en-US" sz="2800" dirty="0"/>
          </a:p>
        </p:txBody>
      </p:sp>
      <p:pic>
        <p:nvPicPr>
          <p:cNvPr id="13" name="圖片 12">
            <a:extLst>
              <a:ext uri="{FF2B5EF4-FFF2-40B4-BE49-F238E27FC236}">
                <a16:creationId xmlns:a16="http://schemas.microsoft.com/office/drawing/2014/main" id="{EC6B3E82-7CCA-43F1-AA6C-9E36DAAC98ED}"/>
              </a:ext>
            </a:extLst>
          </p:cNvPr>
          <p:cNvPicPr>
            <a:picLocks noChangeAspect="1"/>
          </p:cNvPicPr>
          <p:nvPr/>
        </p:nvPicPr>
        <p:blipFill>
          <a:blip r:embed="rId4"/>
          <a:stretch>
            <a:fillRect/>
          </a:stretch>
        </p:blipFill>
        <p:spPr>
          <a:xfrm>
            <a:off x="1096470" y="3975335"/>
            <a:ext cx="7906853" cy="2705478"/>
          </a:xfrm>
          <a:prstGeom prst="rect">
            <a:avLst/>
          </a:prstGeom>
        </p:spPr>
      </p:pic>
      <p:sp>
        <p:nvSpPr>
          <p:cNvPr id="15" name="文字方塊 14">
            <a:extLst>
              <a:ext uri="{FF2B5EF4-FFF2-40B4-BE49-F238E27FC236}">
                <a16:creationId xmlns:a16="http://schemas.microsoft.com/office/drawing/2014/main" id="{0E37CE48-51FE-4995-9291-F7230F376EFE}"/>
              </a:ext>
            </a:extLst>
          </p:cNvPr>
          <p:cNvSpPr txBox="1"/>
          <p:nvPr/>
        </p:nvSpPr>
        <p:spPr>
          <a:xfrm>
            <a:off x="492369" y="5633213"/>
            <a:ext cx="1828800" cy="646331"/>
          </a:xfrm>
          <a:prstGeom prst="rect">
            <a:avLst/>
          </a:prstGeom>
          <a:noFill/>
        </p:spPr>
        <p:txBody>
          <a:bodyPr wrap="square">
            <a:spAutoFit/>
          </a:bodyPr>
          <a:lstStyle/>
          <a:p>
            <a:r>
              <a:rPr lang="zh-TW" altLang="en-US" dirty="0"/>
              <a:t>https://arxiv.org/abs/1910.06562</a:t>
            </a:r>
          </a:p>
        </p:txBody>
      </p:sp>
    </p:spTree>
    <p:extLst>
      <p:ext uri="{BB962C8B-B14F-4D97-AF65-F5344CB8AC3E}">
        <p14:creationId xmlns:p14="http://schemas.microsoft.com/office/powerpoint/2010/main" val="23304182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141770317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4557010"/>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99136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30DEF0-44AB-4FF7-9CB7-029E75D35A18}"/>
              </a:ext>
            </a:extLst>
          </p:cNvPr>
          <p:cNvSpPr>
            <a:spLocks noGrp="1"/>
          </p:cNvSpPr>
          <p:nvPr>
            <p:ph type="title"/>
          </p:nvPr>
        </p:nvSpPr>
        <p:spPr/>
        <p:txBody>
          <a:bodyPr/>
          <a:lstStyle/>
          <a:p>
            <a:r>
              <a:rPr lang="en-US" altLang="zh-TW" dirty="0"/>
              <a:t>What people think about AI …</a:t>
            </a:r>
            <a:endParaRPr lang="zh-TW" altLang="en-US" dirty="0"/>
          </a:p>
        </p:txBody>
      </p:sp>
      <p:pic>
        <p:nvPicPr>
          <p:cNvPr id="6" name="Picture 2" descr="http://www.is-scam.com/wp-content/uploads/2014/12/question-robot.png">
            <a:extLst>
              <a:ext uri="{FF2B5EF4-FFF2-40B4-BE49-F238E27FC236}">
                <a16:creationId xmlns:a16="http://schemas.microsoft.com/office/drawing/2014/main" id="{277EA4CC-C2A0-472B-84DC-92E605CDEE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661" y="2789718"/>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AE95D73E-2148-4EB1-917F-DEB51B834763}"/>
              </a:ext>
            </a:extLst>
          </p:cNvPr>
          <p:cNvSpPr/>
          <p:nvPr/>
        </p:nvSpPr>
        <p:spPr>
          <a:xfrm>
            <a:off x="1682601" y="3570102"/>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172A45E7-65F6-4C9A-BCC7-A4E02E6C351D}"/>
              </a:ext>
            </a:extLst>
          </p:cNvPr>
          <p:cNvSpPr/>
          <p:nvPr/>
        </p:nvSpPr>
        <p:spPr>
          <a:xfrm>
            <a:off x="201285" y="4383522"/>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pic>
        <p:nvPicPr>
          <p:cNvPr id="22" name="Picture 2" descr="http://www.is-scam.com/wp-content/uploads/2014/12/question-robot.png">
            <a:extLst>
              <a:ext uri="{FF2B5EF4-FFF2-40B4-BE49-F238E27FC236}">
                <a16:creationId xmlns:a16="http://schemas.microsoft.com/office/drawing/2014/main" id="{11F176C5-102B-4BDA-921A-3114AAE1B2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234" y="2781172"/>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23" name="箭號: 向右 22">
            <a:extLst>
              <a:ext uri="{FF2B5EF4-FFF2-40B4-BE49-F238E27FC236}">
                <a16:creationId xmlns:a16="http://schemas.microsoft.com/office/drawing/2014/main" id="{A6ECEFE6-59BA-4281-9005-59619999B8D0}"/>
              </a:ext>
            </a:extLst>
          </p:cNvPr>
          <p:cNvSpPr/>
          <p:nvPr/>
        </p:nvSpPr>
        <p:spPr>
          <a:xfrm>
            <a:off x="3819525" y="3561556"/>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83E9EC3A-4D5C-49DE-B27B-5B323ED0B457}"/>
              </a:ext>
            </a:extLst>
          </p:cNvPr>
          <p:cNvSpPr/>
          <p:nvPr/>
        </p:nvSpPr>
        <p:spPr>
          <a:xfrm>
            <a:off x="2305858" y="4374976"/>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pic>
        <p:nvPicPr>
          <p:cNvPr id="25" name="Picture 2" descr="http://www.is-scam.com/wp-content/uploads/2014/12/question-robot.png">
            <a:extLst>
              <a:ext uri="{FF2B5EF4-FFF2-40B4-BE49-F238E27FC236}">
                <a16:creationId xmlns:a16="http://schemas.microsoft.com/office/drawing/2014/main" id="{541A8762-58A0-42EB-9FB8-CDD9A7CBFC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6013" y="2789718"/>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26" name="箭號: 向右 25">
            <a:extLst>
              <a:ext uri="{FF2B5EF4-FFF2-40B4-BE49-F238E27FC236}">
                <a16:creationId xmlns:a16="http://schemas.microsoft.com/office/drawing/2014/main" id="{61A2E6AE-DE86-4B2F-8349-F3A12470ECAD}"/>
              </a:ext>
            </a:extLst>
          </p:cNvPr>
          <p:cNvSpPr/>
          <p:nvPr/>
        </p:nvSpPr>
        <p:spPr>
          <a:xfrm>
            <a:off x="5958704" y="3561556"/>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1598C694-5C9A-4838-B6B2-7F79AE3C9D48}"/>
              </a:ext>
            </a:extLst>
          </p:cNvPr>
          <p:cNvSpPr/>
          <p:nvPr/>
        </p:nvSpPr>
        <p:spPr>
          <a:xfrm>
            <a:off x="4474637" y="4383522"/>
            <a:ext cx="1481316" cy="8147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3</a:t>
            </a:r>
            <a:endParaRPr lang="zh-TW" altLang="en-US" sz="2400" dirty="0">
              <a:latin typeface="微軟正黑體" panose="020B0604030504040204" pitchFamily="34" charset="-120"/>
              <a:ea typeface="微軟正黑體" panose="020B0604030504040204" pitchFamily="34" charset="-120"/>
            </a:endParaRPr>
          </a:p>
        </p:txBody>
      </p:sp>
      <p:sp>
        <p:nvSpPr>
          <p:cNvPr id="28" name="文字方塊 27">
            <a:extLst>
              <a:ext uri="{FF2B5EF4-FFF2-40B4-BE49-F238E27FC236}">
                <a16:creationId xmlns:a16="http://schemas.microsoft.com/office/drawing/2014/main" id="{9EF1BF32-C816-433B-AED6-F199BF972F6F}"/>
              </a:ext>
            </a:extLst>
          </p:cNvPr>
          <p:cNvSpPr txBox="1"/>
          <p:nvPr/>
        </p:nvSpPr>
        <p:spPr>
          <a:xfrm>
            <a:off x="6340784" y="3467013"/>
            <a:ext cx="980665" cy="523220"/>
          </a:xfrm>
          <a:prstGeom prst="rect">
            <a:avLst/>
          </a:prstGeom>
          <a:noFill/>
        </p:spPr>
        <p:txBody>
          <a:bodyPr wrap="square" rtlCol="0">
            <a:spAutoFit/>
          </a:bodyPr>
          <a:lstStyle/>
          <a:p>
            <a:pPr algn="ctr"/>
            <a:r>
              <a:rPr lang="en-US" altLang="zh-TW" sz="2800" dirty="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29" name="語音泡泡: 圓角矩形 28">
            <a:extLst>
              <a:ext uri="{FF2B5EF4-FFF2-40B4-BE49-F238E27FC236}">
                <a16:creationId xmlns:a16="http://schemas.microsoft.com/office/drawing/2014/main" id="{0DF386DE-F8CF-473A-9D75-FD6206B022C2}"/>
              </a:ext>
            </a:extLst>
          </p:cNvPr>
          <p:cNvSpPr/>
          <p:nvPr/>
        </p:nvSpPr>
        <p:spPr>
          <a:xfrm>
            <a:off x="893110" y="1690689"/>
            <a:ext cx="2036357" cy="968221"/>
          </a:xfrm>
          <a:prstGeom prst="wedgeRoundRectCallout">
            <a:avLst>
              <a:gd name="adj1" fmla="val -35295"/>
              <a:gd name="adj2" fmla="val 8251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 1.</a:t>
            </a:r>
            <a:endParaRPr lang="zh-TW" altLang="en-US" sz="2800" dirty="0">
              <a:latin typeface="微軟正黑體" panose="020B0604030504040204" pitchFamily="34" charset="-120"/>
              <a:ea typeface="微軟正黑體" panose="020B0604030504040204" pitchFamily="34" charset="-120"/>
            </a:endParaRPr>
          </a:p>
        </p:txBody>
      </p:sp>
      <p:sp>
        <p:nvSpPr>
          <p:cNvPr id="31" name="語音泡泡: 圓角矩形 30">
            <a:extLst>
              <a:ext uri="{FF2B5EF4-FFF2-40B4-BE49-F238E27FC236}">
                <a16:creationId xmlns:a16="http://schemas.microsoft.com/office/drawing/2014/main" id="{148ED6FC-E567-4754-BE02-DF050D8CA397}"/>
              </a:ext>
            </a:extLst>
          </p:cNvPr>
          <p:cNvSpPr/>
          <p:nvPr/>
        </p:nvSpPr>
        <p:spPr>
          <a:xfrm>
            <a:off x="3186338" y="1695867"/>
            <a:ext cx="2036357" cy="968221"/>
          </a:xfrm>
          <a:prstGeom prst="wedgeRoundRectCallout">
            <a:avLst>
              <a:gd name="adj1" fmla="val -41532"/>
              <a:gd name="adj2" fmla="val 8382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tasks 1&amp;2.</a:t>
            </a:r>
            <a:endParaRPr lang="zh-TW" altLang="en-US" sz="2800" dirty="0">
              <a:latin typeface="微軟正黑體" panose="020B0604030504040204" pitchFamily="34" charset="-120"/>
              <a:ea typeface="微軟正黑體" panose="020B0604030504040204" pitchFamily="34" charset="-120"/>
            </a:endParaRPr>
          </a:p>
        </p:txBody>
      </p:sp>
      <p:sp>
        <p:nvSpPr>
          <p:cNvPr id="32" name="語音泡泡: 圓角矩形 31">
            <a:extLst>
              <a:ext uri="{FF2B5EF4-FFF2-40B4-BE49-F238E27FC236}">
                <a16:creationId xmlns:a16="http://schemas.microsoft.com/office/drawing/2014/main" id="{40C59031-8286-4176-BEB8-1833FAA7DA6F}"/>
              </a:ext>
            </a:extLst>
          </p:cNvPr>
          <p:cNvSpPr/>
          <p:nvPr/>
        </p:nvSpPr>
        <p:spPr>
          <a:xfrm>
            <a:off x="5479566" y="1700209"/>
            <a:ext cx="2486274" cy="968221"/>
          </a:xfrm>
          <a:prstGeom prst="wedgeRoundRectCallout">
            <a:avLst>
              <a:gd name="adj1" fmla="val -45274"/>
              <a:gd name="adj2" fmla="val 890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tasks 1&amp;2&amp;3.</a:t>
            </a:r>
            <a:endParaRPr lang="zh-TW" altLang="en-US" sz="28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74B0354D-E015-4E14-A1A8-9D75375B88C5}"/>
              </a:ext>
            </a:extLst>
          </p:cNvPr>
          <p:cNvPicPr>
            <a:picLocks noChangeAspect="1"/>
          </p:cNvPicPr>
          <p:nvPr/>
        </p:nvPicPr>
        <p:blipFill>
          <a:blip r:embed="rId4"/>
          <a:stretch>
            <a:fillRect/>
          </a:stretch>
        </p:blipFill>
        <p:spPr>
          <a:xfrm>
            <a:off x="7101621" y="2975992"/>
            <a:ext cx="1868678" cy="1702215"/>
          </a:xfrm>
          <a:prstGeom prst="rect">
            <a:avLst/>
          </a:prstGeom>
        </p:spPr>
      </p:pic>
      <p:sp>
        <p:nvSpPr>
          <p:cNvPr id="19" name="文字方塊 18">
            <a:extLst>
              <a:ext uri="{FF2B5EF4-FFF2-40B4-BE49-F238E27FC236}">
                <a16:creationId xmlns:a16="http://schemas.microsoft.com/office/drawing/2014/main" id="{0784BA83-214F-489D-A350-D3CC487CADE4}"/>
              </a:ext>
            </a:extLst>
          </p:cNvPr>
          <p:cNvSpPr txBox="1"/>
          <p:nvPr/>
        </p:nvSpPr>
        <p:spPr>
          <a:xfrm>
            <a:off x="968278" y="5476790"/>
            <a:ext cx="7317154" cy="954107"/>
          </a:xfrm>
          <a:prstGeom prst="rect">
            <a:avLst/>
          </a:prstGeom>
          <a:noFill/>
        </p:spPr>
        <p:txBody>
          <a:bodyPr wrap="square">
            <a:spAutoFit/>
          </a:bodyPr>
          <a:lstStyle/>
          <a:p>
            <a:pPr algn="ctr"/>
            <a:r>
              <a:rPr lang="en-US" altLang="zh-TW" sz="2800" dirty="0"/>
              <a:t>Life Long Learning (LLL), Continuous Learning, Never Ending Learning, Incremental Learning</a:t>
            </a:r>
            <a:endParaRPr lang="zh-TW" altLang="en-US" sz="2800" dirty="0"/>
          </a:p>
        </p:txBody>
      </p:sp>
    </p:spTree>
    <p:extLst>
      <p:ext uri="{BB962C8B-B14F-4D97-AF65-F5344CB8AC3E}">
        <p14:creationId xmlns:p14="http://schemas.microsoft.com/office/powerpoint/2010/main" val="40405884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animBg="1"/>
      <p:bldP spid="24" grpId="0" animBg="1"/>
      <p:bldP spid="26" grpId="0" animBg="1"/>
      <p:bldP spid="27" grpId="0" animBg="1"/>
      <p:bldP spid="28" grpId="0"/>
      <p:bldP spid="29" grpId="0" animBg="1"/>
      <p:bldP spid="31" grpId="0" animBg="1"/>
      <p:bldP spid="32" grpId="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5AEA26E-0102-4E2B-9E13-5224FE31C744}"/>
              </a:ext>
            </a:extLst>
          </p:cNvPr>
          <p:cNvSpPr/>
          <p:nvPr/>
        </p:nvSpPr>
        <p:spPr>
          <a:xfrm>
            <a:off x="5691598" y="134800"/>
            <a:ext cx="3312702"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https://arxiv.org/abs/1705.08690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https://arxiv.org/abs/1711.10563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https://arxiv.org/abs/1909.03329</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10" name="Picture 4" descr="ç¸éåç">
            <a:extLst>
              <a:ext uri="{FF2B5EF4-FFF2-40B4-BE49-F238E27FC236}">
                <a16:creationId xmlns:a16="http://schemas.microsoft.com/office/drawing/2014/main" id="{0CA77FB2-5B08-4FE7-B2D6-0BC3F01D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77" y="1685216"/>
            <a:ext cx="1025550" cy="13674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ãrobot pngãçåçæå°çµæ">
            <a:extLst>
              <a:ext uri="{FF2B5EF4-FFF2-40B4-BE49-F238E27FC236}">
                <a16:creationId xmlns:a16="http://schemas.microsoft.com/office/drawing/2014/main" id="{F3BBBE79-42E3-4DBB-922A-B007210C0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091" y="4772057"/>
            <a:ext cx="1232742" cy="1540926"/>
          </a:xfrm>
          <a:prstGeom prst="rect">
            <a:avLst/>
          </a:prstGeom>
          <a:noFill/>
          <a:extLst>
            <a:ext uri="{909E8E84-426E-40DD-AFC4-6F175D3DCCD1}">
              <a14:hiddenFill xmlns:a14="http://schemas.microsoft.com/office/drawing/2010/main">
                <a:solidFill>
                  <a:srgbClr val="FFFFFF"/>
                </a:solidFill>
              </a14:hiddenFill>
            </a:ext>
          </a:extLst>
        </p:spPr>
      </p:pic>
      <p:sp>
        <p:nvSpPr>
          <p:cNvPr id="12" name="流程圖: 磁碟 11">
            <a:extLst>
              <a:ext uri="{FF2B5EF4-FFF2-40B4-BE49-F238E27FC236}">
                <a16:creationId xmlns:a16="http://schemas.microsoft.com/office/drawing/2014/main" id="{9D22BBB9-8368-45A1-89E5-05005C2A912A}"/>
              </a:ext>
            </a:extLst>
          </p:cNvPr>
          <p:cNvSpPr/>
          <p:nvPr/>
        </p:nvSpPr>
        <p:spPr>
          <a:xfrm>
            <a:off x="1651721" y="316822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流程圖: 磁碟 12">
            <a:extLst>
              <a:ext uri="{FF2B5EF4-FFF2-40B4-BE49-F238E27FC236}">
                <a16:creationId xmlns:a16="http://schemas.microsoft.com/office/drawing/2014/main" id="{C268FFBD-DCB9-4F04-85A4-FFAEF938F460}"/>
              </a:ext>
            </a:extLst>
          </p:cNvPr>
          <p:cNvSpPr/>
          <p:nvPr/>
        </p:nvSpPr>
        <p:spPr>
          <a:xfrm>
            <a:off x="5437871" y="316822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文字方塊 14">
            <a:extLst>
              <a:ext uri="{FF2B5EF4-FFF2-40B4-BE49-F238E27FC236}">
                <a16:creationId xmlns:a16="http://schemas.microsoft.com/office/drawing/2014/main" id="{ECB1B1FA-BC74-4B97-9674-8762E7A87B13}"/>
              </a:ext>
            </a:extLst>
          </p:cNvPr>
          <p:cNvSpPr txBox="1"/>
          <p:nvPr/>
        </p:nvSpPr>
        <p:spPr>
          <a:xfrm>
            <a:off x="1315828" y="6151173"/>
            <a:ext cx="242526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Solve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39ABA12A-472B-41F9-B40A-4BBAC8893D8D}"/>
              </a:ext>
            </a:extLst>
          </p:cNvPr>
          <p:cNvSpPr txBox="1"/>
          <p:nvPr/>
        </p:nvSpPr>
        <p:spPr>
          <a:xfrm>
            <a:off x="2438807" y="1915129"/>
            <a:ext cx="186841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Generate task 1 data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矩形 16">
            <a:extLst>
              <a:ext uri="{FF2B5EF4-FFF2-40B4-BE49-F238E27FC236}">
                <a16:creationId xmlns:a16="http://schemas.microsoft.com/office/drawing/2014/main" id="{E0251B36-AF82-455B-875F-2EB18D82CF4F}"/>
              </a:ext>
            </a:extLst>
          </p:cNvPr>
          <p:cNvSpPr/>
          <p:nvPr/>
        </p:nvSpPr>
        <p:spPr>
          <a:xfrm>
            <a:off x="293505" y="340135"/>
            <a:ext cx="302518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32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Generating Data</a:t>
            </a:r>
            <a:endParaRPr kumimoji="0" lang="zh-TW" altLang="en-US" sz="32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8" name="矩形 17">
            <a:extLst>
              <a:ext uri="{FF2B5EF4-FFF2-40B4-BE49-F238E27FC236}">
                <a16:creationId xmlns:a16="http://schemas.microsoft.com/office/drawing/2014/main" id="{B973E9FE-B1B7-4C3C-99F1-E75AEC5D9A7B}"/>
              </a:ext>
            </a:extLst>
          </p:cNvPr>
          <p:cNvSpPr/>
          <p:nvPr/>
        </p:nvSpPr>
        <p:spPr>
          <a:xfrm>
            <a:off x="234321" y="1095788"/>
            <a:ext cx="8924365" cy="461665"/>
          </a:xfrm>
          <a:prstGeom prst="rect">
            <a:avLst/>
          </a:prstGeom>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Generating pseudo-data using generative model for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19" name="Picture 4" descr="ç¸éåç">
            <a:extLst>
              <a:ext uri="{FF2B5EF4-FFF2-40B4-BE49-F238E27FC236}">
                <a16:creationId xmlns:a16="http://schemas.microsoft.com/office/drawing/2014/main" id="{DFF3536D-27D3-4082-B047-25A5E3D9B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023" y="1714541"/>
            <a:ext cx="1025550" cy="1367401"/>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a:extLst>
              <a:ext uri="{FF2B5EF4-FFF2-40B4-BE49-F238E27FC236}">
                <a16:creationId xmlns:a16="http://schemas.microsoft.com/office/drawing/2014/main" id="{2A4D8D03-9E03-456F-AC15-794398203E29}"/>
              </a:ext>
            </a:extLst>
          </p:cNvPr>
          <p:cNvSpPr txBox="1"/>
          <p:nvPr/>
        </p:nvSpPr>
        <p:spPr>
          <a:xfrm>
            <a:off x="6292452" y="1944454"/>
            <a:ext cx="205144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1&amp;2 data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2" name="文字方塊 21">
            <a:extLst>
              <a:ext uri="{FF2B5EF4-FFF2-40B4-BE49-F238E27FC236}">
                <a16:creationId xmlns:a16="http://schemas.microsoft.com/office/drawing/2014/main" id="{DB11F808-3869-42C8-BB43-314BB976CABF}"/>
              </a:ext>
            </a:extLst>
          </p:cNvPr>
          <p:cNvSpPr txBox="1"/>
          <p:nvPr/>
        </p:nvSpPr>
        <p:spPr>
          <a:xfrm>
            <a:off x="5159442" y="6151173"/>
            <a:ext cx="242526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Solve 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3" name="Picture 12" descr="ç¸éåç">
            <a:extLst>
              <a:ext uri="{FF2B5EF4-FFF2-40B4-BE49-F238E27FC236}">
                <a16:creationId xmlns:a16="http://schemas.microsoft.com/office/drawing/2014/main" id="{27BF849B-8B76-4A2C-873F-63AE2BEC2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033" y="3548920"/>
            <a:ext cx="771787" cy="77178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單箭頭接點 24">
            <a:extLst>
              <a:ext uri="{FF2B5EF4-FFF2-40B4-BE49-F238E27FC236}">
                <a16:creationId xmlns:a16="http://schemas.microsoft.com/office/drawing/2014/main" id="{8FC94485-C3DC-4E14-91FD-846516E87422}"/>
              </a:ext>
            </a:extLst>
          </p:cNvPr>
          <p:cNvCxnSpPr/>
          <p:nvPr/>
        </p:nvCxnSpPr>
        <p:spPr>
          <a:xfrm>
            <a:off x="2585926" y="4515151"/>
            <a:ext cx="0" cy="3803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6" descr="ãrobot pngãçåçæå°çµæ">
            <a:extLst>
              <a:ext uri="{FF2B5EF4-FFF2-40B4-BE49-F238E27FC236}">
                <a16:creationId xmlns:a16="http://schemas.microsoft.com/office/drawing/2014/main" id="{03715314-1872-4E29-9DE4-0050B9804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598" y="4772057"/>
            <a:ext cx="1232742" cy="154092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單箭頭接點 26">
            <a:extLst>
              <a:ext uri="{FF2B5EF4-FFF2-40B4-BE49-F238E27FC236}">
                <a16:creationId xmlns:a16="http://schemas.microsoft.com/office/drawing/2014/main" id="{16B65520-CBDA-48AB-8EE6-A9E1E10D1661}"/>
              </a:ext>
            </a:extLst>
          </p:cNvPr>
          <p:cNvCxnSpPr/>
          <p:nvPr/>
        </p:nvCxnSpPr>
        <p:spPr>
          <a:xfrm>
            <a:off x="6365433" y="4515151"/>
            <a:ext cx="0" cy="3803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9B0F8376-A859-4622-A59A-0AE2976F4F9F}"/>
              </a:ext>
            </a:extLst>
          </p:cNvPr>
          <p:cNvCxnSpPr>
            <a:cxnSpLocks/>
          </p:cNvCxnSpPr>
          <p:nvPr/>
        </p:nvCxnSpPr>
        <p:spPr>
          <a:xfrm flipV="1">
            <a:off x="2604975" y="2833661"/>
            <a:ext cx="0" cy="499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A3C34A80-0EC9-44A9-890C-FB773CD9F176}"/>
              </a:ext>
            </a:extLst>
          </p:cNvPr>
          <p:cNvCxnSpPr>
            <a:cxnSpLocks/>
          </p:cNvCxnSpPr>
          <p:nvPr/>
        </p:nvCxnSpPr>
        <p:spPr>
          <a:xfrm flipV="1">
            <a:off x="6372076" y="2833661"/>
            <a:ext cx="0" cy="499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6D1F8DE-2E86-4B17-AAD7-A9989AE754AD}"/>
              </a:ext>
            </a:extLst>
          </p:cNvPr>
          <p:cNvCxnSpPr>
            <a:cxnSpLocks/>
          </p:cNvCxnSpPr>
          <p:nvPr/>
        </p:nvCxnSpPr>
        <p:spPr>
          <a:xfrm>
            <a:off x="3688018" y="2807352"/>
            <a:ext cx="2003580" cy="25579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1A4B8A04-82BC-49AA-82D8-A814D8796BAC}"/>
              </a:ext>
            </a:extLst>
          </p:cNvPr>
          <p:cNvCxnSpPr>
            <a:cxnSpLocks/>
          </p:cNvCxnSpPr>
          <p:nvPr/>
        </p:nvCxnSpPr>
        <p:spPr>
          <a:xfrm>
            <a:off x="4018203" y="2302196"/>
            <a:ext cx="141966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998ADD5-FC99-4CAA-A366-C2F5EDE8B15A}"/>
              </a:ext>
            </a:extLst>
          </p:cNvPr>
          <p:cNvCxnSpPr>
            <a:cxnSpLocks/>
          </p:cNvCxnSpPr>
          <p:nvPr/>
        </p:nvCxnSpPr>
        <p:spPr>
          <a:xfrm>
            <a:off x="3373013" y="5554778"/>
            <a:ext cx="230515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BEFD050D-567C-4666-A09A-2B90E7496711}"/>
              </a:ext>
            </a:extLst>
          </p:cNvPr>
          <p:cNvSpPr txBox="1"/>
          <p:nvPr/>
        </p:nvSpPr>
        <p:spPr>
          <a:xfrm>
            <a:off x="6793689" y="5171772"/>
            <a:ext cx="182900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Multi-task</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Learning</a:t>
            </a:r>
          </a:p>
        </p:txBody>
      </p:sp>
    </p:spTree>
    <p:extLst>
      <p:ext uri="{BB962C8B-B14F-4D97-AF65-F5344CB8AC3E}">
        <p14:creationId xmlns:p14="http://schemas.microsoft.com/office/powerpoint/2010/main" val="869388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6" grpId="0"/>
      <p:bldP spid="20" grpId="0"/>
      <p:bldP spid="22" grpId="0"/>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2DA65A0-93A7-4010-A963-AE8D752A41F1}"/>
              </a:ext>
            </a:extLst>
          </p:cNvPr>
          <p:cNvSpPr txBox="1"/>
          <p:nvPr/>
        </p:nvSpPr>
        <p:spPr>
          <a:xfrm>
            <a:off x="394138" y="217354"/>
            <a:ext cx="3547241" cy="584775"/>
          </a:xfrm>
          <a:prstGeom prst="rect">
            <a:avLst/>
          </a:prstGeom>
          <a:noFill/>
        </p:spPr>
        <p:txBody>
          <a:bodyPr wrap="square">
            <a:spAutoFit/>
          </a:bodyPr>
          <a:lstStyle/>
          <a:p>
            <a:r>
              <a:rPr lang="en-US" altLang="zh-TW" sz="3200" b="1" i="1" u="sng" dirty="0"/>
              <a:t>Adding new classes</a:t>
            </a:r>
          </a:p>
        </p:txBody>
      </p:sp>
      <p:sp>
        <p:nvSpPr>
          <p:cNvPr id="7" name="文字方塊 6">
            <a:extLst>
              <a:ext uri="{FF2B5EF4-FFF2-40B4-BE49-F238E27FC236}">
                <a16:creationId xmlns:a16="http://schemas.microsoft.com/office/drawing/2014/main" id="{0A3AE7E0-1085-426C-8CF7-CD4A2D0775A3}"/>
              </a:ext>
            </a:extLst>
          </p:cNvPr>
          <p:cNvSpPr txBox="1"/>
          <p:nvPr/>
        </p:nvSpPr>
        <p:spPr>
          <a:xfrm>
            <a:off x="394138" y="1250128"/>
            <a:ext cx="4572000" cy="738664"/>
          </a:xfrm>
          <a:prstGeom prst="rect">
            <a:avLst/>
          </a:prstGeom>
          <a:noFill/>
        </p:spPr>
        <p:txBody>
          <a:bodyPr wrap="square">
            <a:spAutoFit/>
          </a:bodyPr>
          <a:lstStyle/>
          <a:p>
            <a:r>
              <a:rPr lang="en-US" altLang="zh-TW" sz="2400" dirty="0"/>
              <a:t>Learning without forgetting (</a:t>
            </a:r>
            <a:r>
              <a:rPr lang="en-US" altLang="zh-TW" sz="2400" dirty="0" err="1"/>
              <a:t>LwF</a:t>
            </a:r>
            <a:r>
              <a:rPr lang="en-US" altLang="zh-TW" sz="2400" dirty="0"/>
              <a:t>)</a:t>
            </a:r>
          </a:p>
          <a:p>
            <a:r>
              <a:rPr lang="en-US" altLang="zh-TW" sz="1800" dirty="0"/>
              <a:t>https://arxiv.org/abs/1606.09282</a:t>
            </a:r>
          </a:p>
        </p:txBody>
      </p:sp>
      <p:sp>
        <p:nvSpPr>
          <p:cNvPr id="9" name="文字方塊 8">
            <a:extLst>
              <a:ext uri="{FF2B5EF4-FFF2-40B4-BE49-F238E27FC236}">
                <a16:creationId xmlns:a16="http://schemas.microsoft.com/office/drawing/2014/main" id="{01CFD1A4-D1C1-44E3-9477-206825F99EC6}"/>
              </a:ext>
            </a:extLst>
          </p:cNvPr>
          <p:cNvSpPr txBox="1"/>
          <p:nvPr/>
        </p:nvSpPr>
        <p:spPr>
          <a:xfrm>
            <a:off x="394138" y="2983942"/>
            <a:ext cx="4572000" cy="1107996"/>
          </a:xfrm>
          <a:prstGeom prst="rect">
            <a:avLst/>
          </a:prstGeom>
          <a:noFill/>
        </p:spPr>
        <p:txBody>
          <a:bodyPr wrap="square">
            <a:spAutoFit/>
          </a:bodyPr>
          <a:lstStyle/>
          <a:p>
            <a:r>
              <a:rPr lang="en-US" altLang="zh-TW" sz="2400" dirty="0" err="1"/>
              <a:t>iCaRL</a:t>
            </a:r>
            <a:r>
              <a:rPr lang="en-US" altLang="zh-TW" sz="2400" dirty="0"/>
              <a:t>: Incremental Classifier and Representation Learning</a:t>
            </a:r>
          </a:p>
          <a:p>
            <a:r>
              <a:rPr lang="en-US" altLang="zh-TW" sz="1800" dirty="0"/>
              <a:t>https://arxiv.org/abs/1611.07725</a:t>
            </a:r>
            <a:endParaRPr lang="zh-TW" altLang="en-US" sz="1800" dirty="0"/>
          </a:p>
        </p:txBody>
      </p:sp>
      <p:pic>
        <p:nvPicPr>
          <p:cNvPr id="10" name="圖片 9">
            <a:extLst>
              <a:ext uri="{FF2B5EF4-FFF2-40B4-BE49-F238E27FC236}">
                <a16:creationId xmlns:a16="http://schemas.microsoft.com/office/drawing/2014/main" id="{D286E78D-F4F1-482B-969F-389769996734}"/>
              </a:ext>
            </a:extLst>
          </p:cNvPr>
          <p:cNvPicPr>
            <a:picLocks noChangeAspect="1"/>
          </p:cNvPicPr>
          <p:nvPr/>
        </p:nvPicPr>
        <p:blipFill>
          <a:blip r:embed="rId2"/>
          <a:stretch>
            <a:fillRect/>
          </a:stretch>
        </p:blipFill>
        <p:spPr>
          <a:xfrm>
            <a:off x="4966138" y="377486"/>
            <a:ext cx="3759659" cy="1713705"/>
          </a:xfrm>
          <a:prstGeom prst="rect">
            <a:avLst/>
          </a:prstGeom>
        </p:spPr>
      </p:pic>
      <p:pic>
        <p:nvPicPr>
          <p:cNvPr id="11" name="圖片 10">
            <a:extLst>
              <a:ext uri="{FF2B5EF4-FFF2-40B4-BE49-F238E27FC236}">
                <a16:creationId xmlns:a16="http://schemas.microsoft.com/office/drawing/2014/main" id="{22E38A59-8758-4B9A-857C-EDD87732E5D8}"/>
              </a:ext>
            </a:extLst>
          </p:cNvPr>
          <p:cNvPicPr>
            <a:picLocks noChangeAspect="1"/>
          </p:cNvPicPr>
          <p:nvPr/>
        </p:nvPicPr>
        <p:blipFill>
          <a:blip r:embed="rId3"/>
          <a:stretch>
            <a:fillRect/>
          </a:stretch>
        </p:blipFill>
        <p:spPr>
          <a:xfrm>
            <a:off x="4873405" y="2091191"/>
            <a:ext cx="3945123" cy="2067498"/>
          </a:xfrm>
          <a:prstGeom prst="rect">
            <a:avLst/>
          </a:prstGeom>
        </p:spPr>
      </p:pic>
      <p:sp>
        <p:nvSpPr>
          <p:cNvPr id="12" name="文字方塊 11">
            <a:extLst>
              <a:ext uri="{FF2B5EF4-FFF2-40B4-BE49-F238E27FC236}">
                <a16:creationId xmlns:a16="http://schemas.microsoft.com/office/drawing/2014/main" id="{DEF7C7EC-4880-4E35-AE84-0FF91B4B0D2C}"/>
              </a:ext>
            </a:extLst>
          </p:cNvPr>
          <p:cNvSpPr txBox="1"/>
          <p:nvPr/>
        </p:nvSpPr>
        <p:spPr>
          <a:xfrm>
            <a:off x="1439029" y="5287619"/>
            <a:ext cx="6617150" cy="584775"/>
          </a:xfrm>
          <a:prstGeom prst="rect">
            <a:avLst/>
          </a:prstGeom>
          <a:noFill/>
        </p:spPr>
        <p:txBody>
          <a:bodyPr wrap="square">
            <a:spAutoFit/>
          </a:bodyPr>
          <a:lstStyle/>
          <a:p>
            <a:pPr algn="l"/>
            <a:r>
              <a:rPr lang="en-US" altLang="zh-TW" sz="3200" i="0" dirty="0">
                <a:solidFill>
                  <a:srgbClr val="000000"/>
                </a:solidFill>
                <a:effectLst/>
              </a:rPr>
              <a:t>Three scenarios for continual learning</a:t>
            </a:r>
          </a:p>
        </p:txBody>
      </p:sp>
      <p:sp>
        <p:nvSpPr>
          <p:cNvPr id="13" name="文字方塊 12">
            <a:extLst>
              <a:ext uri="{FF2B5EF4-FFF2-40B4-BE49-F238E27FC236}">
                <a16:creationId xmlns:a16="http://schemas.microsoft.com/office/drawing/2014/main" id="{9D92E882-6845-41A5-B5B2-BEA6FA74F189}"/>
              </a:ext>
            </a:extLst>
          </p:cNvPr>
          <p:cNvSpPr txBox="1"/>
          <p:nvPr/>
        </p:nvSpPr>
        <p:spPr>
          <a:xfrm>
            <a:off x="3043061" y="5840863"/>
            <a:ext cx="3409086" cy="369332"/>
          </a:xfrm>
          <a:prstGeom prst="rect">
            <a:avLst/>
          </a:prstGeom>
          <a:noFill/>
        </p:spPr>
        <p:txBody>
          <a:bodyPr wrap="square">
            <a:spAutoFit/>
          </a:bodyPr>
          <a:lstStyle/>
          <a:p>
            <a:r>
              <a:rPr lang="zh-TW" altLang="en-US" dirty="0"/>
              <a:t>https://arxiv.org/abs/1904.07734</a:t>
            </a:r>
          </a:p>
        </p:txBody>
      </p:sp>
      <p:cxnSp>
        <p:nvCxnSpPr>
          <p:cNvPr id="15" name="直線接點 14">
            <a:extLst>
              <a:ext uri="{FF2B5EF4-FFF2-40B4-BE49-F238E27FC236}">
                <a16:creationId xmlns:a16="http://schemas.microsoft.com/office/drawing/2014/main" id="{5567F8B3-8DF1-4CA3-A9F8-336A6C065981}"/>
              </a:ext>
            </a:extLst>
          </p:cNvPr>
          <p:cNvCxnSpPr/>
          <p:nvPr/>
        </p:nvCxnSpPr>
        <p:spPr>
          <a:xfrm>
            <a:off x="-204952" y="4713889"/>
            <a:ext cx="95539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42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Concluding Remarks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179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圖片 29">
            <a:extLst>
              <a:ext uri="{FF2B5EF4-FFF2-40B4-BE49-F238E27FC236}">
                <a16:creationId xmlns:a16="http://schemas.microsoft.com/office/drawing/2014/main" id="{C9B42459-87D8-4224-BE52-9DAE36EEED4C}"/>
              </a:ext>
            </a:extLst>
          </p:cNvPr>
          <p:cNvPicPr>
            <a:picLocks noChangeAspect="1"/>
          </p:cNvPicPr>
          <p:nvPr/>
        </p:nvPicPr>
        <p:blipFill>
          <a:blip r:embed="rId2"/>
          <a:stretch>
            <a:fillRect/>
          </a:stretch>
        </p:blipFill>
        <p:spPr>
          <a:xfrm>
            <a:off x="4733444" y="4541430"/>
            <a:ext cx="3729791" cy="2243939"/>
          </a:xfrm>
          <a:prstGeom prst="rect">
            <a:avLst/>
          </a:prstGeom>
        </p:spPr>
      </p:pic>
      <p:pic>
        <p:nvPicPr>
          <p:cNvPr id="29" name="圖片 28">
            <a:extLst>
              <a:ext uri="{FF2B5EF4-FFF2-40B4-BE49-F238E27FC236}">
                <a16:creationId xmlns:a16="http://schemas.microsoft.com/office/drawing/2014/main" id="{37161576-DE68-47A3-B267-BE30267DD872}"/>
              </a:ext>
            </a:extLst>
          </p:cNvPr>
          <p:cNvPicPr>
            <a:picLocks noChangeAspect="1"/>
          </p:cNvPicPr>
          <p:nvPr/>
        </p:nvPicPr>
        <p:blipFill>
          <a:blip r:embed="rId3"/>
          <a:stretch>
            <a:fillRect/>
          </a:stretch>
        </p:blipFill>
        <p:spPr>
          <a:xfrm>
            <a:off x="891079" y="4637784"/>
            <a:ext cx="3519979" cy="2111987"/>
          </a:xfrm>
          <a:prstGeom prst="rect">
            <a:avLst/>
          </a:prstGeom>
        </p:spPr>
      </p:pic>
      <p:pic>
        <p:nvPicPr>
          <p:cNvPr id="4" name="圖片 3">
            <a:extLst>
              <a:ext uri="{FF2B5EF4-FFF2-40B4-BE49-F238E27FC236}">
                <a16:creationId xmlns:a16="http://schemas.microsoft.com/office/drawing/2014/main" id="{1C127CD8-B754-47BD-AEBF-BD1C5B24F476}"/>
              </a:ext>
            </a:extLst>
          </p:cNvPr>
          <p:cNvPicPr>
            <a:picLocks noChangeAspect="1"/>
          </p:cNvPicPr>
          <p:nvPr/>
        </p:nvPicPr>
        <p:blipFill>
          <a:blip r:embed="rId4"/>
          <a:stretch>
            <a:fillRect/>
          </a:stretch>
        </p:blipFill>
        <p:spPr>
          <a:xfrm>
            <a:off x="891079" y="1674756"/>
            <a:ext cx="3519979" cy="2067214"/>
          </a:xfrm>
          <a:prstGeom prst="rect">
            <a:avLst/>
          </a:prstGeom>
        </p:spPr>
      </p:pic>
      <p:sp>
        <p:nvSpPr>
          <p:cNvPr id="6" name="箭號: 向右 5">
            <a:extLst>
              <a:ext uri="{FF2B5EF4-FFF2-40B4-BE49-F238E27FC236}">
                <a16:creationId xmlns:a16="http://schemas.microsoft.com/office/drawing/2014/main" id="{EB03E520-5ADA-408E-A421-153018AFF16E}"/>
              </a:ext>
            </a:extLst>
          </p:cNvPr>
          <p:cNvSpPr/>
          <p:nvPr/>
        </p:nvSpPr>
        <p:spPr>
          <a:xfrm>
            <a:off x="3436449" y="963096"/>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B36A3432-DCE0-42C1-9F2D-2C16C1DC10D4}"/>
              </a:ext>
            </a:extLst>
          </p:cNvPr>
          <p:cNvPicPr>
            <a:picLocks noChangeAspect="1"/>
          </p:cNvPicPr>
          <p:nvPr/>
        </p:nvPicPr>
        <p:blipFill>
          <a:blip r:embed="rId5"/>
          <a:stretch>
            <a:fillRect/>
          </a:stretch>
        </p:blipFill>
        <p:spPr>
          <a:xfrm>
            <a:off x="4728337" y="1674756"/>
            <a:ext cx="3604573" cy="2108798"/>
          </a:xfrm>
          <a:prstGeom prst="rect">
            <a:avLst/>
          </a:prstGeom>
        </p:spPr>
      </p:pic>
      <p:sp>
        <p:nvSpPr>
          <p:cNvPr id="9" name="文字方塊 8">
            <a:extLst>
              <a:ext uri="{FF2B5EF4-FFF2-40B4-BE49-F238E27FC236}">
                <a16:creationId xmlns:a16="http://schemas.microsoft.com/office/drawing/2014/main" id="{9C6BF8B7-7F04-4673-83D6-2302F2A6615A}"/>
              </a:ext>
            </a:extLst>
          </p:cNvPr>
          <p:cNvSpPr txBox="1"/>
          <p:nvPr/>
        </p:nvSpPr>
        <p:spPr>
          <a:xfrm>
            <a:off x="5505609" y="2262352"/>
            <a:ext cx="1363449" cy="461665"/>
          </a:xfrm>
          <a:prstGeom prst="rect">
            <a:avLst/>
          </a:prstGeom>
          <a:noFill/>
        </p:spPr>
        <p:txBody>
          <a:bodyPr wrap="square" rtlCol="0">
            <a:spAutoFit/>
          </a:bodyPr>
          <a:lstStyle/>
          <a:p>
            <a:r>
              <a:rPr lang="en-US" altLang="zh-TW" sz="2400" dirty="0"/>
              <a:t>Forget!!!</a:t>
            </a:r>
            <a:endParaRPr lang="zh-TW" altLang="en-US" sz="2400" dirty="0"/>
          </a:p>
        </p:txBody>
      </p:sp>
      <p:sp>
        <p:nvSpPr>
          <p:cNvPr id="12" name="矩形 11">
            <a:extLst>
              <a:ext uri="{FF2B5EF4-FFF2-40B4-BE49-F238E27FC236}">
                <a16:creationId xmlns:a16="http://schemas.microsoft.com/office/drawing/2014/main" id="{BF090065-3CF3-4123-88F7-0788579ADF01}"/>
              </a:ext>
            </a:extLst>
          </p:cNvPr>
          <p:cNvSpPr/>
          <p:nvPr/>
        </p:nvSpPr>
        <p:spPr>
          <a:xfrm>
            <a:off x="269222" y="15000"/>
            <a:ext cx="3708066" cy="584775"/>
          </a:xfrm>
          <a:prstGeom prst="rect">
            <a:avLst/>
          </a:prstGeom>
        </p:spPr>
        <p:txBody>
          <a:bodyPr wrap="none">
            <a:spAutoFit/>
          </a:bodyPr>
          <a:lstStyle/>
          <a:p>
            <a:r>
              <a:rPr lang="en-US" altLang="zh-TW" sz="3200" b="1" i="1" u="sng" dirty="0"/>
              <a:t>Curriculum Learning </a:t>
            </a:r>
            <a:endParaRPr lang="zh-TW" altLang="en-US" sz="3200" b="1" i="1" u="sng" dirty="0"/>
          </a:p>
        </p:txBody>
      </p:sp>
      <p:sp>
        <p:nvSpPr>
          <p:cNvPr id="23" name="箭號: 向右 22">
            <a:extLst>
              <a:ext uri="{FF2B5EF4-FFF2-40B4-BE49-F238E27FC236}">
                <a16:creationId xmlns:a16="http://schemas.microsoft.com/office/drawing/2014/main" id="{2276DFF8-2636-4229-8ED1-8CE34000441B}"/>
              </a:ext>
            </a:extLst>
          </p:cNvPr>
          <p:cNvSpPr/>
          <p:nvPr/>
        </p:nvSpPr>
        <p:spPr>
          <a:xfrm>
            <a:off x="3436448" y="4079765"/>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63731AA-2802-418D-9334-F8E3727DE04A}"/>
              </a:ext>
            </a:extLst>
          </p:cNvPr>
          <p:cNvSpPr txBox="1"/>
          <p:nvPr/>
        </p:nvSpPr>
        <p:spPr>
          <a:xfrm>
            <a:off x="3911683" y="71944"/>
            <a:ext cx="4772578" cy="461665"/>
          </a:xfrm>
          <a:prstGeom prst="rect">
            <a:avLst/>
          </a:prstGeom>
          <a:noFill/>
        </p:spPr>
        <p:txBody>
          <a:bodyPr wrap="square" rtlCol="0">
            <a:spAutoFit/>
          </a:bodyPr>
          <a:lstStyle/>
          <a:p>
            <a:r>
              <a:rPr lang="en-US" altLang="zh-TW" sz="2400" dirty="0"/>
              <a:t>: what is the proper learning order?</a:t>
            </a:r>
            <a:endParaRPr lang="zh-TW" altLang="en-US" sz="2400" dirty="0"/>
          </a:p>
        </p:txBody>
      </p:sp>
      <p:sp>
        <p:nvSpPr>
          <p:cNvPr id="13" name="文字方塊 12">
            <a:extLst>
              <a:ext uri="{FF2B5EF4-FFF2-40B4-BE49-F238E27FC236}">
                <a16:creationId xmlns:a16="http://schemas.microsoft.com/office/drawing/2014/main" id="{C72B267B-442C-4BEE-9AB5-611D63D80E47}"/>
              </a:ext>
            </a:extLst>
          </p:cNvPr>
          <p:cNvSpPr txBox="1"/>
          <p:nvPr/>
        </p:nvSpPr>
        <p:spPr>
          <a:xfrm>
            <a:off x="3327350" y="1713081"/>
            <a:ext cx="599285" cy="369332"/>
          </a:xfrm>
          <a:prstGeom prst="rect">
            <a:avLst/>
          </a:prstGeom>
          <a:noFill/>
        </p:spPr>
        <p:txBody>
          <a:bodyPr wrap="square" rtlCol="0">
            <a:spAutoFit/>
          </a:bodyPr>
          <a:lstStyle/>
          <a:p>
            <a:r>
              <a:rPr lang="en-US" altLang="zh-TW" dirty="0"/>
              <a:t>96%</a:t>
            </a:r>
            <a:endParaRPr lang="zh-TW" altLang="en-US" dirty="0"/>
          </a:p>
        </p:txBody>
      </p:sp>
      <p:sp>
        <p:nvSpPr>
          <p:cNvPr id="24" name="文字方塊 23">
            <a:extLst>
              <a:ext uri="{FF2B5EF4-FFF2-40B4-BE49-F238E27FC236}">
                <a16:creationId xmlns:a16="http://schemas.microsoft.com/office/drawing/2014/main" id="{2DF45F70-C103-4E6D-8DE4-4FF04BA2CAAC}"/>
              </a:ext>
            </a:extLst>
          </p:cNvPr>
          <p:cNvSpPr txBox="1"/>
          <p:nvPr/>
        </p:nvSpPr>
        <p:spPr>
          <a:xfrm>
            <a:off x="1873015" y="2065317"/>
            <a:ext cx="599285" cy="369332"/>
          </a:xfrm>
          <a:prstGeom prst="rect">
            <a:avLst/>
          </a:prstGeom>
          <a:noFill/>
        </p:spPr>
        <p:txBody>
          <a:bodyPr wrap="square" rtlCol="0">
            <a:spAutoFit/>
          </a:bodyPr>
          <a:lstStyle/>
          <a:p>
            <a:r>
              <a:rPr lang="en-US" altLang="zh-TW" dirty="0"/>
              <a:t>90%</a:t>
            </a:r>
            <a:endParaRPr lang="zh-TW" altLang="en-US" dirty="0"/>
          </a:p>
        </p:txBody>
      </p:sp>
      <p:sp>
        <p:nvSpPr>
          <p:cNvPr id="26" name="文字方塊 25">
            <a:extLst>
              <a:ext uri="{FF2B5EF4-FFF2-40B4-BE49-F238E27FC236}">
                <a16:creationId xmlns:a16="http://schemas.microsoft.com/office/drawing/2014/main" id="{5AD38513-B5DF-4107-A51C-8BA79631E999}"/>
              </a:ext>
            </a:extLst>
          </p:cNvPr>
          <p:cNvSpPr txBox="1"/>
          <p:nvPr/>
        </p:nvSpPr>
        <p:spPr>
          <a:xfrm>
            <a:off x="7233816" y="1715863"/>
            <a:ext cx="599285" cy="369332"/>
          </a:xfrm>
          <a:prstGeom prst="rect">
            <a:avLst/>
          </a:prstGeom>
          <a:noFill/>
        </p:spPr>
        <p:txBody>
          <a:bodyPr wrap="square" rtlCol="0">
            <a:spAutoFit/>
          </a:bodyPr>
          <a:lstStyle/>
          <a:p>
            <a:r>
              <a:rPr lang="en-US" altLang="zh-TW" dirty="0"/>
              <a:t>97%</a:t>
            </a:r>
            <a:endParaRPr lang="zh-TW" altLang="en-US" dirty="0"/>
          </a:p>
        </p:txBody>
      </p:sp>
      <p:sp>
        <p:nvSpPr>
          <p:cNvPr id="32" name="文字方塊 31">
            <a:extLst>
              <a:ext uri="{FF2B5EF4-FFF2-40B4-BE49-F238E27FC236}">
                <a16:creationId xmlns:a16="http://schemas.microsoft.com/office/drawing/2014/main" id="{474CB5AD-3FB9-4504-9480-CA8958966EB4}"/>
              </a:ext>
            </a:extLst>
          </p:cNvPr>
          <p:cNvSpPr txBox="1"/>
          <p:nvPr/>
        </p:nvSpPr>
        <p:spPr>
          <a:xfrm>
            <a:off x="5769868" y="2724017"/>
            <a:ext cx="599285" cy="369332"/>
          </a:xfrm>
          <a:prstGeom prst="rect">
            <a:avLst/>
          </a:prstGeom>
          <a:noFill/>
        </p:spPr>
        <p:txBody>
          <a:bodyPr wrap="square" rtlCol="0">
            <a:spAutoFit/>
          </a:bodyPr>
          <a:lstStyle/>
          <a:p>
            <a:r>
              <a:rPr lang="en-US" altLang="zh-TW" dirty="0"/>
              <a:t>80%</a:t>
            </a:r>
            <a:endParaRPr lang="zh-TW" altLang="en-US" dirty="0"/>
          </a:p>
        </p:txBody>
      </p:sp>
      <p:pic>
        <p:nvPicPr>
          <p:cNvPr id="33" name="Picture 2">
            <a:extLst>
              <a:ext uri="{FF2B5EF4-FFF2-40B4-BE49-F238E27FC236}">
                <a16:creationId xmlns:a16="http://schemas.microsoft.com/office/drawing/2014/main" id="{DBEF3ACA-3E94-49BB-B3BE-C943829E0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0553" y="705933"/>
            <a:ext cx="1008659" cy="9967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1B9FD4E5-8E2C-43EF-80B6-C246FDAC40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582" y="3875954"/>
            <a:ext cx="1002183" cy="9903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4288EE84-F6F6-4AED-9FDD-491B021355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82" y="659630"/>
            <a:ext cx="1024232" cy="10121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21B3BEC0-B1F2-4C2E-818E-5F66B33AB1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565" y="3838324"/>
            <a:ext cx="1024232" cy="1012182"/>
          </a:xfrm>
          <a:prstGeom prst="rect">
            <a:avLst/>
          </a:prstGeom>
          <a:noFill/>
          <a:extLst>
            <a:ext uri="{909E8E84-426E-40DD-AFC4-6F175D3DCCD1}">
              <a14:hiddenFill xmlns:a14="http://schemas.microsoft.com/office/drawing/2010/main">
                <a:solidFill>
                  <a:srgbClr val="FFFFFF"/>
                </a:solidFill>
              </a14:hiddenFill>
            </a:ext>
          </a:extLst>
        </p:spPr>
      </p:pic>
      <p:sp>
        <p:nvSpPr>
          <p:cNvPr id="37" name="文字方塊 36">
            <a:extLst>
              <a:ext uri="{FF2B5EF4-FFF2-40B4-BE49-F238E27FC236}">
                <a16:creationId xmlns:a16="http://schemas.microsoft.com/office/drawing/2014/main" id="{CF9F0701-6A82-4637-9A57-FDB5401E7A20}"/>
              </a:ext>
            </a:extLst>
          </p:cNvPr>
          <p:cNvSpPr txBox="1"/>
          <p:nvPr/>
        </p:nvSpPr>
        <p:spPr>
          <a:xfrm>
            <a:off x="1057966" y="906433"/>
            <a:ext cx="1363449" cy="461665"/>
          </a:xfrm>
          <a:prstGeom prst="rect">
            <a:avLst/>
          </a:prstGeom>
          <a:noFill/>
        </p:spPr>
        <p:txBody>
          <a:bodyPr wrap="square" rtlCol="0">
            <a:spAutoFit/>
          </a:bodyPr>
          <a:lstStyle/>
          <a:p>
            <a:pPr algn="ctr"/>
            <a:r>
              <a:rPr lang="en-US" altLang="zh-TW" sz="2400" dirty="0"/>
              <a:t>Task 1</a:t>
            </a:r>
            <a:endParaRPr lang="zh-TW" altLang="en-US" sz="2400" dirty="0"/>
          </a:p>
        </p:txBody>
      </p:sp>
      <p:sp>
        <p:nvSpPr>
          <p:cNvPr id="38" name="文字方塊 37">
            <a:extLst>
              <a:ext uri="{FF2B5EF4-FFF2-40B4-BE49-F238E27FC236}">
                <a16:creationId xmlns:a16="http://schemas.microsoft.com/office/drawing/2014/main" id="{D6A67D07-2784-4C5F-B422-85141D1761C8}"/>
              </a:ext>
            </a:extLst>
          </p:cNvPr>
          <p:cNvSpPr txBox="1"/>
          <p:nvPr/>
        </p:nvSpPr>
        <p:spPr>
          <a:xfrm>
            <a:off x="6754454" y="4079765"/>
            <a:ext cx="1363449" cy="461665"/>
          </a:xfrm>
          <a:prstGeom prst="rect">
            <a:avLst/>
          </a:prstGeom>
          <a:noFill/>
        </p:spPr>
        <p:txBody>
          <a:bodyPr wrap="square" rtlCol="0">
            <a:spAutoFit/>
          </a:bodyPr>
          <a:lstStyle/>
          <a:p>
            <a:pPr algn="ctr"/>
            <a:r>
              <a:rPr lang="en-US" altLang="zh-TW" sz="2400" dirty="0"/>
              <a:t>Task 1</a:t>
            </a:r>
            <a:endParaRPr lang="zh-TW" altLang="en-US" sz="2400" dirty="0"/>
          </a:p>
        </p:txBody>
      </p:sp>
      <p:sp>
        <p:nvSpPr>
          <p:cNvPr id="39" name="文字方塊 38">
            <a:extLst>
              <a:ext uri="{FF2B5EF4-FFF2-40B4-BE49-F238E27FC236}">
                <a16:creationId xmlns:a16="http://schemas.microsoft.com/office/drawing/2014/main" id="{BE5D23FE-D595-4798-A186-3A25DAE0D49A}"/>
              </a:ext>
            </a:extLst>
          </p:cNvPr>
          <p:cNvSpPr txBox="1"/>
          <p:nvPr/>
        </p:nvSpPr>
        <p:spPr>
          <a:xfrm>
            <a:off x="1078427" y="4079765"/>
            <a:ext cx="1363449" cy="461665"/>
          </a:xfrm>
          <a:prstGeom prst="rect">
            <a:avLst/>
          </a:prstGeom>
          <a:noFill/>
        </p:spPr>
        <p:txBody>
          <a:bodyPr wrap="square" rtlCol="0">
            <a:spAutoFit/>
          </a:bodyPr>
          <a:lstStyle/>
          <a:p>
            <a:pPr algn="ctr"/>
            <a:r>
              <a:rPr lang="en-US" altLang="zh-TW" sz="2400" dirty="0"/>
              <a:t>Task 2</a:t>
            </a:r>
            <a:endParaRPr lang="zh-TW" altLang="en-US" sz="2400" dirty="0"/>
          </a:p>
        </p:txBody>
      </p:sp>
      <p:sp>
        <p:nvSpPr>
          <p:cNvPr id="40" name="文字方塊 39">
            <a:extLst>
              <a:ext uri="{FF2B5EF4-FFF2-40B4-BE49-F238E27FC236}">
                <a16:creationId xmlns:a16="http://schemas.microsoft.com/office/drawing/2014/main" id="{F8430427-708A-491A-BE36-0CF78B8DB09B}"/>
              </a:ext>
            </a:extLst>
          </p:cNvPr>
          <p:cNvSpPr txBox="1"/>
          <p:nvPr/>
        </p:nvSpPr>
        <p:spPr>
          <a:xfrm>
            <a:off x="6767952" y="873350"/>
            <a:ext cx="1363449" cy="461665"/>
          </a:xfrm>
          <a:prstGeom prst="rect">
            <a:avLst/>
          </a:prstGeom>
          <a:noFill/>
        </p:spPr>
        <p:txBody>
          <a:bodyPr wrap="square" rtlCol="0">
            <a:spAutoFit/>
          </a:bodyPr>
          <a:lstStyle/>
          <a:p>
            <a:pPr algn="ctr"/>
            <a:r>
              <a:rPr lang="en-US" altLang="zh-TW" sz="2400" dirty="0"/>
              <a:t>Task 2</a:t>
            </a:r>
            <a:endParaRPr lang="zh-TW" altLang="en-US" sz="2400" dirty="0"/>
          </a:p>
        </p:txBody>
      </p:sp>
      <p:sp>
        <p:nvSpPr>
          <p:cNvPr id="41" name="文字方塊 40">
            <a:extLst>
              <a:ext uri="{FF2B5EF4-FFF2-40B4-BE49-F238E27FC236}">
                <a16:creationId xmlns:a16="http://schemas.microsoft.com/office/drawing/2014/main" id="{0D4748CD-A796-4C11-98F8-7E10DB758EC4}"/>
              </a:ext>
            </a:extLst>
          </p:cNvPr>
          <p:cNvSpPr txBox="1"/>
          <p:nvPr/>
        </p:nvSpPr>
        <p:spPr>
          <a:xfrm>
            <a:off x="3312398" y="4652975"/>
            <a:ext cx="599285" cy="369332"/>
          </a:xfrm>
          <a:prstGeom prst="rect">
            <a:avLst/>
          </a:prstGeom>
          <a:noFill/>
        </p:spPr>
        <p:txBody>
          <a:bodyPr wrap="square" rtlCol="0">
            <a:spAutoFit/>
          </a:bodyPr>
          <a:lstStyle/>
          <a:p>
            <a:r>
              <a:rPr lang="en-US" altLang="zh-TW" dirty="0"/>
              <a:t>97%</a:t>
            </a:r>
            <a:endParaRPr lang="zh-TW" altLang="en-US" dirty="0"/>
          </a:p>
        </p:txBody>
      </p:sp>
      <p:sp>
        <p:nvSpPr>
          <p:cNvPr id="42" name="文字方塊 41">
            <a:extLst>
              <a:ext uri="{FF2B5EF4-FFF2-40B4-BE49-F238E27FC236}">
                <a16:creationId xmlns:a16="http://schemas.microsoft.com/office/drawing/2014/main" id="{649DD270-4D91-415E-85D6-A45368482911}"/>
              </a:ext>
            </a:extLst>
          </p:cNvPr>
          <p:cNvSpPr txBox="1"/>
          <p:nvPr/>
        </p:nvSpPr>
        <p:spPr>
          <a:xfrm>
            <a:off x="1873015" y="5915387"/>
            <a:ext cx="599285" cy="369332"/>
          </a:xfrm>
          <a:prstGeom prst="rect">
            <a:avLst/>
          </a:prstGeom>
          <a:noFill/>
        </p:spPr>
        <p:txBody>
          <a:bodyPr wrap="square" rtlCol="0">
            <a:spAutoFit/>
          </a:bodyPr>
          <a:lstStyle/>
          <a:p>
            <a:r>
              <a:rPr lang="en-US" altLang="zh-TW" dirty="0"/>
              <a:t>62%</a:t>
            </a:r>
            <a:endParaRPr lang="zh-TW" altLang="en-US" dirty="0"/>
          </a:p>
        </p:txBody>
      </p:sp>
      <p:sp>
        <p:nvSpPr>
          <p:cNvPr id="43" name="文字方塊 42">
            <a:extLst>
              <a:ext uri="{FF2B5EF4-FFF2-40B4-BE49-F238E27FC236}">
                <a16:creationId xmlns:a16="http://schemas.microsoft.com/office/drawing/2014/main" id="{E83E8A41-6868-49C4-A824-5F69470333C5}"/>
              </a:ext>
            </a:extLst>
          </p:cNvPr>
          <p:cNvSpPr txBox="1"/>
          <p:nvPr/>
        </p:nvSpPr>
        <p:spPr>
          <a:xfrm>
            <a:off x="7328663" y="4551369"/>
            <a:ext cx="599285" cy="369332"/>
          </a:xfrm>
          <a:prstGeom prst="rect">
            <a:avLst/>
          </a:prstGeom>
          <a:noFill/>
        </p:spPr>
        <p:txBody>
          <a:bodyPr wrap="square" rtlCol="0">
            <a:spAutoFit/>
          </a:bodyPr>
          <a:lstStyle/>
          <a:p>
            <a:r>
              <a:rPr lang="en-US" altLang="zh-TW" dirty="0"/>
              <a:t>97%</a:t>
            </a:r>
            <a:endParaRPr lang="zh-TW" altLang="en-US" dirty="0"/>
          </a:p>
        </p:txBody>
      </p:sp>
      <p:sp>
        <p:nvSpPr>
          <p:cNvPr id="44" name="文字方塊 43">
            <a:extLst>
              <a:ext uri="{FF2B5EF4-FFF2-40B4-BE49-F238E27FC236}">
                <a16:creationId xmlns:a16="http://schemas.microsoft.com/office/drawing/2014/main" id="{F5B3878D-95C7-4326-A455-010503DD4B10}"/>
              </a:ext>
            </a:extLst>
          </p:cNvPr>
          <p:cNvSpPr txBox="1"/>
          <p:nvPr/>
        </p:nvSpPr>
        <p:spPr>
          <a:xfrm>
            <a:off x="5826388" y="4998578"/>
            <a:ext cx="599285" cy="369332"/>
          </a:xfrm>
          <a:prstGeom prst="rect">
            <a:avLst/>
          </a:prstGeom>
          <a:noFill/>
        </p:spPr>
        <p:txBody>
          <a:bodyPr wrap="square" rtlCol="0">
            <a:spAutoFit/>
          </a:bodyPr>
          <a:lstStyle/>
          <a:p>
            <a:r>
              <a:rPr lang="en-US" altLang="zh-TW" dirty="0"/>
              <a:t>90%</a:t>
            </a:r>
            <a:endParaRPr lang="zh-TW" altLang="en-US" dirty="0"/>
          </a:p>
        </p:txBody>
      </p:sp>
    </p:spTree>
    <p:extLst>
      <p:ext uri="{BB962C8B-B14F-4D97-AF65-F5344CB8AC3E}">
        <p14:creationId xmlns:p14="http://schemas.microsoft.com/office/powerpoint/2010/main" val="27612930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23" grpId="0" animBg="1"/>
      <p:bldP spid="2" grpId="0"/>
      <p:bldP spid="13" grpId="0"/>
      <p:bldP spid="24" grpId="0"/>
      <p:bldP spid="26" grpId="0"/>
      <p:bldP spid="32" grpId="0"/>
      <p:bldP spid="37" grpId="0"/>
      <p:bldP spid="38" grpId="0"/>
      <p:bldP spid="39" grpId="0"/>
      <p:bldP spid="40" grpId="0"/>
      <p:bldP spid="41" grpId="0"/>
      <p:bldP spid="42"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92D882-AF1B-4535-BCF9-54AD02F36997}"/>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A620F33D-E80A-4FB2-97E7-91485B99FB94}"/>
              </a:ext>
            </a:extLst>
          </p:cNvPr>
          <p:cNvPicPr>
            <a:picLocks noChangeAspect="1"/>
          </p:cNvPicPr>
          <p:nvPr/>
        </p:nvPicPr>
        <p:blipFill>
          <a:blip r:embed="rId2"/>
          <a:stretch>
            <a:fillRect/>
          </a:stretch>
        </p:blipFill>
        <p:spPr>
          <a:xfrm>
            <a:off x="742453" y="109074"/>
            <a:ext cx="7125694" cy="6639852"/>
          </a:xfrm>
          <a:prstGeom prst="rect">
            <a:avLst/>
          </a:prstGeom>
        </p:spPr>
      </p:pic>
      <p:sp>
        <p:nvSpPr>
          <p:cNvPr id="5" name="矩形 4">
            <a:extLst>
              <a:ext uri="{FF2B5EF4-FFF2-40B4-BE49-F238E27FC236}">
                <a16:creationId xmlns:a16="http://schemas.microsoft.com/office/drawing/2014/main" id="{38D56EBF-999E-4EF2-B8EB-C4EDABA8C182}"/>
              </a:ext>
            </a:extLst>
          </p:cNvPr>
          <p:cNvSpPr/>
          <p:nvPr/>
        </p:nvSpPr>
        <p:spPr>
          <a:xfrm>
            <a:off x="342574" y="4753001"/>
            <a:ext cx="4038926" cy="369332"/>
          </a:xfrm>
          <a:prstGeom prst="rect">
            <a:avLst/>
          </a:prstGeom>
        </p:spPr>
        <p:txBody>
          <a:bodyPr wrap="none">
            <a:spAutoFit/>
          </a:bodyPr>
          <a:lstStyle/>
          <a:p>
            <a:r>
              <a:rPr lang="en-US" altLang="zh-TW" dirty="0">
                <a:hlinkClick r:id="rId3"/>
              </a:rPr>
              <a:t>http://taskonomy.stanford.edu/#abstract</a:t>
            </a:r>
            <a:endParaRPr lang="zh-TW" altLang="en-US" dirty="0"/>
          </a:p>
        </p:txBody>
      </p:sp>
      <p:sp>
        <p:nvSpPr>
          <p:cNvPr id="6" name="矩形 5">
            <a:extLst>
              <a:ext uri="{FF2B5EF4-FFF2-40B4-BE49-F238E27FC236}">
                <a16:creationId xmlns:a16="http://schemas.microsoft.com/office/drawing/2014/main" id="{2EFB8511-E78B-4D79-B63A-11CD000D0898}"/>
              </a:ext>
            </a:extLst>
          </p:cNvPr>
          <p:cNvSpPr/>
          <p:nvPr/>
        </p:nvSpPr>
        <p:spPr>
          <a:xfrm>
            <a:off x="5472096" y="865982"/>
            <a:ext cx="2902269" cy="523220"/>
          </a:xfrm>
          <a:prstGeom prst="rect">
            <a:avLst/>
          </a:prstGeom>
        </p:spPr>
        <p:txBody>
          <a:bodyPr wrap="none">
            <a:spAutoFit/>
          </a:bodyPr>
          <a:lstStyle/>
          <a:p>
            <a:r>
              <a:rPr lang="en-US" altLang="zh-TW" sz="2800" dirty="0"/>
              <a:t> = task + taxonomy</a:t>
            </a:r>
            <a:endParaRPr lang="zh-TW" altLang="en-US" sz="2800" dirty="0"/>
          </a:p>
        </p:txBody>
      </p:sp>
      <p:sp>
        <p:nvSpPr>
          <p:cNvPr id="7" name="矩形 6">
            <a:extLst>
              <a:ext uri="{FF2B5EF4-FFF2-40B4-BE49-F238E27FC236}">
                <a16:creationId xmlns:a16="http://schemas.microsoft.com/office/drawing/2014/main" id="{8ECDC430-3F2B-4473-80A4-9EAB7CAF430D}"/>
              </a:ext>
            </a:extLst>
          </p:cNvPr>
          <p:cNvSpPr/>
          <p:nvPr/>
        </p:nvSpPr>
        <p:spPr>
          <a:xfrm>
            <a:off x="5530539" y="386137"/>
            <a:ext cx="1774140" cy="523220"/>
          </a:xfrm>
          <a:prstGeom prst="rect">
            <a:avLst/>
          </a:prstGeom>
        </p:spPr>
        <p:txBody>
          <a:bodyPr wrap="none">
            <a:spAutoFit/>
          </a:bodyPr>
          <a:lstStyle/>
          <a:p>
            <a:r>
              <a:rPr lang="en-US" altLang="zh-TW" sz="2800" dirty="0" err="1"/>
              <a:t>taskonomy</a:t>
            </a:r>
            <a:endParaRPr lang="zh-TW" altLang="en-US" sz="2800" dirty="0"/>
          </a:p>
        </p:txBody>
      </p:sp>
      <p:sp>
        <p:nvSpPr>
          <p:cNvPr id="8" name="矩形 7">
            <a:extLst>
              <a:ext uri="{FF2B5EF4-FFF2-40B4-BE49-F238E27FC236}">
                <a16:creationId xmlns:a16="http://schemas.microsoft.com/office/drawing/2014/main" id="{D2ED6CBD-D8E4-47B5-860B-2CECC0AF742A}"/>
              </a:ext>
            </a:extLst>
          </p:cNvPr>
          <p:cNvSpPr/>
          <p:nvPr/>
        </p:nvSpPr>
        <p:spPr>
          <a:xfrm>
            <a:off x="6788134" y="1298993"/>
            <a:ext cx="1479892" cy="523220"/>
          </a:xfrm>
          <a:prstGeom prst="rect">
            <a:avLst/>
          </a:prstGeom>
        </p:spPr>
        <p:txBody>
          <a:bodyPr wrap="none">
            <a:spAutoFit/>
          </a:bodyPr>
          <a:lstStyle/>
          <a:p>
            <a:r>
              <a:rPr lang="en-US" altLang="zh-TW" sz="2800" dirty="0"/>
              <a:t>(</a:t>
            </a:r>
            <a:r>
              <a:rPr lang="zh-TW" altLang="en-US" sz="2800" dirty="0">
                <a:latin typeface="微軟正黑體" panose="020B0604030504040204" pitchFamily="34" charset="-120"/>
                <a:ea typeface="微軟正黑體" panose="020B0604030504040204" pitchFamily="34" charset="-120"/>
              </a:rPr>
              <a:t>分類學</a:t>
            </a:r>
            <a:r>
              <a:rPr lang="en-US" altLang="zh-TW" sz="2800" dirty="0"/>
              <a:t>)</a:t>
            </a:r>
            <a:endParaRPr lang="zh-TW" altLang="en-US" sz="2800" dirty="0"/>
          </a:p>
        </p:txBody>
      </p:sp>
    </p:spTree>
    <p:extLst>
      <p:ext uri="{BB962C8B-B14F-4D97-AF65-F5344CB8AC3E}">
        <p14:creationId xmlns:p14="http://schemas.microsoft.com/office/powerpoint/2010/main" val="14616809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E05239-4807-4747-B692-4CAC8828932A}"/>
              </a:ext>
            </a:extLst>
          </p:cNvPr>
          <p:cNvSpPr>
            <a:spLocks noGrp="1"/>
          </p:cNvSpPr>
          <p:nvPr>
            <p:ph type="title"/>
          </p:nvPr>
        </p:nvSpPr>
        <p:spPr/>
        <p:txBody>
          <a:bodyPr/>
          <a:lstStyle/>
          <a:p>
            <a:r>
              <a:rPr lang="en-US" altLang="zh-TW" dirty="0"/>
              <a:t>Life Long Learning </a:t>
            </a:r>
            <a:br>
              <a:rPr lang="en-US" altLang="zh-TW" dirty="0"/>
            </a:br>
            <a:r>
              <a:rPr lang="en-US" altLang="zh-TW" dirty="0"/>
              <a:t>in real-world applications</a:t>
            </a:r>
            <a:endParaRPr lang="zh-TW" altLang="en-US" dirty="0"/>
          </a:p>
        </p:txBody>
      </p:sp>
      <p:sp>
        <p:nvSpPr>
          <p:cNvPr id="4" name="圓柱形 3">
            <a:extLst>
              <a:ext uri="{FF2B5EF4-FFF2-40B4-BE49-F238E27FC236}">
                <a16:creationId xmlns:a16="http://schemas.microsoft.com/office/drawing/2014/main" id="{A751A53A-9D29-4417-A64F-A9C61A3E671D}"/>
              </a:ext>
            </a:extLst>
          </p:cNvPr>
          <p:cNvSpPr/>
          <p:nvPr/>
        </p:nvSpPr>
        <p:spPr>
          <a:xfrm>
            <a:off x="1355835" y="4303987"/>
            <a:ext cx="1576552" cy="132556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a:t>Labelled Data</a:t>
            </a:r>
            <a:endParaRPr lang="zh-TW" altLang="en-US" sz="2800" dirty="0"/>
          </a:p>
        </p:txBody>
      </p:sp>
      <p:sp>
        <p:nvSpPr>
          <p:cNvPr id="6" name="矩形: 圓角 5">
            <a:extLst>
              <a:ext uri="{FF2B5EF4-FFF2-40B4-BE49-F238E27FC236}">
                <a16:creationId xmlns:a16="http://schemas.microsoft.com/office/drawing/2014/main" id="{DAF678EA-C135-42F4-874D-6FD133766BB0}"/>
              </a:ext>
            </a:extLst>
          </p:cNvPr>
          <p:cNvSpPr/>
          <p:nvPr/>
        </p:nvSpPr>
        <p:spPr>
          <a:xfrm>
            <a:off x="4020208" y="4351283"/>
            <a:ext cx="1355834" cy="12139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t>Model</a:t>
            </a:r>
            <a:endParaRPr lang="zh-TW" altLang="en-US" sz="2800" dirty="0"/>
          </a:p>
        </p:txBody>
      </p:sp>
      <p:sp>
        <p:nvSpPr>
          <p:cNvPr id="7" name="矩形: 圓角 6">
            <a:extLst>
              <a:ext uri="{FF2B5EF4-FFF2-40B4-BE49-F238E27FC236}">
                <a16:creationId xmlns:a16="http://schemas.microsoft.com/office/drawing/2014/main" id="{ADC74DB6-67D5-41BE-AD6A-A0B6FFBE0E41}"/>
              </a:ext>
            </a:extLst>
          </p:cNvPr>
          <p:cNvSpPr/>
          <p:nvPr/>
        </p:nvSpPr>
        <p:spPr>
          <a:xfrm>
            <a:off x="6689835" y="4359795"/>
            <a:ext cx="1355834" cy="12139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800" dirty="0"/>
              <a:t>Online</a:t>
            </a:r>
            <a:endParaRPr lang="zh-TW" altLang="en-US" sz="2800" dirty="0"/>
          </a:p>
        </p:txBody>
      </p:sp>
      <p:sp>
        <p:nvSpPr>
          <p:cNvPr id="8" name="圓柱形 7">
            <a:extLst>
              <a:ext uri="{FF2B5EF4-FFF2-40B4-BE49-F238E27FC236}">
                <a16:creationId xmlns:a16="http://schemas.microsoft.com/office/drawing/2014/main" id="{FBF186BE-166D-442E-943B-38B0A90424FD}"/>
              </a:ext>
            </a:extLst>
          </p:cNvPr>
          <p:cNvSpPr/>
          <p:nvPr/>
        </p:nvSpPr>
        <p:spPr>
          <a:xfrm>
            <a:off x="5244664" y="2366087"/>
            <a:ext cx="1576552" cy="132556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800" dirty="0"/>
              <a:t>Feedback</a:t>
            </a:r>
            <a:endParaRPr lang="zh-TW" altLang="en-US" sz="2800" dirty="0"/>
          </a:p>
        </p:txBody>
      </p:sp>
      <p:sp>
        <p:nvSpPr>
          <p:cNvPr id="9" name="文字方塊 8">
            <a:extLst>
              <a:ext uri="{FF2B5EF4-FFF2-40B4-BE49-F238E27FC236}">
                <a16:creationId xmlns:a16="http://schemas.microsoft.com/office/drawing/2014/main" id="{60D3C094-90EF-418C-91F4-66E6959F1E4C}"/>
              </a:ext>
            </a:extLst>
          </p:cNvPr>
          <p:cNvSpPr txBox="1"/>
          <p:nvPr/>
        </p:nvSpPr>
        <p:spPr>
          <a:xfrm>
            <a:off x="961697" y="3192409"/>
            <a:ext cx="1576552" cy="523220"/>
          </a:xfrm>
          <a:prstGeom prst="rect">
            <a:avLst/>
          </a:prstGeom>
          <a:noFill/>
        </p:spPr>
        <p:txBody>
          <a:bodyPr wrap="square" rtlCol="0">
            <a:spAutoFit/>
          </a:bodyPr>
          <a:lstStyle/>
          <a:p>
            <a:r>
              <a:rPr lang="en-US" altLang="zh-TW" sz="2800" dirty="0"/>
              <a:t>“Old task”</a:t>
            </a:r>
            <a:endParaRPr lang="zh-TW" altLang="en-US" sz="2800" dirty="0"/>
          </a:p>
        </p:txBody>
      </p:sp>
      <p:sp>
        <p:nvSpPr>
          <p:cNvPr id="10" name="文字方塊 9">
            <a:extLst>
              <a:ext uri="{FF2B5EF4-FFF2-40B4-BE49-F238E27FC236}">
                <a16:creationId xmlns:a16="http://schemas.microsoft.com/office/drawing/2014/main" id="{A116B734-1FCB-4DF7-8D10-531D085613B1}"/>
              </a:ext>
            </a:extLst>
          </p:cNvPr>
          <p:cNvSpPr txBox="1"/>
          <p:nvPr/>
        </p:nvSpPr>
        <p:spPr>
          <a:xfrm>
            <a:off x="2785244" y="2278231"/>
            <a:ext cx="1844567" cy="523220"/>
          </a:xfrm>
          <a:prstGeom prst="rect">
            <a:avLst/>
          </a:prstGeom>
          <a:noFill/>
        </p:spPr>
        <p:txBody>
          <a:bodyPr wrap="square" rtlCol="0">
            <a:spAutoFit/>
          </a:bodyPr>
          <a:lstStyle/>
          <a:p>
            <a:r>
              <a:rPr lang="en-US" altLang="zh-TW" sz="2800" dirty="0"/>
              <a:t>“New task”</a:t>
            </a:r>
            <a:endParaRPr lang="zh-TW" altLang="en-US" sz="2800" dirty="0"/>
          </a:p>
        </p:txBody>
      </p:sp>
      <p:cxnSp>
        <p:nvCxnSpPr>
          <p:cNvPr id="12" name="直線單箭頭接點 11">
            <a:extLst>
              <a:ext uri="{FF2B5EF4-FFF2-40B4-BE49-F238E27FC236}">
                <a16:creationId xmlns:a16="http://schemas.microsoft.com/office/drawing/2014/main" id="{E6073813-B7A2-458B-8330-492B1FAF4D82}"/>
              </a:ext>
            </a:extLst>
          </p:cNvPr>
          <p:cNvCxnSpPr/>
          <p:nvPr/>
        </p:nvCxnSpPr>
        <p:spPr>
          <a:xfrm>
            <a:off x="2995451" y="4966767"/>
            <a:ext cx="94593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50FD035-09DA-49C8-AC37-DEE1C155BAE8}"/>
              </a:ext>
            </a:extLst>
          </p:cNvPr>
          <p:cNvCxnSpPr>
            <a:cxnSpLocks/>
          </p:cNvCxnSpPr>
          <p:nvPr/>
        </p:nvCxnSpPr>
        <p:spPr>
          <a:xfrm>
            <a:off x="5412831" y="4985160"/>
            <a:ext cx="12612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CA3CA32D-8649-4832-B105-BEDB15AE2E7B}"/>
              </a:ext>
            </a:extLst>
          </p:cNvPr>
          <p:cNvCxnSpPr>
            <a:cxnSpLocks/>
          </p:cNvCxnSpPr>
          <p:nvPr/>
        </p:nvCxnSpPr>
        <p:spPr>
          <a:xfrm rot="16200000">
            <a:off x="6784431" y="3760708"/>
            <a:ext cx="1261238"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CAA0567-CED1-4BBD-BC9A-7551BBBC9DE0}"/>
              </a:ext>
            </a:extLst>
          </p:cNvPr>
          <p:cNvCxnSpPr>
            <a:cxnSpLocks/>
          </p:cNvCxnSpPr>
          <p:nvPr/>
        </p:nvCxnSpPr>
        <p:spPr>
          <a:xfrm rot="5400000" flipV="1">
            <a:off x="4067506" y="3760708"/>
            <a:ext cx="126123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FA9FB4CF-3F67-4FA8-A5C3-2475A4A3B45A}"/>
              </a:ext>
            </a:extLst>
          </p:cNvPr>
          <p:cNvCxnSpPr>
            <a:cxnSpLocks/>
          </p:cNvCxnSpPr>
          <p:nvPr/>
        </p:nvCxnSpPr>
        <p:spPr>
          <a:xfrm flipH="1">
            <a:off x="6805450" y="3128089"/>
            <a:ext cx="6306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60BCFDB-5E49-4E41-87DA-F58EFA29A379}"/>
              </a:ext>
            </a:extLst>
          </p:cNvPr>
          <p:cNvCxnSpPr>
            <a:cxnSpLocks/>
          </p:cNvCxnSpPr>
          <p:nvPr/>
        </p:nvCxnSpPr>
        <p:spPr>
          <a:xfrm flipH="1">
            <a:off x="4682361" y="3128089"/>
            <a:ext cx="520263"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10D7286A-A7D6-441B-B75E-430066DF0185}"/>
              </a:ext>
            </a:extLst>
          </p:cNvPr>
          <p:cNvCxnSpPr>
            <a:stCxn id="9" idx="2"/>
          </p:cNvCxnSpPr>
          <p:nvPr/>
        </p:nvCxnSpPr>
        <p:spPr>
          <a:xfrm>
            <a:off x="1749973" y="3715629"/>
            <a:ext cx="394138" cy="675698"/>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9C6E71AA-AA94-49A8-BC39-35EB63BEAEC0}"/>
              </a:ext>
            </a:extLst>
          </p:cNvPr>
          <p:cNvCxnSpPr>
            <a:cxnSpLocks/>
            <a:endCxn id="8" idx="2"/>
          </p:cNvCxnSpPr>
          <p:nvPr/>
        </p:nvCxnSpPr>
        <p:spPr>
          <a:xfrm>
            <a:off x="4587766" y="2574034"/>
            <a:ext cx="656898" cy="45483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4075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20547849-9BD1-4214-8406-F3F85743BB0A}"/>
              </a:ext>
            </a:extLst>
          </p:cNvPr>
          <p:cNvPicPr>
            <a:picLocks noChangeAspect="1"/>
          </p:cNvPicPr>
          <p:nvPr/>
        </p:nvPicPr>
        <p:blipFill>
          <a:blip r:embed="rId2"/>
          <a:stretch>
            <a:fillRect/>
          </a:stretch>
        </p:blipFill>
        <p:spPr>
          <a:xfrm>
            <a:off x="984566" y="4410473"/>
            <a:ext cx="3519979" cy="2067214"/>
          </a:xfrm>
          <a:prstGeom prst="rect">
            <a:avLst/>
          </a:prstGeom>
        </p:spPr>
      </p:pic>
      <p:sp>
        <p:nvSpPr>
          <p:cNvPr id="2" name="標題 1">
            <a:extLst>
              <a:ext uri="{FF2B5EF4-FFF2-40B4-BE49-F238E27FC236}">
                <a16:creationId xmlns:a16="http://schemas.microsoft.com/office/drawing/2014/main" id="{BFF2EA04-5ECC-4430-99C3-625F4C3CEF85}"/>
              </a:ext>
            </a:extLst>
          </p:cNvPr>
          <p:cNvSpPr>
            <a:spLocks noGrp="1"/>
          </p:cNvSpPr>
          <p:nvPr>
            <p:ph type="title"/>
          </p:nvPr>
        </p:nvSpPr>
        <p:spPr/>
        <p:txBody>
          <a:bodyPr/>
          <a:lstStyle/>
          <a:p>
            <a:r>
              <a:rPr lang="en-US" altLang="zh-TW" dirty="0"/>
              <a:t>Example</a:t>
            </a:r>
            <a:r>
              <a:rPr lang="zh-TW" altLang="en-US" dirty="0"/>
              <a:t> </a:t>
            </a:r>
          </a:p>
        </p:txBody>
      </p:sp>
      <p:grpSp>
        <p:nvGrpSpPr>
          <p:cNvPr id="20" name="群組 19">
            <a:extLst>
              <a:ext uri="{FF2B5EF4-FFF2-40B4-BE49-F238E27FC236}">
                <a16:creationId xmlns:a16="http://schemas.microsoft.com/office/drawing/2014/main" id="{883AF624-C0FE-4652-8E07-5C6BE1E71024}"/>
              </a:ext>
            </a:extLst>
          </p:cNvPr>
          <p:cNvGrpSpPr/>
          <p:nvPr/>
        </p:nvGrpSpPr>
        <p:grpSpPr>
          <a:xfrm>
            <a:off x="1326344" y="1568987"/>
            <a:ext cx="3089647" cy="1866725"/>
            <a:chOff x="1244508" y="1514205"/>
            <a:chExt cx="3089647" cy="1866725"/>
          </a:xfrm>
        </p:grpSpPr>
        <p:sp>
          <p:nvSpPr>
            <p:cNvPr id="18" name="矩形 17">
              <a:extLst>
                <a:ext uri="{FF2B5EF4-FFF2-40B4-BE49-F238E27FC236}">
                  <a16:creationId xmlns:a16="http://schemas.microsoft.com/office/drawing/2014/main" id="{98821089-9E02-47AB-B412-87B43729D66E}"/>
                </a:ext>
              </a:extLst>
            </p:cNvPr>
            <p:cNvSpPr/>
            <p:nvPr/>
          </p:nvSpPr>
          <p:spPr>
            <a:xfrm>
              <a:off x="1244508" y="1542077"/>
              <a:ext cx="2935911" cy="1838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050" name="Picture 2">
              <a:extLst>
                <a:ext uri="{FF2B5EF4-FFF2-40B4-BE49-F238E27FC236}">
                  <a16:creationId xmlns:a16="http://schemas.microsoft.com/office/drawing/2014/main" id="{1D869900-2D86-4BB9-9842-9C6025AAF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376" y="2003742"/>
              <a:ext cx="1341344"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36B54E2F-829E-4BD0-8678-C44E39D081D1}"/>
                </a:ext>
              </a:extLst>
            </p:cNvPr>
            <p:cNvSpPr txBox="1"/>
            <p:nvPr/>
          </p:nvSpPr>
          <p:spPr>
            <a:xfrm>
              <a:off x="2668985" y="2378103"/>
              <a:ext cx="16651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This is “0”.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6406BB42-4194-451F-BBA1-40614FA9A719}"/>
                </a:ext>
              </a:extLst>
            </p:cNvPr>
            <p:cNvSpPr txBox="1"/>
            <p:nvPr/>
          </p:nvSpPr>
          <p:spPr>
            <a:xfrm>
              <a:off x="2095860" y="1514205"/>
              <a:ext cx="140571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19" name="群組 18">
            <a:extLst>
              <a:ext uri="{FF2B5EF4-FFF2-40B4-BE49-F238E27FC236}">
                <a16:creationId xmlns:a16="http://schemas.microsoft.com/office/drawing/2014/main" id="{8C2F3F31-4504-435E-A983-732039F8F0F3}"/>
              </a:ext>
            </a:extLst>
          </p:cNvPr>
          <p:cNvGrpSpPr/>
          <p:nvPr/>
        </p:nvGrpSpPr>
        <p:grpSpPr>
          <a:xfrm>
            <a:off x="5113607" y="1596858"/>
            <a:ext cx="3136258" cy="1838853"/>
            <a:chOff x="4908590" y="1504008"/>
            <a:chExt cx="3136258" cy="1838853"/>
          </a:xfrm>
        </p:grpSpPr>
        <p:sp>
          <p:nvSpPr>
            <p:cNvPr id="21" name="矩形 20">
              <a:extLst>
                <a:ext uri="{FF2B5EF4-FFF2-40B4-BE49-F238E27FC236}">
                  <a16:creationId xmlns:a16="http://schemas.microsoft.com/office/drawing/2014/main" id="{24D69895-5EED-4F9D-A327-B41795701438}"/>
                </a:ext>
              </a:extLst>
            </p:cNvPr>
            <p:cNvSpPr/>
            <p:nvPr/>
          </p:nvSpPr>
          <p:spPr>
            <a:xfrm>
              <a:off x="4908590" y="1504008"/>
              <a:ext cx="2935911" cy="18388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052" name="Picture 4">
              <a:extLst>
                <a:ext uri="{FF2B5EF4-FFF2-40B4-BE49-F238E27FC236}">
                  <a16:creationId xmlns:a16="http://schemas.microsoft.com/office/drawing/2014/main" id="{33514271-5651-44F4-824F-0E0CA134F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823" y="1973685"/>
              <a:ext cx="1367590" cy="1351501"/>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DF1DF7EE-4832-4A59-8873-32A2383DD4E9}"/>
                </a:ext>
              </a:extLst>
            </p:cNvPr>
            <p:cNvSpPr txBox="1"/>
            <p:nvPr/>
          </p:nvSpPr>
          <p:spPr>
            <a:xfrm>
              <a:off x="6379678" y="2380393"/>
              <a:ext cx="16651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This is “0”.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FB9DFA96-7593-4ED3-886C-FB8D251B2226}"/>
                </a:ext>
              </a:extLst>
            </p:cNvPr>
            <p:cNvSpPr txBox="1"/>
            <p:nvPr/>
          </p:nvSpPr>
          <p:spPr>
            <a:xfrm>
              <a:off x="5716239" y="1542077"/>
              <a:ext cx="140571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12" name="群組 11">
            <a:extLst>
              <a:ext uri="{FF2B5EF4-FFF2-40B4-BE49-F238E27FC236}">
                <a16:creationId xmlns:a16="http://schemas.microsoft.com/office/drawing/2014/main" id="{9C9D2852-828E-4F78-962E-5DA83FBCA16B}"/>
              </a:ext>
            </a:extLst>
          </p:cNvPr>
          <p:cNvGrpSpPr/>
          <p:nvPr/>
        </p:nvGrpSpPr>
        <p:grpSpPr>
          <a:xfrm>
            <a:off x="5716239" y="207903"/>
            <a:ext cx="3146149" cy="1007883"/>
            <a:chOff x="4625614" y="287640"/>
            <a:chExt cx="3146149" cy="1007883"/>
          </a:xfrm>
        </p:grpSpPr>
        <p:pic>
          <p:nvPicPr>
            <p:cNvPr id="15" name="Picture 2" descr="http://www.is-scam.com/wp-content/uploads/2014/12/question-robot.png">
              <a:extLst>
                <a:ext uri="{FF2B5EF4-FFF2-40B4-BE49-F238E27FC236}">
                  <a16:creationId xmlns:a16="http://schemas.microsoft.com/office/drawing/2014/main" id="{6FB4C010-46D6-4E50-A897-9E0861F836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5614" y="287640"/>
              <a:ext cx="760418" cy="981265"/>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29326FE8-3E7D-4570-BBE9-717E7C669ABD}"/>
                </a:ext>
              </a:extLst>
            </p:cNvPr>
            <p:cNvSpPr txBox="1"/>
            <p:nvPr/>
          </p:nvSpPr>
          <p:spPr>
            <a:xfrm>
              <a:off x="5851523" y="464526"/>
              <a:ext cx="192024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 layers, 50 neurons each</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文字方塊 16">
              <a:extLst>
                <a:ext uri="{FF2B5EF4-FFF2-40B4-BE49-F238E27FC236}">
                  <a16:creationId xmlns:a16="http://schemas.microsoft.com/office/drawing/2014/main" id="{65501CD2-B525-4C6F-B8E9-3F6600CB5D1D}"/>
                </a:ext>
              </a:extLst>
            </p:cNvPr>
            <p:cNvSpPr txBox="1"/>
            <p:nvPr/>
          </p:nvSpPr>
          <p:spPr>
            <a:xfrm>
              <a:off x="5005823" y="593420"/>
              <a:ext cx="124084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pic>
        <p:nvPicPr>
          <p:cNvPr id="6" name="Picture 2" descr="http://www.is-scam.com/wp-content/uploads/2014/12/question-robot.png">
            <a:extLst>
              <a:ext uri="{FF2B5EF4-FFF2-40B4-BE49-F238E27FC236}">
                <a16:creationId xmlns:a16="http://schemas.microsoft.com/office/drawing/2014/main" id="{4156EF59-CA54-44A5-8D41-1C54EFE495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6957" y="3078461"/>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4" name="箭號: 向右 13">
            <a:extLst>
              <a:ext uri="{FF2B5EF4-FFF2-40B4-BE49-F238E27FC236}">
                <a16:creationId xmlns:a16="http://schemas.microsoft.com/office/drawing/2014/main" id="{FBA5902E-A951-4020-ACA5-5FB5D9663BB2}"/>
              </a:ext>
            </a:extLst>
          </p:cNvPr>
          <p:cNvSpPr/>
          <p:nvPr/>
        </p:nvSpPr>
        <p:spPr>
          <a:xfrm>
            <a:off x="3543797" y="3688735"/>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pic>
        <p:nvPicPr>
          <p:cNvPr id="23" name="圖片 22">
            <a:extLst>
              <a:ext uri="{FF2B5EF4-FFF2-40B4-BE49-F238E27FC236}">
                <a16:creationId xmlns:a16="http://schemas.microsoft.com/office/drawing/2014/main" id="{8833A228-A04B-463C-AE81-5EAFA6FA910E}"/>
              </a:ext>
            </a:extLst>
          </p:cNvPr>
          <p:cNvPicPr>
            <a:picLocks noChangeAspect="1"/>
          </p:cNvPicPr>
          <p:nvPr/>
        </p:nvPicPr>
        <p:blipFill>
          <a:blip r:embed="rId6"/>
          <a:stretch>
            <a:fillRect/>
          </a:stretch>
        </p:blipFill>
        <p:spPr>
          <a:xfrm>
            <a:off x="4821824" y="4410473"/>
            <a:ext cx="3604573" cy="2108798"/>
          </a:xfrm>
          <a:prstGeom prst="rect">
            <a:avLst/>
          </a:prstGeom>
        </p:spPr>
      </p:pic>
      <p:pic>
        <p:nvPicPr>
          <p:cNvPr id="26" name="Picture 2" descr="http://www.is-scam.com/wp-content/uploads/2014/12/question-robot.png">
            <a:extLst>
              <a:ext uri="{FF2B5EF4-FFF2-40B4-BE49-F238E27FC236}">
                <a16:creationId xmlns:a16="http://schemas.microsoft.com/office/drawing/2014/main" id="{7D519990-2E6F-4FEA-93D1-2C4AAEFBCD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6460" y="31407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27" name="文字方塊 26">
            <a:extLst>
              <a:ext uri="{FF2B5EF4-FFF2-40B4-BE49-F238E27FC236}">
                <a16:creationId xmlns:a16="http://schemas.microsoft.com/office/drawing/2014/main" id="{9993BFBC-2B81-411A-BE79-D83072C9CA72}"/>
              </a:ext>
            </a:extLst>
          </p:cNvPr>
          <p:cNvSpPr txBox="1"/>
          <p:nvPr/>
        </p:nvSpPr>
        <p:spPr>
          <a:xfrm>
            <a:off x="5578699" y="5054543"/>
            <a:ext cx="13634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5" name="文字方塊 24">
            <a:extLst>
              <a:ext uri="{FF2B5EF4-FFF2-40B4-BE49-F238E27FC236}">
                <a16:creationId xmlns:a16="http://schemas.microsoft.com/office/drawing/2014/main" id="{105F2F3F-873C-4146-8413-F95735109624}"/>
              </a:ext>
            </a:extLst>
          </p:cNvPr>
          <p:cNvSpPr txBox="1"/>
          <p:nvPr/>
        </p:nvSpPr>
        <p:spPr>
          <a:xfrm>
            <a:off x="3420500" y="4471187"/>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96%</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8" name="文字方塊 27">
            <a:extLst>
              <a:ext uri="{FF2B5EF4-FFF2-40B4-BE49-F238E27FC236}">
                <a16:creationId xmlns:a16="http://schemas.microsoft.com/office/drawing/2014/main" id="{A30FA052-4653-4FB5-A406-BC6E78851ADE}"/>
              </a:ext>
            </a:extLst>
          </p:cNvPr>
          <p:cNvSpPr txBox="1"/>
          <p:nvPr/>
        </p:nvSpPr>
        <p:spPr>
          <a:xfrm>
            <a:off x="1966165" y="482342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FBE76DA-1070-4407-81AD-1CBF97AD4A1C}"/>
              </a:ext>
            </a:extLst>
          </p:cNvPr>
          <p:cNvSpPr txBox="1"/>
          <p:nvPr/>
        </p:nvSpPr>
        <p:spPr>
          <a:xfrm>
            <a:off x="7326966" y="441047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97%</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A2A5CCF2-26A0-4BA1-8907-C4E13FE9265A}"/>
              </a:ext>
            </a:extLst>
          </p:cNvPr>
          <p:cNvSpPr txBox="1"/>
          <p:nvPr/>
        </p:nvSpPr>
        <p:spPr>
          <a:xfrm>
            <a:off x="5796805" y="5446620"/>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795858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DB7ADD8-1B83-4E1E-8F79-45B7629C15F0}"/>
              </a:ext>
            </a:extLst>
          </p:cNvPr>
          <p:cNvGrpSpPr/>
          <p:nvPr/>
        </p:nvGrpSpPr>
        <p:grpSpPr>
          <a:xfrm>
            <a:off x="964206" y="1355727"/>
            <a:ext cx="7441831" cy="2108798"/>
            <a:chOff x="984566" y="4410473"/>
            <a:chExt cx="7441831" cy="2108798"/>
          </a:xfrm>
        </p:grpSpPr>
        <p:pic>
          <p:nvPicPr>
            <p:cNvPr id="18" name="圖片 17">
              <a:extLst>
                <a:ext uri="{FF2B5EF4-FFF2-40B4-BE49-F238E27FC236}">
                  <a16:creationId xmlns:a16="http://schemas.microsoft.com/office/drawing/2014/main" id="{EB4E480F-9B7D-4E64-8F1F-3C1E2CFEDFB3}"/>
                </a:ext>
              </a:extLst>
            </p:cNvPr>
            <p:cNvPicPr>
              <a:picLocks noChangeAspect="1"/>
            </p:cNvPicPr>
            <p:nvPr/>
          </p:nvPicPr>
          <p:blipFill>
            <a:blip r:embed="rId2"/>
            <a:stretch>
              <a:fillRect/>
            </a:stretch>
          </p:blipFill>
          <p:spPr>
            <a:xfrm>
              <a:off x="984566" y="4410473"/>
              <a:ext cx="3519979" cy="2067214"/>
            </a:xfrm>
            <a:prstGeom prst="rect">
              <a:avLst/>
            </a:prstGeom>
          </p:spPr>
        </p:pic>
        <p:pic>
          <p:nvPicPr>
            <p:cNvPr id="19" name="圖片 18">
              <a:extLst>
                <a:ext uri="{FF2B5EF4-FFF2-40B4-BE49-F238E27FC236}">
                  <a16:creationId xmlns:a16="http://schemas.microsoft.com/office/drawing/2014/main" id="{205AE54C-354E-440A-8405-332751027298}"/>
                </a:ext>
              </a:extLst>
            </p:cNvPr>
            <p:cNvPicPr>
              <a:picLocks noChangeAspect="1"/>
            </p:cNvPicPr>
            <p:nvPr/>
          </p:nvPicPr>
          <p:blipFill>
            <a:blip r:embed="rId3"/>
            <a:stretch>
              <a:fillRect/>
            </a:stretch>
          </p:blipFill>
          <p:spPr>
            <a:xfrm>
              <a:off x="4821824" y="4410473"/>
              <a:ext cx="3604573" cy="2108798"/>
            </a:xfrm>
            <a:prstGeom prst="rect">
              <a:avLst/>
            </a:prstGeom>
          </p:spPr>
        </p:pic>
        <p:sp>
          <p:nvSpPr>
            <p:cNvPr id="20" name="文字方塊 19">
              <a:extLst>
                <a:ext uri="{FF2B5EF4-FFF2-40B4-BE49-F238E27FC236}">
                  <a16:creationId xmlns:a16="http://schemas.microsoft.com/office/drawing/2014/main" id="{C42B1768-897E-4839-B75D-20D27A6D477B}"/>
                </a:ext>
              </a:extLst>
            </p:cNvPr>
            <p:cNvSpPr txBox="1"/>
            <p:nvPr/>
          </p:nvSpPr>
          <p:spPr>
            <a:xfrm>
              <a:off x="5578699" y="5054543"/>
              <a:ext cx="13634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1" name="文字方塊 20">
              <a:extLst>
                <a:ext uri="{FF2B5EF4-FFF2-40B4-BE49-F238E27FC236}">
                  <a16:creationId xmlns:a16="http://schemas.microsoft.com/office/drawing/2014/main" id="{6887C911-C44A-467C-85BE-0E2913CB9C9B}"/>
                </a:ext>
              </a:extLst>
            </p:cNvPr>
            <p:cNvSpPr txBox="1"/>
            <p:nvPr/>
          </p:nvSpPr>
          <p:spPr>
            <a:xfrm>
              <a:off x="3420500" y="4471187"/>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96%</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2" name="文字方塊 21">
              <a:extLst>
                <a:ext uri="{FF2B5EF4-FFF2-40B4-BE49-F238E27FC236}">
                  <a16:creationId xmlns:a16="http://schemas.microsoft.com/office/drawing/2014/main" id="{AD17A193-87F7-4FAC-ABA0-85165970DF91}"/>
                </a:ext>
              </a:extLst>
            </p:cNvPr>
            <p:cNvSpPr txBox="1"/>
            <p:nvPr/>
          </p:nvSpPr>
          <p:spPr>
            <a:xfrm>
              <a:off x="1966165" y="482342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5E966A43-1B80-42CA-9E24-37A2E507A27F}"/>
                </a:ext>
              </a:extLst>
            </p:cNvPr>
            <p:cNvSpPr txBox="1"/>
            <p:nvPr/>
          </p:nvSpPr>
          <p:spPr>
            <a:xfrm>
              <a:off x="7326966" y="441047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97%</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111C13F8-2BFE-4D18-8FDD-F7482D98FA92}"/>
                </a:ext>
              </a:extLst>
            </p:cNvPr>
            <p:cNvSpPr txBox="1"/>
            <p:nvPr/>
          </p:nvSpPr>
          <p:spPr>
            <a:xfrm>
              <a:off x="5796805" y="5446620"/>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pic>
        <p:nvPicPr>
          <p:cNvPr id="6" name="Picture 2" descr="http://www.is-scam.com/wp-content/uploads/2014/12/question-robot.png">
            <a:extLst>
              <a:ext uri="{FF2B5EF4-FFF2-40B4-BE49-F238E27FC236}">
                <a16:creationId xmlns:a16="http://schemas.microsoft.com/office/drawing/2014/main" id="{D8605CA4-DCB1-4137-8870-A7C59EA0B2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0256" y="13073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7" name="箭號: 向右 6">
            <a:extLst>
              <a:ext uri="{FF2B5EF4-FFF2-40B4-BE49-F238E27FC236}">
                <a16:creationId xmlns:a16="http://schemas.microsoft.com/office/drawing/2014/main" id="{DD7F391E-7E44-41F6-A040-C1C2FAECEEA7}"/>
              </a:ext>
            </a:extLst>
          </p:cNvPr>
          <p:cNvSpPr/>
          <p:nvPr/>
        </p:nvSpPr>
        <p:spPr>
          <a:xfrm>
            <a:off x="3370332" y="705348"/>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pic>
        <p:nvPicPr>
          <p:cNvPr id="9" name="Picture 2" descr="http://www.is-scam.com/wp-content/uploads/2014/12/question-robot.png">
            <a:extLst>
              <a:ext uri="{FF2B5EF4-FFF2-40B4-BE49-F238E27FC236}">
                <a16:creationId xmlns:a16="http://schemas.microsoft.com/office/drawing/2014/main" id="{CB858C97-43F1-4CBA-A095-EA3A939597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9759" y="154921"/>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8AB85EE-2412-44D3-BF0A-BBEE85C295EE}"/>
              </a:ext>
            </a:extLst>
          </p:cNvPr>
          <p:cNvSpPr/>
          <p:nvPr/>
        </p:nvSpPr>
        <p:spPr>
          <a:xfrm>
            <a:off x="699168" y="428626"/>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2" name="矩形 11">
            <a:extLst>
              <a:ext uri="{FF2B5EF4-FFF2-40B4-BE49-F238E27FC236}">
                <a16:creationId xmlns:a16="http://schemas.microsoft.com/office/drawing/2014/main" id="{9672A431-84B0-40F7-A978-3A628784025C}"/>
              </a:ext>
            </a:extLst>
          </p:cNvPr>
          <p:cNvSpPr/>
          <p:nvPr/>
        </p:nvSpPr>
        <p:spPr>
          <a:xfrm>
            <a:off x="7028920" y="390526"/>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pic>
        <p:nvPicPr>
          <p:cNvPr id="13" name="Picture 2" descr="http://www.is-scam.com/wp-content/uploads/2014/12/question-robot.png">
            <a:extLst>
              <a:ext uri="{FF2B5EF4-FFF2-40B4-BE49-F238E27FC236}">
                <a16:creationId xmlns:a16="http://schemas.microsoft.com/office/drawing/2014/main" id="{B8469D35-0B63-43E0-9044-85554F2FA4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7233" y="40702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2CC6EC16-198D-455B-8197-C0EBD6EBB08E}"/>
              </a:ext>
            </a:extLst>
          </p:cNvPr>
          <p:cNvSpPr/>
          <p:nvPr/>
        </p:nvSpPr>
        <p:spPr>
          <a:xfrm>
            <a:off x="1545917" y="3928975"/>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5" name="矩形 14">
            <a:extLst>
              <a:ext uri="{FF2B5EF4-FFF2-40B4-BE49-F238E27FC236}">
                <a16:creationId xmlns:a16="http://schemas.microsoft.com/office/drawing/2014/main" id="{FDC645ED-605D-4572-AFA8-6CDAE762A198}"/>
              </a:ext>
            </a:extLst>
          </p:cNvPr>
          <p:cNvSpPr/>
          <p:nvPr/>
        </p:nvSpPr>
        <p:spPr>
          <a:xfrm>
            <a:off x="1545917" y="4743705"/>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6" name="文字方塊 15">
            <a:extLst>
              <a:ext uri="{FF2B5EF4-FFF2-40B4-BE49-F238E27FC236}">
                <a16:creationId xmlns:a16="http://schemas.microsoft.com/office/drawing/2014/main" id="{17579617-4EB8-4684-B754-F65A39EBDF2B}"/>
              </a:ext>
            </a:extLst>
          </p:cNvPr>
          <p:cNvSpPr txBox="1"/>
          <p:nvPr/>
        </p:nvSpPr>
        <p:spPr>
          <a:xfrm>
            <a:off x="522905" y="6111555"/>
            <a:ext cx="8324435" cy="461665"/>
          </a:xfrm>
          <a:prstGeom prst="rect">
            <a:avLst/>
          </a:prstGeom>
          <a:noFill/>
        </p:spPr>
        <p:txBody>
          <a:bodyPr wrap="square" rtlCol="0">
            <a:spAutoFit/>
          </a:bodyPr>
          <a:lstStyle/>
          <a:p>
            <a:pPr algn="ctr">
              <a:defRPr/>
            </a:pPr>
            <a:r>
              <a:rPr lang="en-US" altLang="zh-TW" sz="2400" dirty="0">
                <a:solidFill>
                  <a:prstClr val="black"/>
                </a:solidFill>
                <a:latin typeface="微軟正黑體" panose="020B0604030504040204" pitchFamily="34" charset="-120"/>
                <a:ea typeface="微軟正黑體" panose="020B0604030504040204" pitchFamily="34" charset="-120"/>
              </a:rPr>
              <a:t>The network has enough capacity to learn both tasks.</a:t>
            </a:r>
            <a:endParaRPr lang="en-US" altLang="zh-TW" sz="2400" dirty="0">
              <a:solidFill>
                <a:prstClr val="black"/>
              </a:solidFill>
              <a:ea typeface="微軟正黑體" panose="020B0604030504040204" pitchFamily="34" charset="-120"/>
            </a:endParaRPr>
          </a:p>
        </p:txBody>
      </p:sp>
      <p:grpSp>
        <p:nvGrpSpPr>
          <p:cNvPr id="3" name="群組 2">
            <a:extLst>
              <a:ext uri="{FF2B5EF4-FFF2-40B4-BE49-F238E27FC236}">
                <a16:creationId xmlns:a16="http://schemas.microsoft.com/office/drawing/2014/main" id="{5794C517-AE99-4DBE-B969-18E2A94D9E1C}"/>
              </a:ext>
            </a:extLst>
          </p:cNvPr>
          <p:cNvGrpSpPr/>
          <p:nvPr/>
        </p:nvGrpSpPr>
        <p:grpSpPr>
          <a:xfrm>
            <a:off x="4347552" y="3655768"/>
            <a:ext cx="3552340" cy="2204464"/>
            <a:chOff x="4347552" y="3655768"/>
            <a:chExt cx="3552340" cy="2204464"/>
          </a:xfrm>
        </p:grpSpPr>
        <p:pic>
          <p:nvPicPr>
            <p:cNvPr id="4" name="圖片 3">
              <a:extLst>
                <a:ext uri="{FF2B5EF4-FFF2-40B4-BE49-F238E27FC236}">
                  <a16:creationId xmlns:a16="http://schemas.microsoft.com/office/drawing/2014/main" id="{5EECA91D-F316-4194-AD18-27A2BE9B3EE9}"/>
                </a:ext>
              </a:extLst>
            </p:cNvPr>
            <p:cNvPicPr>
              <a:picLocks noChangeAspect="1"/>
            </p:cNvPicPr>
            <p:nvPr/>
          </p:nvPicPr>
          <p:blipFill>
            <a:blip r:embed="rId5"/>
            <a:stretch>
              <a:fillRect/>
            </a:stretch>
          </p:blipFill>
          <p:spPr>
            <a:xfrm>
              <a:off x="4347552" y="3723012"/>
              <a:ext cx="3552340" cy="2137220"/>
            </a:xfrm>
            <a:prstGeom prst="rect">
              <a:avLst/>
            </a:prstGeom>
          </p:spPr>
        </p:pic>
        <p:sp>
          <p:nvSpPr>
            <p:cNvPr id="25" name="文字方塊 24">
              <a:extLst>
                <a:ext uri="{FF2B5EF4-FFF2-40B4-BE49-F238E27FC236}">
                  <a16:creationId xmlns:a16="http://schemas.microsoft.com/office/drawing/2014/main" id="{65A09C6B-FF9E-43E2-9A60-FCA05A632934}"/>
                </a:ext>
              </a:extLst>
            </p:cNvPr>
            <p:cNvSpPr txBox="1"/>
            <p:nvPr/>
          </p:nvSpPr>
          <p:spPr>
            <a:xfrm>
              <a:off x="6810077" y="3655768"/>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0163F4F6-5847-47E5-BD8C-BA147E2267E6}"/>
                </a:ext>
              </a:extLst>
            </p:cNvPr>
            <p:cNvSpPr txBox="1"/>
            <p:nvPr/>
          </p:nvSpPr>
          <p:spPr>
            <a:xfrm>
              <a:off x="5374545" y="4195501"/>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89%</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24045487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078630-5E8E-423F-9C97-23BFE1CFFDF7}"/>
              </a:ext>
            </a:extLst>
          </p:cNvPr>
          <p:cNvSpPr>
            <a:spLocks noGrp="1"/>
          </p:cNvSpPr>
          <p:nvPr>
            <p:ph type="title"/>
          </p:nvPr>
        </p:nvSpPr>
        <p:spPr/>
        <p:txBody>
          <a:bodyPr/>
          <a:lstStyle/>
          <a:p>
            <a:r>
              <a:rPr lang="en-US" altLang="zh-TW" dirty="0"/>
              <a:t>Example</a:t>
            </a:r>
            <a:r>
              <a:rPr lang="zh-TW" altLang="en-US" dirty="0"/>
              <a:t> </a:t>
            </a:r>
            <a:r>
              <a:rPr lang="en-US" altLang="zh-TW" dirty="0"/>
              <a:t> </a:t>
            </a:r>
            <a:endParaRPr lang="zh-TW" altLang="en-US" dirty="0"/>
          </a:p>
        </p:txBody>
      </p:sp>
      <p:sp>
        <p:nvSpPr>
          <p:cNvPr id="3" name="內容版面配置區 2">
            <a:extLst>
              <a:ext uri="{FF2B5EF4-FFF2-40B4-BE49-F238E27FC236}">
                <a16:creationId xmlns:a16="http://schemas.microsoft.com/office/drawing/2014/main" id="{2FB6D762-BCDC-44BE-82B9-5DD1B64B8DA1}"/>
              </a:ext>
            </a:extLst>
          </p:cNvPr>
          <p:cNvSpPr>
            <a:spLocks noGrp="1"/>
          </p:cNvSpPr>
          <p:nvPr>
            <p:ph idx="1"/>
          </p:nvPr>
        </p:nvSpPr>
        <p:spPr>
          <a:xfrm>
            <a:off x="628650" y="1825625"/>
            <a:ext cx="7886700" cy="4946650"/>
          </a:xfrm>
        </p:spPr>
        <p:txBody>
          <a:bodyPr>
            <a:noAutofit/>
          </a:bodyPr>
          <a:lstStyle/>
          <a:p>
            <a:r>
              <a:rPr lang="en-US" altLang="zh-TW" dirty="0"/>
              <a:t>QA: Given a document, answer the question based on the document.</a:t>
            </a:r>
          </a:p>
          <a:p>
            <a:r>
              <a:rPr lang="en-US" altLang="zh-TW" dirty="0"/>
              <a:t>There are 20 QA tasks in </a:t>
            </a:r>
            <a:r>
              <a:rPr lang="en-US" altLang="zh-TW" dirty="0" err="1"/>
              <a:t>bAbi</a:t>
            </a:r>
            <a:r>
              <a:rPr lang="en-US" altLang="zh-TW" dirty="0"/>
              <a:t> corpus.</a:t>
            </a:r>
          </a:p>
          <a:p>
            <a:endParaRPr lang="en-US" altLang="zh-TW" dirty="0"/>
          </a:p>
          <a:p>
            <a:endParaRPr lang="en-US" altLang="zh-TW" dirty="0"/>
          </a:p>
          <a:p>
            <a:endParaRPr lang="en-US" altLang="zh-TW" dirty="0"/>
          </a:p>
          <a:p>
            <a:endParaRPr lang="en-US" altLang="zh-TW" dirty="0"/>
          </a:p>
          <a:p>
            <a:r>
              <a:rPr lang="en-US" altLang="zh-TW" dirty="0"/>
              <a:t>Train a QA model through the 20 tasks</a:t>
            </a:r>
            <a:endParaRPr lang="zh-TW" altLang="en-US" dirty="0"/>
          </a:p>
        </p:txBody>
      </p:sp>
      <p:pic>
        <p:nvPicPr>
          <p:cNvPr id="6" name="圖片 5">
            <a:extLst>
              <a:ext uri="{FF2B5EF4-FFF2-40B4-BE49-F238E27FC236}">
                <a16:creationId xmlns:a16="http://schemas.microsoft.com/office/drawing/2014/main" id="{BAF77A5C-B293-4F81-9DD6-AF23D3A59266}"/>
              </a:ext>
            </a:extLst>
          </p:cNvPr>
          <p:cNvPicPr>
            <a:picLocks noChangeAspect="1"/>
          </p:cNvPicPr>
          <p:nvPr/>
        </p:nvPicPr>
        <p:blipFill>
          <a:blip r:embed="rId3"/>
          <a:stretch>
            <a:fillRect/>
          </a:stretch>
        </p:blipFill>
        <p:spPr>
          <a:xfrm>
            <a:off x="162340" y="3430191"/>
            <a:ext cx="4195555" cy="1470816"/>
          </a:xfrm>
          <a:prstGeom prst="rect">
            <a:avLst/>
          </a:prstGeom>
        </p:spPr>
      </p:pic>
      <p:pic>
        <p:nvPicPr>
          <p:cNvPr id="7" name="圖片 6">
            <a:extLst>
              <a:ext uri="{FF2B5EF4-FFF2-40B4-BE49-F238E27FC236}">
                <a16:creationId xmlns:a16="http://schemas.microsoft.com/office/drawing/2014/main" id="{29F2341C-803D-4DAF-8196-324B6701389A}"/>
              </a:ext>
            </a:extLst>
          </p:cNvPr>
          <p:cNvPicPr>
            <a:picLocks noChangeAspect="1"/>
          </p:cNvPicPr>
          <p:nvPr/>
        </p:nvPicPr>
        <p:blipFill>
          <a:blip r:embed="rId4"/>
          <a:stretch>
            <a:fillRect/>
          </a:stretch>
        </p:blipFill>
        <p:spPr>
          <a:xfrm>
            <a:off x="4347182" y="3430191"/>
            <a:ext cx="4710678" cy="1470816"/>
          </a:xfrm>
          <a:prstGeom prst="rect">
            <a:avLst/>
          </a:prstGeom>
        </p:spPr>
      </p:pic>
    </p:spTree>
    <p:extLst>
      <p:ext uri="{BB962C8B-B14F-4D97-AF65-F5344CB8AC3E}">
        <p14:creationId xmlns:p14="http://schemas.microsoft.com/office/powerpoint/2010/main" val="20673192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841FFC-BF3A-4910-93E9-664C432CBCE6}"/>
              </a:ext>
            </a:extLst>
          </p:cNvPr>
          <p:cNvSpPr>
            <a:spLocks noGrp="1"/>
          </p:cNvSpPr>
          <p:nvPr>
            <p:ph type="title"/>
          </p:nvPr>
        </p:nvSpPr>
        <p:spPr/>
        <p:txBody>
          <a:bodyPr/>
          <a:lstStyle/>
          <a:p>
            <a:r>
              <a:rPr lang="en-US" altLang="zh-TW" dirty="0"/>
              <a:t>Example</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1C469A0-AEE4-48CC-9152-70473C1546A7}"/>
              </a:ext>
            </a:extLst>
          </p:cNvPr>
          <p:cNvPicPr>
            <a:picLocks noChangeAspect="1"/>
          </p:cNvPicPr>
          <p:nvPr/>
        </p:nvPicPr>
        <p:blipFill>
          <a:blip r:embed="rId2"/>
          <a:stretch>
            <a:fillRect/>
          </a:stretch>
        </p:blipFill>
        <p:spPr>
          <a:xfrm>
            <a:off x="1690332" y="1811518"/>
            <a:ext cx="6259867" cy="4098862"/>
          </a:xfrm>
          <a:prstGeom prst="rect">
            <a:avLst/>
          </a:prstGeom>
        </p:spPr>
      </p:pic>
      <p:sp>
        <p:nvSpPr>
          <p:cNvPr id="5" name="文字方塊 4">
            <a:extLst>
              <a:ext uri="{FF2B5EF4-FFF2-40B4-BE49-F238E27FC236}">
                <a16:creationId xmlns:a16="http://schemas.microsoft.com/office/drawing/2014/main" id="{C20CAF26-18C4-4B7A-B152-8071A250F4F0}"/>
              </a:ext>
            </a:extLst>
          </p:cNvPr>
          <p:cNvSpPr txBox="1"/>
          <p:nvPr/>
        </p:nvSpPr>
        <p:spPr>
          <a:xfrm>
            <a:off x="2044699" y="6031209"/>
            <a:ext cx="589279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Machine learns 20 tasks sequentially </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1" name="文字方塊 10">
            <a:extLst>
              <a:ext uri="{FF2B5EF4-FFF2-40B4-BE49-F238E27FC236}">
                <a16:creationId xmlns:a16="http://schemas.microsoft.com/office/drawing/2014/main" id="{3D1C9B16-45EC-4382-A29D-BEDA8A5D02EB}"/>
              </a:ext>
            </a:extLst>
          </p:cNvPr>
          <p:cNvSpPr txBox="1"/>
          <p:nvPr/>
        </p:nvSpPr>
        <p:spPr>
          <a:xfrm>
            <a:off x="394931" y="3387447"/>
            <a:ext cx="129540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rPr>
              <a:t>Accuracy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rPr>
              <a:t>Task 5</a:t>
            </a:r>
            <a:endParaRPr kumimoji="0" lang="zh-TW" altLang="en-US"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endParaRPr>
          </a:p>
        </p:txBody>
      </p:sp>
      <p:pic>
        <p:nvPicPr>
          <p:cNvPr id="12" name="圖片 11">
            <a:extLst>
              <a:ext uri="{FF2B5EF4-FFF2-40B4-BE49-F238E27FC236}">
                <a16:creationId xmlns:a16="http://schemas.microsoft.com/office/drawing/2014/main" id="{36F121DF-DB05-41F4-83C6-8319538318E2}"/>
              </a:ext>
            </a:extLst>
          </p:cNvPr>
          <p:cNvPicPr>
            <a:picLocks noChangeAspect="1"/>
          </p:cNvPicPr>
          <p:nvPr/>
        </p:nvPicPr>
        <p:blipFill>
          <a:blip r:embed="rId3"/>
          <a:stretch>
            <a:fillRect/>
          </a:stretch>
        </p:blipFill>
        <p:spPr>
          <a:xfrm>
            <a:off x="4872245" y="851687"/>
            <a:ext cx="4195555" cy="1470816"/>
          </a:xfrm>
          <a:prstGeom prst="rect">
            <a:avLst/>
          </a:prstGeom>
        </p:spPr>
      </p:pic>
      <p:sp>
        <p:nvSpPr>
          <p:cNvPr id="7" name="文字方塊 6">
            <a:extLst>
              <a:ext uri="{FF2B5EF4-FFF2-40B4-BE49-F238E27FC236}">
                <a16:creationId xmlns:a16="http://schemas.microsoft.com/office/drawing/2014/main" id="{F5F1E3BD-DE7F-426E-8CBD-9FAD30227010}"/>
              </a:ext>
            </a:extLst>
          </p:cNvPr>
          <p:cNvSpPr txBox="1"/>
          <p:nvPr/>
        </p:nvSpPr>
        <p:spPr>
          <a:xfrm>
            <a:off x="4610973" y="3285444"/>
            <a:ext cx="305969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Machine forget what it has learned?!</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028800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FFE2BC-EE44-4CF6-9910-F7178E0D75B0}"/>
              </a:ext>
            </a:extLst>
          </p:cNvPr>
          <p:cNvSpPr>
            <a:spLocks noGrp="1"/>
          </p:cNvSpPr>
          <p:nvPr>
            <p:ph type="title"/>
          </p:nvPr>
        </p:nvSpPr>
        <p:spPr/>
        <p:txBody>
          <a:bodyPr/>
          <a:lstStyle/>
          <a:p>
            <a:r>
              <a:rPr lang="en-US" altLang="zh-TW" dirty="0"/>
              <a:t>Example</a:t>
            </a:r>
            <a:r>
              <a:rPr lang="zh-TW" altLang="en-US" dirty="0"/>
              <a:t> </a:t>
            </a:r>
            <a:endParaRPr lang="zh-TW" altLang="en-US" dirty="0">
              <a:ea typeface="微軟正黑體" panose="020B0604030504040204" pitchFamily="34" charset="-120"/>
            </a:endParaRPr>
          </a:p>
        </p:txBody>
      </p:sp>
      <p:pic>
        <p:nvPicPr>
          <p:cNvPr id="4" name="圖片 3">
            <a:extLst>
              <a:ext uri="{FF2B5EF4-FFF2-40B4-BE49-F238E27FC236}">
                <a16:creationId xmlns:a16="http://schemas.microsoft.com/office/drawing/2014/main" id="{DEC53DA0-F1CC-47F4-8201-D8DB95011DC0}"/>
              </a:ext>
            </a:extLst>
          </p:cNvPr>
          <p:cNvPicPr>
            <a:picLocks noChangeAspect="1"/>
          </p:cNvPicPr>
          <p:nvPr/>
        </p:nvPicPr>
        <p:blipFill>
          <a:blip r:embed="rId2"/>
          <a:stretch>
            <a:fillRect/>
          </a:stretch>
        </p:blipFill>
        <p:spPr>
          <a:xfrm>
            <a:off x="514465" y="1902490"/>
            <a:ext cx="4057535" cy="2656810"/>
          </a:xfrm>
          <a:prstGeom prst="rect">
            <a:avLst/>
          </a:prstGeom>
        </p:spPr>
      </p:pic>
      <p:sp>
        <p:nvSpPr>
          <p:cNvPr id="5" name="文字方塊 4">
            <a:extLst>
              <a:ext uri="{FF2B5EF4-FFF2-40B4-BE49-F238E27FC236}">
                <a16:creationId xmlns:a16="http://schemas.microsoft.com/office/drawing/2014/main" id="{22FB73D8-2D2A-4370-84CE-5F44F36DA7CE}"/>
              </a:ext>
            </a:extLst>
          </p:cNvPr>
          <p:cNvSpPr txBox="1"/>
          <p:nvPr/>
        </p:nvSpPr>
        <p:spPr>
          <a:xfrm>
            <a:off x="749849" y="4602625"/>
            <a:ext cx="3707028"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20 tasks sequentially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pic>
        <p:nvPicPr>
          <p:cNvPr id="7" name="圖片 6">
            <a:extLst>
              <a:ext uri="{FF2B5EF4-FFF2-40B4-BE49-F238E27FC236}">
                <a16:creationId xmlns:a16="http://schemas.microsoft.com/office/drawing/2014/main" id="{CEB1810B-7A06-47F2-BD34-1AAF6D3B6474}"/>
              </a:ext>
            </a:extLst>
          </p:cNvPr>
          <p:cNvPicPr>
            <a:picLocks noChangeAspect="1"/>
          </p:cNvPicPr>
          <p:nvPr/>
        </p:nvPicPr>
        <p:blipFill>
          <a:blip r:embed="rId3"/>
          <a:stretch>
            <a:fillRect/>
          </a:stretch>
        </p:blipFill>
        <p:spPr>
          <a:xfrm>
            <a:off x="4726776" y="1899649"/>
            <a:ext cx="4047362" cy="2656810"/>
          </a:xfrm>
          <a:prstGeom prst="rect">
            <a:avLst/>
          </a:prstGeom>
        </p:spPr>
      </p:pic>
      <p:sp>
        <p:nvSpPr>
          <p:cNvPr id="8" name="文字方塊 7">
            <a:extLst>
              <a:ext uri="{FF2B5EF4-FFF2-40B4-BE49-F238E27FC236}">
                <a16:creationId xmlns:a16="http://schemas.microsoft.com/office/drawing/2014/main" id="{166ECF4C-648C-4B43-874A-496F9AA9CFD3}"/>
              </a:ext>
            </a:extLst>
          </p:cNvPr>
          <p:cNvSpPr txBox="1"/>
          <p:nvPr/>
        </p:nvSpPr>
        <p:spPr>
          <a:xfrm>
            <a:off x="4961994" y="4602625"/>
            <a:ext cx="3707028"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20 tasks simultaneously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0" name="文字方塊 9">
            <a:extLst>
              <a:ext uri="{FF2B5EF4-FFF2-40B4-BE49-F238E27FC236}">
                <a16:creationId xmlns:a16="http://schemas.microsoft.com/office/drawing/2014/main" id="{48966A9D-254E-422B-B180-46CA08D4787D}"/>
              </a:ext>
            </a:extLst>
          </p:cNvPr>
          <p:cNvSpPr txBox="1"/>
          <p:nvPr/>
        </p:nvSpPr>
        <p:spPr>
          <a:xfrm>
            <a:off x="474978" y="5564374"/>
            <a:ext cx="819404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Not because machine are not able to do it, but it just didn't do it.</a:t>
            </a:r>
            <a:endParaRPr kumimoji="0" lang="zh-TW" altLang="en-US" sz="2400" b="0"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p:txBody>
      </p:sp>
      <p:sp>
        <p:nvSpPr>
          <p:cNvPr id="3" name="文字方塊 2">
            <a:extLst>
              <a:ext uri="{FF2B5EF4-FFF2-40B4-BE49-F238E27FC236}">
                <a16:creationId xmlns:a16="http://schemas.microsoft.com/office/drawing/2014/main" id="{96AEA43E-BF7A-4987-8F50-1BBCE5F4374B}"/>
              </a:ext>
            </a:extLst>
          </p:cNvPr>
          <p:cNvSpPr txBox="1"/>
          <p:nvPr/>
        </p:nvSpPr>
        <p:spPr>
          <a:xfrm>
            <a:off x="867447" y="1420593"/>
            <a:ext cx="335156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Task 5 Accuracy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6" name="文字方塊 5">
            <a:extLst>
              <a:ext uri="{FF2B5EF4-FFF2-40B4-BE49-F238E27FC236}">
                <a16:creationId xmlns:a16="http://schemas.microsoft.com/office/drawing/2014/main" id="{9D4AC77B-0B04-4FA7-8B0D-A181488A7F7C}"/>
              </a:ext>
            </a:extLst>
          </p:cNvPr>
          <p:cNvSpPr txBox="1"/>
          <p:nvPr/>
        </p:nvSpPr>
        <p:spPr>
          <a:xfrm>
            <a:off x="5107447" y="1437984"/>
            <a:ext cx="366669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Accuracy of all 20 tasks</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1" name="文字方塊 10">
            <a:extLst>
              <a:ext uri="{FF2B5EF4-FFF2-40B4-BE49-F238E27FC236}">
                <a16:creationId xmlns:a16="http://schemas.microsoft.com/office/drawing/2014/main" id="{EF0A0C73-0427-4C2D-9DC9-DA9033B8F44F}"/>
              </a:ext>
            </a:extLst>
          </p:cNvPr>
          <p:cNvSpPr txBox="1"/>
          <p:nvPr/>
        </p:nvSpPr>
        <p:spPr>
          <a:xfrm>
            <a:off x="5588920" y="5968955"/>
            <a:ext cx="210613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是不為也</a:t>
            </a:r>
          </a:p>
        </p:txBody>
      </p:sp>
      <p:sp>
        <p:nvSpPr>
          <p:cNvPr id="12" name="文字方塊 11">
            <a:extLst>
              <a:ext uri="{FF2B5EF4-FFF2-40B4-BE49-F238E27FC236}">
                <a16:creationId xmlns:a16="http://schemas.microsoft.com/office/drawing/2014/main" id="{CCC61F61-0C39-4021-ACBF-16245507A362}"/>
              </a:ext>
            </a:extLst>
          </p:cNvPr>
          <p:cNvSpPr txBox="1"/>
          <p:nvPr/>
        </p:nvSpPr>
        <p:spPr>
          <a:xfrm>
            <a:off x="7191093" y="5945514"/>
            <a:ext cx="210613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非不能也</a:t>
            </a:r>
          </a:p>
        </p:txBody>
      </p:sp>
      <p:sp>
        <p:nvSpPr>
          <p:cNvPr id="13" name="文字方塊 12">
            <a:extLst>
              <a:ext uri="{FF2B5EF4-FFF2-40B4-BE49-F238E27FC236}">
                <a16:creationId xmlns:a16="http://schemas.microsoft.com/office/drawing/2014/main" id="{5CE6ABF4-C9E1-42FB-AA03-3197AEB1C4E6}"/>
              </a:ext>
            </a:extLst>
          </p:cNvPr>
          <p:cNvSpPr txBox="1"/>
          <p:nvPr/>
        </p:nvSpPr>
        <p:spPr>
          <a:xfrm>
            <a:off x="5107447" y="168740"/>
            <a:ext cx="389382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感謝何振豪同學提供實驗結果</a:t>
            </a:r>
          </a:p>
        </p:txBody>
      </p:sp>
    </p:spTree>
    <p:extLst>
      <p:ext uri="{BB962C8B-B14F-4D97-AF65-F5344CB8AC3E}">
        <p14:creationId xmlns:p14="http://schemas.microsoft.com/office/powerpoint/2010/main" val="32659631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6" grpId="0"/>
      <p:bldP spid="11" grpId="0"/>
      <p:bldP spid="12"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2025</Words>
  <Application>Microsoft Macintosh PowerPoint</Application>
  <PresentationFormat>全屏显示(4:3)</PresentationFormat>
  <Paragraphs>422</Paragraphs>
  <Slides>34</Slides>
  <Notes>14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34</vt:i4>
      </vt:variant>
    </vt:vector>
  </HeadingPairs>
  <TitlesOfParts>
    <vt:vector size="49" baseType="lpstr">
      <vt:lpstr>標楷體</vt:lpstr>
      <vt:lpstr>微軟正黑體</vt:lpstr>
      <vt:lpstr>NimbusRomNo9L-Regu</vt:lpstr>
      <vt:lpstr>Arial</vt:lpstr>
      <vt:lpstr>Calibri</vt:lpstr>
      <vt:lpstr>Calibri Light</vt:lpstr>
      <vt:lpstr>Cambria Math</vt:lpstr>
      <vt:lpstr>Helvetica Neue</vt:lpstr>
      <vt:lpstr>Lucida Grande</vt:lpstr>
      <vt:lpstr>Noto Sans</vt:lpstr>
      <vt:lpstr>Segoe UI Historic</vt:lpstr>
      <vt:lpstr>Wingdings</vt:lpstr>
      <vt:lpstr>Office 佈景主題</vt:lpstr>
      <vt:lpstr>1_Office 佈景主題</vt:lpstr>
      <vt:lpstr>2_Office 佈景主題</vt:lpstr>
      <vt:lpstr>Life-Long Learning</vt:lpstr>
      <vt:lpstr>Life Long Learning (終身學習) </vt:lpstr>
      <vt:lpstr>What people think about AI …</vt:lpstr>
      <vt:lpstr>Life Long Learning  in real-world applications</vt:lpstr>
      <vt:lpstr>Example </vt:lpstr>
      <vt:lpstr>PowerPoint 演示文稿</vt:lpstr>
      <vt:lpstr>Example  </vt:lpstr>
      <vt:lpstr>Example </vt:lpstr>
      <vt:lpstr>Example </vt:lpstr>
      <vt:lpstr>Catastrophic Forgetting</vt:lpstr>
      <vt:lpstr>Wait a minute ……</vt:lpstr>
      <vt:lpstr>Wait a minute ……</vt:lpstr>
      <vt:lpstr>Life-Long v.s. Transfer </vt:lpstr>
      <vt:lpstr>Evaluation </vt:lpstr>
      <vt:lpstr>PowerPoint 演示文稿</vt:lpstr>
      <vt:lpstr>PowerPoint 演示文稿</vt:lpstr>
      <vt:lpstr>Research Directions </vt:lpstr>
      <vt:lpstr>Why Catastrophic Forgetting? </vt:lpstr>
      <vt:lpstr>Selective Synaptic Plasticity</vt:lpstr>
      <vt:lpstr>Selective Synaptic Plasticity</vt:lpstr>
      <vt:lpstr>Selective Synaptic Plasticity</vt:lpstr>
      <vt:lpstr>Selective Synaptic Plasticity</vt:lpstr>
      <vt:lpstr>Selective Synaptic Plasticity</vt:lpstr>
      <vt:lpstr>Selective Synaptic Plasticity</vt:lpstr>
      <vt:lpstr>PowerPoint 演示文稿</vt:lpstr>
      <vt:lpstr>Research Directions </vt:lpstr>
      <vt:lpstr>Progressive Neural Networks</vt:lpstr>
      <vt:lpstr>PowerPoint 演示文稿</vt:lpstr>
      <vt:lpstr>Research Directions </vt:lpstr>
      <vt:lpstr>PowerPoint 演示文稿</vt:lpstr>
      <vt:lpstr>PowerPoint 演示文稿</vt:lpstr>
      <vt:lpstr>Concluding Remarks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Long Learning</dc:title>
  <dc:creator>Hung-yi Lee</dc:creator>
  <cp:lastModifiedBy>T20200042582</cp:lastModifiedBy>
  <cp:revision>106</cp:revision>
  <dcterms:created xsi:type="dcterms:W3CDTF">2019-04-09T03:21:39Z</dcterms:created>
  <dcterms:modified xsi:type="dcterms:W3CDTF">2021-10-10T14:12:46Z</dcterms:modified>
</cp:coreProperties>
</file>