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0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5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1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5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0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7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3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4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9EFB8-58A7-4175-B019-2E74EA294239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2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cafe.naver.com/eaglecadstory/3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Smart? </a:t>
            </a:r>
            <a:r>
              <a:rPr lang="en-US" altLang="ko-KR" dirty="0" smtClean="0"/>
              <a:t>car for Arduino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도로구상재료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84207"/>
            <a:ext cx="2890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①</a:t>
            </a:r>
            <a:r>
              <a:rPr lang="ko-KR" altLang="en-US" dirty="0" err="1" smtClean="0"/>
              <a:t>포맥스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(100x70x0.2</a:t>
            </a:r>
            <a:r>
              <a:rPr lang="ko-KR" altLang="en-US" dirty="0" smtClean="0"/>
              <a:t>두께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견고하지만 </a:t>
            </a:r>
            <a:r>
              <a:rPr lang="ko-KR" altLang="en-US" dirty="0" err="1" smtClean="0"/>
              <a:t>비쌀수도</a:t>
            </a:r>
            <a:r>
              <a:rPr lang="en-US" altLang="ko-KR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5538" t="54994" r="52823" b="22067"/>
          <a:stretch/>
        </p:blipFill>
        <p:spPr>
          <a:xfrm>
            <a:off x="8463110" y="2125559"/>
            <a:ext cx="2128683" cy="23597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942736"/>
            <a:ext cx="2890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②</a:t>
            </a:r>
            <a:r>
              <a:rPr lang="ko-KR" altLang="en-US" dirty="0" err="1" smtClean="0"/>
              <a:t>폼보드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우드락</a:t>
            </a:r>
            <a:r>
              <a:rPr lang="ko-KR" altLang="en-US" dirty="0" smtClean="0"/>
              <a:t> 보다 견고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크기와 두께는 다양함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3103" y="1931363"/>
            <a:ext cx="1120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바닥재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921477" y="1935603"/>
            <a:ext cx="72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벽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50655" y="3942735"/>
            <a:ext cx="289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②</a:t>
            </a:r>
            <a:r>
              <a:rPr lang="ko-KR" altLang="en-US" dirty="0" err="1" smtClean="0"/>
              <a:t>폼보드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크기와 두께 다양</a:t>
            </a:r>
            <a:r>
              <a:rPr lang="en-US" altLang="ko-KR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0656" y="2761078"/>
            <a:ext cx="289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①</a:t>
            </a:r>
            <a:r>
              <a:rPr lang="ko-KR" altLang="en-US" dirty="0" err="1" smtClean="0"/>
              <a:t>우드락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크기와 두께 다양</a:t>
            </a:r>
            <a:r>
              <a:rPr lang="en-US" altLang="ko-KR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82661" y="4589066"/>
            <a:ext cx="15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포맥스</a:t>
            </a:r>
            <a:r>
              <a:rPr lang="ko-KR" altLang="en-US" dirty="0" smtClean="0"/>
              <a:t> 가격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463110" y="3191256"/>
            <a:ext cx="2128683" cy="28346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아두이노</a:t>
            </a:r>
            <a:r>
              <a:rPr lang="ko-KR" altLang="en-US" dirty="0" smtClean="0"/>
              <a:t> 기본 사용법 공부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 기본적인 조립 완료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L298N(Motor drive module)</a:t>
            </a:r>
            <a:r>
              <a:rPr lang="ko-KR" altLang="en-US" dirty="0" smtClean="0"/>
              <a:t> 사용법 공부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모터 구동 시도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모터 간단한 구동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도로구상</a:t>
            </a:r>
            <a:endParaRPr lang="en-US" altLang="ko-KR" dirty="0" smtClean="0"/>
          </a:p>
          <a:p>
            <a:r>
              <a:rPr lang="ko-KR" altLang="en-US" dirty="0" smtClean="0"/>
              <a:t>예정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일까지 </a:t>
            </a:r>
            <a:r>
              <a:rPr lang="ko-KR" altLang="en-US" dirty="0" err="1" smtClean="0"/>
              <a:t>서보모터</a:t>
            </a:r>
            <a:r>
              <a:rPr lang="ko-KR" altLang="en-US" dirty="0" smtClean="0"/>
              <a:t> 조작 및 모터 제어 공부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89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50450" y="1658907"/>
            <a:ext cx="300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(D)0~13 </a:t>
            </a:r>
            <a:r>
              <a:rPr lang="ko-KR" altLang="en-US" dirty="0" smtClean="0"/>
              <a:t>디지털 입출력 </a:t>
            </a:r>
            <a:r>
              <a:rPr lang="ko-KR" altLang="en-US" dirty="0" smtClean="0"/>
              <a:t>핀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외부 </a:t>
            </a:r>
            <a:r>
              <a:rPr lang="ko-KR" altLang="en-US" dirty="0" err="1" smtClean="0"/>
              <a:t>이진신호를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입력받거나</a:t>
            </a:r>
            <a:r>
              <a:rPr lang="ko-KR" altLang="en-US" dirty="0" smtClean="0"/>
              <a:t> 출력 가능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50450" y="3080572"/>
            <a:ext cx="38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A0~A5(14~19) </a:t>
            </a:r>
            <a:r>
              <a:rPr lang="ko-KR" altLang="en-US" dirty="0" smtClean="0"/>
              <a:t>아날로그 입출력 핀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사실상 디지털</a:t>
            </a:r>
            <a:r>
              <a:rPr lang="en-US" altLang="ko-KR" dirty="0" smtClean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750450" y="4480175"/>
                <a:ext cx="3603350" cy="1017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~</a:t>
                </a:r>
                <a:r>
                  <a:rPr lang="ko-KR" altLang="en-US" dirty="0" smtClean="0"/>
                  <a:t>표시는 </a:t>
                </a:r>
                <a:r>
                  <a:rPr lang="en-US" altLang="ko-KR" dirty="0" smtClean="0"/>
                  <a:t>PWM</a:t>
                </a:r>
                <a:r>
                  <a:rPr lang="ko-KR" altLang="en-US" dirty="0" smtClean="0"/>
                  <a:t>출력 가능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출력전압 조절 가능</a:t>
                </a:r>
                <a:endParaRPr lang="en-US" altLang="ko-KR" dirty="0" smtClean="0"/>
              </a:p>
              <a:p>
                <a:r>
                  <a:rPr lang="en-US" altLang="ko-KR" dirty="0" smtClean="0"/>
                  <a:t>5V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255</m:t>
                        </m:r>
                      </m:den>
                    </m:f>
                  </m:oMath>
                </a14:m>
                <a:r>
                  <a:rPr lang="en-US" altLang="ko-KR" dirty="0" smtClean="0"/>
                  <a:t>(x = 0</a:t>
                </a:r>
                <a:r>
                  <a:rPr lang="ko-KR" altLang="en-US" dirty="0" smtClean="0"/>
                  <a:t>에서</a:t>
                </a:r>
                <a:r>
                  <a:rPr lang="en-US" altLang="ko-KR" dirty="0" smtClean="0"/>
                  <a:t>255</a:t>
                </a:r>
                <a:r>
                  <a:rPr lang="ko-KR" altLang="en-US" dirty="0" smtClean="0"/>
                  <a:t>까지</a:t>
                </a:r>
                <a:r>
                  <a:rPr lang="en-US" altLang="ko-KR" dirty="0" smtClean="0"/>
                  <a:t>)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50" y="4480175"/>
                <a:ext cx="3603350" cy="1017202"/>
              </a:xfrm>
              <a:prstGeom prst="rect">
                <a:avLst/>
              </a:prstGeom>
              <a:blipFill>
                <a:blip r:embed="rId2"/>
                <a:stretch>
                  <a:fillRect l="-1351" t="-3593" b="-1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1942"/>
            <a:ext cx="6317277" cy="43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latin typeface="+mj-lt"/>
                  </a:rPr>
                  <a:t>1. </a:t>
                </a:r>
                <a:r>
                  <a:rPr lang="ko-KR" altLang="en-US" dirty="0" err="1" smtClean="0">
                    <a:latin typeface="+mj-lt"/>
                  </a:rPr>
                  <a:t>사용함수</a:t>
                </a:r>
                <a:endParaRPr lang="en-US" altLang="ko-KR" dirty="0" smtClean="0">
                  <a:latin typeface="+mj-lt"/>
                </a:endParaRPr>
              </a:p>
              <a:p>
                <a:r>
                  <a:rPr lang="en-US" altLang="ko-KR" dirty="0" err="1" smtClean="0">
                    <a:latin typeface="+mj-lt"/>
                  </a:rPr>
                  <a:t>pinMode</a:t>
                </a:r>
                <a:r>
                  <a:rPr lang="en-US" altLang="ko-KR" dirty="0" smtClean="0">
                    <a:latin typeface="+mj-lt"/>
                  </a:rPr>
                  <a:t>(</a:t>
                </a:r>
                <a:r>
                  <a:rPr lang="ko-KR" altLang="en-US" dirty="0" err="1" smtClean="0">
                    <a:latin typeface="+mj-lt"/>
                  </a:rPr>
                  <a:t>ㅁ</a:t>
                </a:r>
                <a:r>
                  <a:rPr lang="en-US" altLang="ko-KR" dirty="0" smtClean="0">
                    <a:latin typeface="+mj-lt"/>
                  </a:rPr>
                  <a:t>,  ); </a:t>
                </a:r>
                <a:r>
                  <a:rPr lang="ko-KR" altLang="en-US" dirty="0" err="1" smtClean="0">
                    <a:latin typeface="+mj-lt"/>
                  </a:rPr>
                  <a:t>ㅁ핀을</a:t>
                </a:r>
                <a:r>
                  <a:rPr lang="ko-KR" altLang="en-US" dirty="0" smtClean="0">
                    <a:latin typeface="+mj-lt"/>
                  </a:rPr>
                  <a:t> 출력 또는 입력으로 </a:t>
                </a:r>
                <a:r>
                  <a:rPr lang="ko-KR" altLang="en-US" dirty="0" smtClean="0">
                    <a:latin typeface="+mj-lt"/>
                  </a:rPr>
                  <a:t>사용할 것을 정함</a:t>
                </a:r>
                <a:endParaRPr lang="en-US" altLang="ko-KR" dirty="0" smtClean="0">
                  <a:latin typeface="+mj-lt"/>
                </a:endParaRPr>
              </a:p>
              <a:p>
                <a:r>
                  <a:rPr lang="en-US" altLang="ko-KR" dirty="0" err="1">
                    <a:latin typeface="+mj-lt"/>
                  </a:rPr>
                  <a:t>digitalWrite</a:t>
                </a:r>
                <a:r>
                  <a:rPr lang="en-US" altLang="ko-KR" dirty="0" smtClean="0">
                    <a:latin typeface="+mj-lt"/>
                  </a:rPr>
                  <a:t>(</a:t>
                </a:r>
                <a:r>
                  <a:rPr lang="ko-KR" altLang="en-US" dirty="0" err="1" smtClean="0">
                    <a:latin typeface="+mj-lt"/>
                  </a:rPr>
                  <a:t>ㅁ</a:t>
                </a:r>
                <a:r>
                  <a:rPr lang="en-US" altLang="ko-KR" dirty="0" smtClean="0">
                    <a:latin typeface="+mj-lt"/>
                  </a:rPr>
                  <a:t>,  ); </a:t>
                </a:r>
                <a:r>
                  <a:rPr lang="ko-KR" altLang="en-US" dirty="0" err="1" smtClean="0">
                    <a:latin typeface="+mj-lt"/>
                  </a:rPr>
                  <a:t>ㅁ핀에</a:t>
                </a:r>
                <a:r>
                  <a:rPr lang="ko-KR" altLang="en-US" dirty="0" smtClean="0">
                    <a:latin typeface="+mj-lt"/>
                  </a:rPr>
                  <a:t> </a:t>
                </a:r>
                <a:r>
                  <a:rPr lang="en-US" altLang="ko-KR" dirty="0" smtClean="0">
                    <a:latin typeface="+mj-lt"/>
                  </a:rPr>
                  <a:t>LOW(0v) </a:t>
                </a:r>
                <a:r>
                  <a:rPr lang="ko-KR" altLang="en-US" dirty="0" smtClean="0">
                    <a:latin typeface="+mj-lt"/>
                  </a:rPr>
                  <a:t>또는 </a:t>
                </a:r>
                <a:r>
                  <a:rPr lang="en-US" altLang="ko-KR" dirty="0" smtClean="0">
                    <a:latin typeface="+mj-lt"/>
                  </a:rPr>
                  <a:t>HIGH(5v) </a:t>
                </a:r>
                <a:r>
                  <a:rPr lang="ko-KR" altLang="en-US" dirty="0" smtClean="0">
                    <a:latin typeface="+mj-lt"/>
                  </a:rPr>
                  <a:t>출력</a:t>
                </a:r>
                <a:endParaRPr lang="en-US" altLang="ko-KR" dirty="0" smtClean="0">
                  <a:latin typeface="+mj-lt"/>
                </a:endParaRPr>
              </a:p>
              <a:p>
                <a:r>
                  <a:rPr lang="en-US" altLang="ko-KR" dirty="0" err="1" smtClean="0">
                    <a:latin typeface="+mj-lt"/>
                  </a:rPr>
                  <a:t>analogWrite</a:t>
                </a:r>
                <a:r>
                  <a:rPr lang="en-US" altLang="ko-KR" dirty="0" smtClean="0">
                    <a:latin typeface="+mj-lt"/>
                  </a:rPr>
                  <a:t>(</a:t>
                </a:r>
                <a:r>
                  <a:rPr lang="ko-KR" altLang="en-US" dirty="0" err="1" smtClean="0">
                    <a:latin typeface="+mj-lt"/>
                  </a:rPr>
                  <a:t>ㅁ</a:t>
                </a:r>
                <a:r>
                  <a:rPr lang="en-US" altLang="ko-KR" dirty="0" smtClean="0">
                    <a:latin typeface="+mj-lt"/>
                  </a:rPr>
                  <a:t>,x); </a:t>
                </a:r>
                <a:r>
                  <a:rPr lang="ko-KR" altLang="en-US" dirty="0" err="1" smtClean="0">
                    <a:latin typeface="+mj-lt"/>
                  </a:rPr>
                  <a:t>ㅁ핀에</a:t>
                </a:r>
                <a:r>
                  <a:rPr lang="ko-KR" altLang="en-US" dirty="0" smtClean="0">
                    <a:latin typeface="+mj-lt"/>
                  </a:rPr>
                  <a:t>  </a:t>
                </a:r>
                <a:r>
                  <a:rPr lang="en-US" altLang="ko-KR" dirty="0" smtClean="0">
                    <a:latin typeface="+mj-lt"/>
                  </a:rPr>
                  <a:t>V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den>
                    </m:f>
                  </m:oMath>
                </a14:m>
                <a:r>
                  <a:rPr lang="ko-KR" altLang="en-US" dirty="0" smtClean="0">
                    <a:latin typeface="+mj-lt"/>
                  </a:rPr>
                  <a:t> 출력 </a:t>
                </a:r>
                <a:r>
                  <a:rPr lang="en-US" altLang="ko-KR" dirty="0" smtClean="0">
                    <a:latin typeface="+mj-lt"/>
                  </a:rPr>
                  <a:t>(</a:t>
                </a:r>
                <a:r>
                  <a:rPr lang="ko-KR" altLang="en-US" dirty="0" smtClean="0">
                    <a:latin typeface="+mj-lt"/>
                  </a:rPr>
                  <a:t>속도 </a:t>
                </a:r>
                <a:r>
                  <a:rPr lang="ko-KR" altLang="en-US" dirty="0" err="1" smtClean="0">
                    <a:latin typeface="+mj-lt"/>
                  </a:rPr>
                  <a:t>조절가능</a:t>
                </a:r>
                <a:r>
                  <a:rPr lang="en-US" altLang="ko-KR" dirty="0" smtClean="0">
                    <a:latin typeface="+mj-lt"/>
                  </a:rPr>
                  <a:t>)</a:t>
                </a:r>
              </a:p>
              <a:p>
                <a:endParaRPr lang="en-US" altLang="ko-KR" dirty="0" smtClean="0">
                  <a:latin typeface="+mj-lt"/>
                </a:endParaRPr>
              </a:p>
              <a:p>
                <a:r>
                  <a:rPr lang="en-US" altLang="ko-KR" dirty="0" smtClean="0">
                    <a:latin typeface="+mj-lt"/>
                  </a:rPr>
                  <a:t>2. </a:t>
                </a:r>
                <a:r>
                  <a:rPr lang="ko-KR" altLang="en-US" dirty="0" smtClean="0">
                    <a:latin typeface="+mj-lt"/>
                  </a:rPr>
                  <a:t>그 </a:t>
                </a:r>
                <a:r>
                  <a:rPr lang="ko-KR" altLang="en-US" dirty="0" smtClean="0">
                    <a:latin typeface="+mj-lt"/>
                  </a:rPr>
                  <a:t>외 </a:t>
                </a:r>
                <a:r>
                  <a:rPr lang="ko-KR" altLang="en-US" dirty="0" smtClean="0">
                    <a:latin typeface="+mj-lt"/>
                  </a:rPr>
                  <a:t>함수</a:t>
                </a:r>
                <a:endParaRPr lang="en-US" altLang="ko-KR" dirty="0">
                  <a:latin typeface="+mj-lt"/>
                </a:endParaRPr>
              </a:p>
              <a:p>
                <a:r>
                  <a:rPr lang="en-US" altLang="ko-KR" dirty="0" err="1" smtClean="0">
                    <a:latin typeface="+mj-lt"/>
                  </a:rPr>
                  <a:t>digitalRead</a:t>
                </a:r>
                <a:r>
                  <a:rPr lang="en-US" altLang="ko-KR" dirty="0" smtClean="0">
                    <a:latin typeface="+mj-lt"/>
                  </a:rPr>
                  <a:t>, </a:t>
                </a:r>
                <a:r>
                  <a:rPr lang="en-US" altLang="ko-KR" dirty="0" err="1" smtClean="0">
                    <a:latin typeface="+mj-lt"/>
                  </a:rPr>
                  <a:t>analogRead</a:t>
                </a:r>
                <a:r>
                  <a:rPr lang="en-US" altLang="ko-KR" dirty="0" smtClean="0">
                    <a:latin typeface="+mj-lt"/>
                  </a:rPr>
                  <a:t>, </a:t>
                </a:r>
                <a:r>
                  <a:rPr lang="en-US" altLang="ko-KR" dirty="0" smtClean="0">
                    <a:latin typeface="+mj-lt"/>
                  </a:rPr>
                  <a:t>delay …….</a:t>
                </a:r>
                <a:endParaRPr lang="ko-KR" alt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1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L298N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58" t="42005" r="54811" b="24967"/>
          <a:stretch/>
        </p:blipFill>
        <p:spPr>
          <a:xfrm>
            <a:off x="4059936" y="908582"/>
            <a:ext cx="2788920" cy="2686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61960" y="2356236"/>
            <a:ext cx="28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ENA, ENB : PWM</a:t>
            </a:r>
            <a:r>
              <a:rPr lang="ko-KR" altLang="en-US" dirty="0" smtClean="0"/>
              <a:t>출력을 이용해 속도조절가능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61960" y="3002567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IN1~2 : </a:t>
            </a:r>
            <a:r>
              <a:rPr lang="en-US" altLang="ko-KR" dirty="0"/>
              <a:t>A</a:t>
            </a:r>
            <a:r>
              <a:rPr lang="ko-KR" altLang="en-US" dirty="0" smtClean="0"/>
              <a:t>모터 제어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3337746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IN3~4 : B</a:t>
            </a:r>
            <a:r>
              <a:rPr lang="ko-KR" altLang="en-US" dirty="0" smtClean="0"/>
              <a:t>모터 제어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520440" y="2979575"/>
            <a:ext cx="1335024" cy="40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1932" y="32639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OUT1~2: A</a:t>
            </a:r>
            <a:r>
              <a:rPr lang="ko-KR" altLang="en-US" dirty="0" smtClean="0"/>
              <a:t>모터와 연결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09460" y="101740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OUT3~4: B</a:t>
            </a:r>
            <a:r>
              <a:rPr lang="ko-KR" altLang="en-US" dirty="0" smtClean="0"/>
              <a:t>모터와 연결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6184392" y="1270190"/>
            <a:ext cx="1025652" cy="70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23702"/>
              </p:ext>
            </p:extLst>
          </p:nvPr>
        </p:nvGraphicFramePr>
        <p:xfrm>
          <a:off x="3520440" y="4138615"/>
          <a:ext cx="55575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56">
                  <a:extLst>
                    <a:ext uri="{9D8B030D-6E8A-4147-A177-3AD203B41FA5}">
                      <a16:colId xmlns:a16="http://schemas.microsoft.com/office/drawing/2014/main" val="21326537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74047613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3590293602"/>
                    </a:ext>
                  </a:extLst>
                </a:gridCol>
                <a:gridCol w="2953512">
                  <a:extLst>
                    <a:ext uri="{9D8B030D-6E8A-4147-A177-3AD203B41FA5}">
                      <a16:colId xmlns:a16="http://schemas.microsoft.com/office/drawing/2014/main" val="2800002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ENA(B)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IN1(4)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IN2(3)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3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시계방향으로 회전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반대방향으로 회전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0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브레이크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5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4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5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주로 센서 값을 받아 들임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받은 값을 이용해 출력을 계산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모터 구동</a:t>
            </a:r>
            <a:r>
              <a:rPr lang="en-US" altLang="ko-KR" dirty="0" smtClean="0"/>
              <a:t>, LED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2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모터구동</a:t>
            </a:r>
            <a:endParaRPr lang="ko-KR" altLang="en-US" dirty="0"/>
          </a:p>
        </p:txBody>
      </p:sp>
      <p:pic>
        <p:nvPicPr>
          <p:cNvPr id="1027" name="Picture 3" descr="Arduino UNO의 하드웨어 스펙과 이글 파일">
            <a:hlinkClick r:id="rId2" tooltip="Arduino UNO의 하드웨어 스펙과 이글 파일 카페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868" y="2133223"/>
            <a:ext cx="42862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7058" t="42005" r="54811" b="24967"/>
          <a:stretch/>
        </p:blipFill>
        <p:spPr>
          <a:xfrm>
            <a:off x="7607808" y="2271072"/>
            <a:ext cx="2788920" cy="2686576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4425696" y="4517136"/>
            <a:ext cx="4800600" cy="1933577"/>
          </a:xfrm>
          <a:custGeom>
            <a:avLst/>
            <a:gdLst>
              <a:gd name="connsiteX0" fmla="*/ 4800600 w 4800600"/>
              <a:gd name="connsiteY0" fmla="*/ 0 h 1933577"/>
              <a:gd name="connsiteX1" fmla="*/ 3520440 w 4800600"/>
              <a:gd name="connsiteY1" fmla="*/ 1929384 h 1933577"/>
              <a:gd name="connsiteX2" fmla="*/ 0 w 4800600"/>
              <a:gd name="connsiteY2" fmla="*/ 530352 h 193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0600" h="1933577">
                <a:moveTo>
                  <a:pt x="4800600" y="0"/>
                </a:moveTo>
                <a:cubicBezTo>
                  <a:pt x="4560570" y="920496"/>
                  <a:pt x="4320540" y="1840992"/>
                  <a:pt x="3520440" y="1929384"/>
                </a:cubicBezTo>
                <a:cubicBezTo>
                  <a:pt x="2720340" y="2017776"/>
                  <a:pt x="438912" y="681228"/>
                  <a:pt x="0" y="530352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142232" y="4343401"/>
            <a:ext cx="5824728" cy="2441448"/>
          </a:xfrm>
          <a:custGeom>
            <a:avLst/>
            <a:gdLst>
              <a:gd name="connsiteX0" fmla="*/ 0 w 5829420"/>
              <a:gd name="connsiteY0" fmla="*/ 713232 h 2618815"/>
              <a:gd name="connsiteX1" fmla="*/ 1764792 w 5829420"/>
              <a:gd name="connsiteY1" fmla="*/ 2258568 h 2618815"/>
              <a:gd name="connsiteX2" fmla="*/ 5660136 w 5829420"/>
              <a:gd name="connsiteY2" fmla="*/ 2432304 h 2618815"/>
              <a:gd name="connsiteX3" fmla="*/ 5230368 w 5829420"/>
              <a:gd name="connsiteY3" fmla="*/ 0 h 261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420" h="2618815">
                <a:moveTo>
                  <a:pt x="0" y="713232"/>
                </a:moveTo>
                <a:cubicBezTo>
                  <a:pt x="410718" y="1342644"/>
                  <a:pt x="821436" y="1972056"/>
                  <a:pt x="1764792" y="2258568"/>
                </a:cubicBezTo>
                <a:cubicBezTo>
                  <a:pt x="2708148" y="2545080"/>
                  <a:pt x="5082540" y="2808732"/>
                  <a:pt x="5660136" y="2432304"/>
                </a:cubicBezTo>
                <a:cubicBezTo>
                  <a:pt x="6237732" y="2055876"/>
                  <a:pt x="5145024" y="304800"/>
                  <a:pt x="5230368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/>
          <p:cNvSpPr/>
          <p:nvPr/>
        </p:nvSpPr>
        <p:spPr>
          <a:xfrm>
            <a:off x="8238744" y="4251960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6926017" y="4288536"/>
            <a:ext cx="1440743" cy="683100"/>
          </a:xfrm>
          <a:custGeom>
            <a:avLst/>
            <a:gdLst>
              <a:gd name="connsiteX0" fmla="*/ 1248719 w 1440743"/>
              <a:gd name="connsiteY0" fmla="*/ 0 h 683100"/>
              <a:gd name="connsiteX1" fmla="*/ 169727 w 1440743"/>
              <a:gd name="connsiteY1" fmla="*/ 493776 h 683100"/>
              <a:gd name="connsiteX2" fmla="*/ 133151 w 1440743"/>
              <a:gd name="connsiteY2" fmla="*/ 667512 h 683100"/>
              <a:gd name="connsiteX3" fmla="*/ 1440743 w 1440743"/>
              <a:gd name="connsiteY3" fmla="*/ 137160 h 68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743" h="683100">
                <a:moveTo>
                  <a:pt x="1248719" y="0"/>
                </a:moveTo>
                <a:cubicBezTo>
                  <a:pt x="802187" y="191262"/>
                  <a:pt x="355655" y="382524"/>
                  <a:pt x="169727" y="493776"/>
                </a:cubicBezTo>
                <a:cubicBezTo>
                  <a:pt x="-16201" y="605028"/>
                  <a:pt x="-78685" y="726948"/>
                  <a:pt x="133151" y="667512"/>
                </a:cubicBezTo>
                <a:cubicBezTo>
                  <a:pt x="344987" y="608076"/>
                  <a:pt x="892865" y="372618"/>
                  <a:pt x="1440743" y="1371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78524" y="4520358"/>
            <a:ext cx="103327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모터와</a:t>
            </a:r>
            <a:endParaRPr lang="en-US" altLang="ko-KR" dirty="0" smtClean="0"/>
          </a:p>
          <a:p>
            <a:r>
              <a:rPr lang="ko-KR" altLang="en-US" dirty="0" smtClean="0"/>
              <a:t>연결</a:t>
            </a:r>
            <a:endParaRPr lang="en-US" altLang="ko-KR" dirty="0" smtClean="0"/>
          </a:p>
        </p:txBody>
      </p:sp>
      <p:sp>
        <p:nvSpPr>
          <p:cNvPr id="14" name="자유형 13"/>
          <p:cNvSpPr/>
          <p:nvPr/>
        </p:nvSpPr>
        <p:spPr>
          <a:xfrm>
            <a:off x="5148072" y="536827"/>
            <a:ext cx="4562856" cy="3550541"/>
          </a:xfrm>
          <a:custGeom>
            <a:avLst/>
            <a:gdLst>
              <a:gd name="connsiteX0" fmla="*/ 4562856 w 4562856"/>
              <a:gd name="connsiteY0" fmla="*/ 3550541 h 3550541"/>
              <a:gd name="connsiteX1" fmla="*/ 2916936 w 4562856"/>
              <a:gd name="connsiteY1" fmla="*/ 39245 h 3550541"/>
              <a:gd name="connsiteX2" fmla="*/ 0 w 4562856"/>
              <a:gd name="connsiteY2" fmla="*/ 1703453 h 355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2856" h="3550541">
                <a:moveTo>
                  <a:pt x="4562856" y="3550541"/>
                </a:moveTo>
                <a:cubicBezTo>
                  <a:pt x="4120134" y="1948817"/>
                  <a:pt x="3677412" y="347093"/>
                  <a:pt x="2916936" y="39245"/>
                </a:cubicBezTo>
                <a:cubicBezTo>
                  <a:pt x="2156460" y="-268603"/>
                  <a:pt x="537972" y="1323977"/>
                  <a:pt x="0" y="1703453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5312664" y="1418631"/>
            <a:ext cx="4315968" cy="2723601"/>
          </a:xfrm>
          <a:custGeom>
            <a:avLst/>
            <a:gdLst>
              <a:gd name="connsiteX0" fmla="*/ 0 w 4315968"/>
              <a:gd name="connsiteY0" fmla="*/ 867369 h 2723601"/>
              <a:gd name="connsiteX1" fmla="*/ 2267712 w 4315968"/>
              <a:gd name="connsiteY1" fmla="*/ 90129 h 2723601"/>
              <a:gd name="connsiteX2" fmla="*/ 4315968 w 4315968"/>
              <a:gd name="connsiteY2" fmla="*/ 2723601 h 272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5968" h="2723601">
                <a:moveTo>
                  <a:pt x="0" y="867369"/>
                </a:moveTo>
                <a:cubicBezTo>
                  <a:pt x="774192" y="324063"/>
                  <a:pt x="1548384" y="-219243"/>
                  <a:pt x="2267712" y="90129"/>
                </a:cubicBezTo>
                <a:cubicBezTo>
                  <a:pt x="2987040" y="399501"/>
                  <a:pt x="4296156" y="2668737"/>
                  <a:pt x="4315968" y="2723601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4187952" y="566289"/>
            <a:ext cx="5303520" cy="3630807"/>
          </a:xfrm>
          <a:custGeom>
            <a:avLst/>
            <a:gdLst>
              <a:gd name="connsiteX0" fmla="*/ 5303520 w 5303520"/>
              <a:gd name="connsiteY0" fmla="*/ 3630807 h 3630807"/>
              <a:gd name="connsiteX1" fmla="*/ 2121408 w 5303520"/>
              <a:gd name="connsiteY1" fmla="*/ 357255 h 3630807"/>
              <a:gd name="connsiteX2" fmla="*/ 438912 w 5303520"/>
              <a:gd name="connsiteY2" fmla="*/ 238383 h 3630807"/>
              <a:gd name="connsiteX3" fmla="*/ 0 w 5303520"/>
              <a:gd name="connsiteY3" fmla="*/ 1710567 h 363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0" h="3630807">
                <a:moveTo>
                  <a:pt x="5303520" y="3630807"/>
                </a:moveTo>
                <a:cubicBezTo>
                  <a:pt x="4117848" y="2276733"/>
                  <a:pt x="2932176" y="922659"/>
                  <a:pt x="2121408" y="357255"/>
                </a:cubicBezTo>
                <a:cubicBezTo>
                  <a:pt x="1310640" y="-208149"/>
                  <a:pt x="792480" y="12831"/>
                  <a:pt x="438912" y="238383"/>
                </a:cubicBezTo>
                <a:cubicBezTo>
                  <a:pt x="85344" y="463935"/>
                  <a:pt x="56388" y="1571883"/>
                  <a:pt x="0" y="1710567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8988552" y="4581144"/>
            <a:ext cx="1719072" cy="960120"/>
          </a:xfrm>
          <a:custGeom>
            <a:avLst/>
            <a:gdLst>
              <a:gd name="connsiteX0" fmla="*/ 0 w 1719072"/>
              <a:gd name="connsiteY0" fmla="*/ 0 h 960120"/>
              <a:gd name="connsiteX1" fmla="*/ 1719072 w 1719072"/>
              <a:gd name="connsiteY1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9072" h="960120">
                <a:moveTo>
                  <a:pt x="0" y="0"/>
                </a:moveTo>
                <a:lnTo>
                  <a:pt x="1719072" y="96012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9235440" y="4498848"/>
            <a:ext cx="1709928" cy="841248"/>
          </a:xfrm>
          <a:custGeom>
            <a:avLst/>
            <a:gdLst>
              <a:gd name="connsiteX0" fmla="*/ 0 w 1709928"/>
              <a:gd name="connsiteY0" fmla="*/ 0 h 841248"/>
              <a:gd name="connsiteX1" fmla="*/ 1709928 w 1709928"/>
              <a:gd name="connsiteY1" fmla="*/ 841248 h 84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9928" h="841248">
                <a:moveTo>
                  <a:pt x="0" y="0"/>
                </a:moveTo>
                <a:lnTo>
                  <a:pt x="1709928" y="841248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07624" y="5340096"/>
            <a:ext cx="12252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9v</a:t>
            </a:r>
            <a:r>
              <a:rPr lang="ko-KR" altLang="en-US" dirty="0" smtClean="0"/>
              <a:t>건전지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7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2208" y="750188"/>
            <a:ext cx="36240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speed_A</a:t>
            </a:r>
            <a:r>
              <a:rPr lang="en-US" altLang="ko-KR" sz="1500" dirty="0" smtClean="0"/>
              <a:t>;</a:t>
            </a:r>
          </a:p>
          <a:p>
            <a:pPr marL="0" indent="0">
              <a:buNone/>
            </a:pP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speed_B</a:t>
            </a:r>
            <a:r>
              <a:rPr lang="en-US" altLang="ko-KR" sz="1500" dirty="0" smtClean="0"/>
              <a:t>;</a:t>
            </a:r>
          </a:p>
          <a:p>
            <a:pPr marL="0" indent="0">
              <a:buNone/>
            </a:pP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i</a:t>
            </a:r>
            <a:r>
              <a:rPr lang="en-US" altLang="ko-KR" sz="1500" dirty="0" smtClean="0"/>
              <a:t>;</a:t>
            </a:r>
          </a:p>
          <a:p>
            <a:pPr marL="0" indent="0">
              <a:buNone/>
            </a:pP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drive_in1 = 2;</a:t>
            </a:r>
          </a:p>
          <a:p>
            <a:pPr marL="0" indent="0">
              <a:buNone/>
            </a:pP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drive_in2 = 3;</a:t>
            </a:r>
          </a:p>
          <a:p>
            <a:pPr marL="0" indent="0">
              <a:buNone/>
            </a:pP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drive_ENA</a:t>
            </a:r>
            <a:r>
              <a:rPr lang="en-US" altLang="ko-KR" sz="1500" dirty="0" smtClean="0"/>
              <a:t> = 9;</a:t>
            </a:r>
          </a:p>
          <a:p>
            <a:pPr marL="0" indent="0">
              <a:buNone/>
            </a:pP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drive_in3 = 4;</a:t>
            </a:r>
          </a:p>
          <a:p>
            <a:pPr marL="0" indent="0">
              <a:buNone/>
            </a:pP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drive_in4 = 5;</a:t>
            </a:r>
          </a:p>
          <a:p>
            <a:pPr marL="0" indent="0">
              <a:buNone/>
            </a:pP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drive_ENB</a:t>
            </a:r>
            <a:r>
              <a:rPr lang="en-US" altLang="ko-KR" sz="1500" dirty="0" smtClean="0"/>
              <a:t> = 10;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406640" y="722566"/>
            <a:ext cx="362407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dirty="0" smtClean="0"/>
              <a:t>void loop() </a:t>
            </a:r>
          </a:p>
          <a:p>
            <a:pPr marL="0" indent="0">
              <a:buNone/>
            </a:pPr>
            <a:r>
              <a:rPr lang="en-US" altLang="ko-KR" sz="1500" dirty="0" smtClean="0"/>
              <a:t>{</a:t>
            </a:r>
          </a:p>
          <a:p>
            <a:pPr marL="0" indent="0">
              <a:buNone/>
            </a:pPr>
            <a:r>
              <a:rPr lang="en-US" altLang="ko-KR" sz="1500" dirty="0" smtClean="0">
                <a:solidFill>
                  <a:schemeClr val="bg1">
                    <a:lumMod val="75000"/>
                  </a:schemeClr>
                </a:solidFill>
              </a:rPr>
              <a:t>while(1)//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시스템 정지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75000"/>
                  </a:schemeClr>
                </a:solidFill>
              </a:rPr>
              <a:t>하려고 넣은 것</a:t>
            </a:r>
            <a:endParaRPr lang="en-US" altLang="ko-KR" sz="15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analogWrite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drive_ENA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speed_A</a:t>
            </a:r>
            <a:r>
              <a:rPr lang="en-US" altLang="ko-KR" sz="1500" dirty="0" smtClean="0"/>
              <a:t>);</a:t>
            </a:r>
          </a:p>
          <a:p>
            <a:pPr marL="0" indent="0">
              <a:buNone/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analogWrite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drive_ENB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speed_A</a:t>
            </a:r>
            <a:r>
              <a:rPr lang="en-US" altLang="ko-KR" sz="1500" dirty="0" smtClean="0"/>
              <a:t>);</a:t>
            </a:r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  if(</a:t>
            </a:r>
            <a:r>
              <a:rPr lang="en-US" altLang="ko-KR" sz="1500" dirty="0" err="1" smtClean="0"/>
              <a:t>i</a:t>
            </a:r>
            <a:r>
              <a:rPr lang="en-US" altLang="ko-KR" sz="1500" dirty="0" smtClean="0"/>
              <a:t> == 1)</a:t>
            </a:r>
          </a:p>
          <a:p>
            <a:pPr marL="0" indent="0">
              <a:buNone/>
            </a:pPr>
            <a:r>
              <a:rPr lang="en-US" altLang="ko-KR" sz="1500" dirty="0" smtClean="0"/>
              <a:t>  {</a:t>
            </a:r>
          </a:p>
          <a:p>
            <a:pPr marL="0" indent="0">
              <a:buNone/>
            </a:pPr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digitalWrite</a:t>
            </a:r>
            <a:r>
              <a:rPr lang="en-US" altLang="ko-KR" sz="1500" dirty="0" smtClean="0"/>
              <a:t>(drive_in1,LOW);</a:t>
            </a:r>
          </a:p>
          <a:p>
            <a:pPr marL="0" indent="0">
              <a:buNone/>
            </a:pPr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digitalWrite</a:t>
            </a:r>
            <a:r>
              <a:rPr lang="en-US" altLang="ko-KR" sz="1500" dirty="0" smtClean="0"/>
              <a:t>(drive_in2,HIGH);</a:t>
            </a:r>
          </a:p>
          <a:p>
            <a:pPr marL="0" indent="0">
              <a:buNone/>
            </a:pPr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digitalWrite</a:t>
            </a:r>
            <a:r>
              <a:rPr lang="en-US" altLang="ko-KR" sz="1500" dirty="0" smtClean="0"/>
              <a:t>(drive_in4,LOW);</a:t>
            </a:r>
          </a:p>
          <a:p>
            <a:pPr marL="0" indent="0">
              <a:buNone/>
            </a:pPr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digitalWrite</a:t>
            </a:r>
            <a:r>
              <a:rPr lang="en-US" altLang="ko-KR" sz="1500" dirty="0" smtClean="0"/>
              <a:t>(drive_in3,HIGH);</a:t>
            </a:r>
          </a:p>
          <a:p>
            <a:pPr marL="0" indent="0">
              <a:buNone/>
            </a:pPr>
            <a:r>
              <a:rPr lang="en-US" altLang="ko-KR" sz="1500" dirty="0" smtClean="0"/>
              <a:t>  }</a:t>
            </a:r>
          </a:p>
          <a:p>
            <a:pPr marL="0" indent="0">
              <a:buNone/>
            </a:pPr>
            <a:r>
              <a:rPr lang="en-US" altLang="ko-KR" sz="1500" dirty="0" smtClean="0"/>
              <a:t>}</a:t>
            </a:r>
            <a:endParaRPr lang="ko-KR" altLang="en-US" sz="15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82568" y="722566"/>
            <a:ext cx="36240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dirty="0" smtClean="0"/>
              <a:t>void setup() </a:t>
            </a:r>
          </a:p>
          <a:p>
            <a:pPr marL="0" indent="0">
              <a:buNone/>
            </a:pPr>
            <a:r>
              <a:rPr lang="en-US" altLang="ko-KR" sz="1500" dirty="0" smtClean="0"/>
              <a:t>{</a:t>
            </a:r>
          </a:p>
          <a:p>
            <a:pPr marL="0" indent="0">
              <a:buNone/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pinMode</a:t>
            </a:r>
            <a:r>
              <a:rPr lang="en-US" altLang="ko-KR" sz="1500" dirty="0" smtClean="0"/>
              <a:t>(drive_in1, </a:t>
            </a:r>
            <a:r>
              <a:rPr lang="en-US" altLang="ko-KR" sz="1500" dirty="0" smtClean="0">
                <a:solidFill>
                  <a:schemeClr val="accent1">
                    <a:lumMod val="50000"/>
                  </a:schemeClr>
                </a:solidFill>
              </a:rPr>
              <a:t>OUTPUT</a:t>
            </a:r>
            <a:r>
              <a:rPr lang="en-US" altLang="ko-KR" sz="1500" dirty="0" smtClean="0"/>
              <a:t>);</a:t>
            </a:r>
          </a:p>
          <a:p>
            <a:pPr marL="0" indent="0">
              <a:buNone/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pinMode</a:t>
            </a:r>
            <a:r>
              <a:rPr lang="en-US" altLang="ko-KR" sz="1500" dirty="0" smtClean="0"/>
              <a:t>(drive_in2, </a:t>
            </a:r>
            <a:r>
              <a:rPr lang="en-US" altLang="ko-KR" sz="1500" dirty="0" smtClean="0">
                <a:solidFill>
                  <a:schemeClr val="accent1">
                    <a:lumMod val="50000"/>
                  </a:schemeClr>
                </a:solidFill>
              </a:rPr>
              <a:t>OUTPUT)</a:t>
            </a:r>
            <a:r>
              <a:rPr lang="en-US" altLang="ko-KR" sz="1500" dirty="0" smtClean="0"/>
              <a:t>;</a:t>
            </a:r>
          </a:p>
          <a:p>
            <a:pPr marL="0" indent="0">
              <a:buNone/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pinMode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drive_ENA</a:t>
            </a:r>
            <a:r>
              <a:rPr lang="en-US" altLang="ko-KR" sz="1500" dirty="0" smtClean="0"/>
              <a:t>, </a:t>
            </a:r>
            <a:r>
              <a:rPr lang="en-US" altLang="ko-KR" sz="1500" dirty="0" smtClean="0">
                <a:solidFill>
                  <a:schemeClr val="accent1">
                    <a:lumMod val="50000"/>
                  </a:schemeClr>
                </a:solidFill>
              </a:rPr>
              <a:t>OUTPUT</a:t>
            </a:r>
            <a:r>
              <a:rPr lang="en-US" altLang="ko-KR" sz="1500" dirty="0" smtClean="0"/>
              <a:t>);</a:t>
            </a:r>
          </a:p>
          <a:p>
            <a:pPr marL="0" indent="0">
              <a:buNone/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pinMode</a:t>
            </a:r>
            <a:r>
              <a:rPr lang="en-US" altLang="ko-KR" sz="1500" dirty="0" smtClean="0"/>
              <a:t>(drive_in3, </a:t>
            </a:r>
            <a:r>
              <a:rPr lang="en-US" altLang="ko-KR" sz="1500" dirty="0" smtClean="0">
                <a:solidFill>
                  <a:schemeClr val="accent1">
                    <a:lumMod val="50000"/>
                  </a:schemeClr>
                </a:solidFill>
              </a:rPr>
              <a:t>OUTPUT</a:t>
            </a:r>
            <a:r>
              <a:rPr lang="en-US" altLang="ko-KR" sz="1500" dirty="0" smtClean="0"/>
              <a:t>);</a:t>
            </a:r>
          </a:p>
          <a:p>
            <a:pPr marL="0" indent="0">
              <a:buNone/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pinMode</a:t>
            </a:r>
            <a:r>
              <a:rPr lang="en-US" altLang="ko-KR" sz="1500" dirty="0" smtClean="0"/>
              <a:t>(drive_in4, </a:t>
            </a:r>
            <a:r>
              <a:rPr lang="en-US" altLang="ko-KR" sz="1500" dirty="0" smtClean="0">
                <a:solidFill>
                  <a:schemeClr val="accent1">
                    <a:lumMod val="50000"/>
                  </a:schemeClr>
                </a:solidFill>
              </a:rPr>
              <a:t>OUTPUT)</a:t>
            </a:r>
            <a:r>
              <a:rPr lang="en-US" altLang="ko-KR" sz="1500" dirty="0" smtClean="0"/>
              <a:t>;</a:t>
            </a:r>
          </a:p>
          <a:p>
            <a:pPr marL="0" indent="0">
              <a:buNone/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pinMode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drive_ENB</a:t>
            </a:r>
            <a:r>
              <a:rPr lang="en-US" altLang="ko-KR" sz="1500" dirty="0" smtClean="0"/>
              <a:t>, </a:t>
            </a:r>
            <a:r>
              <a:rPr lang="en-US" altLang="ko-KR" sz="1500" dirty="0" smtClean="0">
                <a:solidFill>
                  <a:schemeClr val="accent1">
                    <a:lumMod val="50000"/>
                  </a:schemeClr>
                </a:solidFill>
              </a:rPr>
              <a:t>OUTPUT</a:t>
            </a:r>
            <a:r>
              <a:rPr lang="en-US" altLang="ko-KR" sz="1500" dirty="0" smtClean="0"/>
              <a:t>);</a:t>
            </a:r>
          </a:p>
          <a:p>
            <a:pPr marL="0" indent="0">
              <a:buNone/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speed_A</a:t>
            </a:r>
            <a:r>
              <a:rPr lang="en-US" altLang="ko-KR" sz="1500" dirty="0" smtClean="0">
                <a:solidFill>
                  <a:srgbClr val="FF0000"/>
                </a:solidFill>
              </a:rPr>
              <a:t> = 255</a:t>
            </a:r>
            <a:r>
              <a:rPr lang="en-US" altLang="ko-KR" sz="1500" dirty="0" smtClean="0">
                <a:solidFill>
                  <a:srgbClr val="FF0000"/>
                </a:solidFill>
              </a:rPr>
              <a:t>; (</a:t>
            </a:r>
            <a:r>
              <a:rPr lang="ko-KR" altLang="en-US" sz="1500" dirty="0" smtClean="0">
                <a:solidFill>
                  <a:srgbClr val="FF0000"/>
                </a:solidFill>
              </a:rPr>
              <a:t>속도</a:t>
            </a:r>
            <a:r>
              <a:rPr lang="en-US" altLang="ko-KR" sz="1500" dirty="0" smtClean="0">
                <a:solidFill>
                  <a:srgbClr val="FF0000"/>
                </a:solidFill>
              </a:rPr>
              <a:t>0~255)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500" dirty="0" smtClean="0">
                <a:solidFill>
                  <a:srgbClr val="FF0000"/>
                </a:solidFill>
              </a:rPr>
              <a:t>  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speed_B</a:t>
            </a:r>
            <a:r>
              <a:rPr lang="en-US" altLang="ko-KR" sz="1500" dirty="0" smtClean="0">
                <a:solidFill>
                  <a:srgbClr val="FF0000"/>
                </a:solidFill>
              </a:rPr>
              <a:t> = 255;</a:t>
            </a:r>
          </a:p>
          <a:p>
            <a:pPr marL="0" indent="0">
              <a:buNone/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i</a:t>
            </a:r>
            <a:r>
              <a:rPr lang="en-US" altLang="ko-KR" sz="1500" dirty="0" smtClean="0"/>
              <a:t> = 1;</a:t>
            </a:r>
          </a:p>
          <a:p>
            <a:pPr marL="0" indent="0">
              <a:buNone/>
            </a:pPr>
            <a:r>
              <a:rPr lang="en-US" altLang="ko-KR" sz="1500" dirty="0" smtClean="0"/>
              <a:t>}</a:t>
            </a:r>
            <a:endParaRPr lang="en-US" altLang="ko-KR" sz="1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9150"/>
              </p:ext>
            </p:extLst>
          </p:nvPr>
        </p:nvGraphicFramePr>
        <p:xfrm>
          <a:off x="7964424" y="5166359"/>
          <a:ext cx="388620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779">
                  <a:extLst>
                    <a:ext uri="{9D8B030D-6E8A-4147-A177-3AD203B41FA5}">
                      <a16:colId xmlns:a16="http://schemas.microsoft.com/office/drawing/2014/main" val="2132653708"/>
                    </a:ext>
                  </a:extLst>
                </a:gridCol>
                <a:gridCol w="575470">
                  <a:extLst>
                    <a:ext uri="{9D8B030D-6E8A-4147-A177-3AD203B41FA5}">
                      <a16:colId xmlns:a16="http://schemas.microsoft.com/office/drawing/2014/main" val="3774047613"/>
                    </a:ext>
                  </a:extLst>
                </a:gridCol>
                <a:gridCol w="594653">
                  <a:extLst>
                    <a:ext uri="{9D8B030D-6E8A-4147-A177-3AD203B41FA5}">
                      <a16:colId xmlns:a16="http://schemas.microsoft.com/office/drawing/2014/main" val="3590293602"/>
                    </a:ext>
                  </a:extLst>
                </a:gridCol>
                <a:gridCol w="2065299">
                  <a:extLst>
                    <a:ext uri="{9D8B030D-6E8A-4147-A177-3AD203B41FA5}">
                      <a16:colId xmlns:a16="http://schemas.microsoft.com/office/drawing/2014/main" val="2800002800"/>
                    </a:ext>
                  </a:extLst>
                </a:gridCol>
              </a:tblGrid>
              <a:tr h="25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ENA(B)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IN1(4)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IN2(3)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30940"/>
                  </a:ext>
                </a:extLst>
              </a:tr>
              <a:tr h="25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시계방향으로 회전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2259"/>
                  </a:ext>
                </a:extLst>
              </a:tr>
              <a:tr h="25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반대방향으로 회전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04653"/>
                  </a:ext>
                </a:extLst>
              </a:tr>
              <a:tr h="25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0(1)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0(1)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브레이크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54578"/>
                  </a:ext>
                </a:extLst>
              </a:tr>
              <a:tr h="25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정지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42096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633472" y="3730752"/>
            <a:ext cx="1380744" cy="768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5548" y="4142019"/>
            <a:ext cx="1815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후에 센서를 이용하면 이 값을 연산 할 수 있음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10195560" y="3401568"/>
            <a:ext cx="393192" cy="12021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0652760" y="4059936"/>
            <a:ext cx="298608" cy="941832"/>
          </a:xfrm>
          <a:custGeom>
            <a:avLst/>
            <a:gdLst>
              <a:gd name="connsiteX0" fmla="*/ 0 w 298608"/>
              <a:gd name="connsiteY0" fmla="*/ 0 h 941832"/>
              <a:gd name="connsiteX1" fmla="*/ 283464 w 298608"/>
              <a:gd name="connsiteY1" fmla="*/ 402336 h 941832"/>
              <a:gd name="connsiteX2" fmla="*/ 265176 w 298608"/>
              <a:gd name="connsiteY2" fmla="*/ 941832 h 94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608" h="941832">
                <a:moveTo>
                  <a:pt x="0" y="0"/>
                </a:moveTo>
                <a:cubicBezTo>
                  <a:pt x="119634" y="122682"/>
                  <a:pt x="239268" y="245364"/>
                  <a:pt x="283464" y="402336"/>
                </a:cubicBezTo>
                <a:cubicBezTo>
                  <a:pt x="327660" y="559308"/>
                  <a:pt x="260604" y="874776"/>
                  <a:pt x="265176" y="941832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도로구상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77" y="2040201"/>
            <a:ext cx="7031903" cy="34167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80206" y="2900362"/>
            <a:ext cx="314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 루트로 주행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도로 구상은 후에 변경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573161" y="5712542"/>
            <a:ext cx="6410633" cy="3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140542" y="2040201"/>
            <a:ext cx="9832" cy="367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018503" y="5978013"/>
                <a:ext cx="3392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3000 X 2100 mm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03" y="5978013"/>
                <a:ext cx="3392129" cy="369332"/>
              </a:xfrm>
              <a:prstGeom prst="rect">
                <a:avLst/>
              </a:prstGeom>
              <a:blipFill>
                <a:blip r:embed="rId3"/>
                <a:stretch>
                  <a:fillRect l="-1436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780206" y="2314950"/>
            <a:ext cx="23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도로 옆에 벽을 세움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58084" y="3762773"/>
            <a:ext cx="2595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바닥에 구멍을 뚫어 조립형식으로 벽을 세우거나 </a:t>
            </a:r>
            <a:endParaRPr lang="en-US" altLang="ko-KR" dirty="0" smtClean="0"/>
          </a:p>
          <a:p>
            <a:r>
              <a:rPr lang="ko-KR" altLang="en-US" dirty="0" smtClean="0"/>
              <a:t>풀을 한쪽 모서리에만 발라서 접었다 펼 수 있게 만듦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0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461</Words>
  <Application>Microsoft Office PowerPoint</Application>
  <PresentationFormat>와이드스크린</PresentationFormat>
  <Paragraphs>140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Smart? car for Arduino</vt:lpstr>
      <vt:lpstr>일지</vt:lpstr>
      <vt:lpstr>아두이노 구성</vt:lpstr>
      <vt:lpstr>기본</vt:lpstr>
      <vt:lpstr>L298N</vt:lpstr>
      <vt:lpstr>프로그래밍단계</vt:lpstr>
      <vt:lpstr>모터구동</vt:lpstr>
      <vt:lpstr>PowerPoint 프레젠테이션</vt:lpstr>
      <vt:lpstr>도로구상</vt:lpstr>
      <vt:lpstr>도로구상재료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for Arduino</dc:title>
  <dc:creator>Windows 사용자</dc:creator>
  <cp:lastModifiedBy>Windows 사용자</cp:lastModifiedBy>
  <cp:revision>26</cp:revision>
  <dcterms:created xsi:type="dcterms:W3CDTF">2017-07-05T11:57:23Z</dcterms:created>
  <dcterms:modified xsi:type="dcterms:W3CDTF">2017-07-05T16:47:22Z</dcterms:modified>
</cp:coreProperties>
</file>