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31" r:id="rId4"/>
    <p:sldId id="334" r:id="rId5"/>
    <p:sldId id="335" r:id="rId6"/>
    <p:sldId id="336" r:id="rId7"/>
    <p:sldId id="337" r:id="rId8"/>
    <p:sldId id="332" r:id="rId9"/>
    <p:sldId id="338" r:id="rId10"/>
    <p:sldId id="339" r:id="rId11"/>
    <p:sldId id="340" r:id="rId12"/>
    <p:sldId id="330" r:id="rId13"/>
    <p:sldId id="333" r:id="rId14"/>
    <p:sldId id="258" r:id="rId15"/>
    <p:sldId id="319" r:id="rId16"/>
    <p:sldId id="322" r:id="rId17"/>
    <p:sldId id="320" r:id="rId18"/>
    <p:sldId id="323" r:id="rId19"/>
    <p:sldId id="324" r:id="rId20"/>
    <p:sldId id="325" r:id="rId21"/>
    <p:sldId id="261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29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B272-9E51-3D4E-8162-EBED152E72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EFECF-2734-BE4B-B8E9-0DD002258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EFECF-2734-BE4B-B8E9-0DD002258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EFECF-2734-BE4B-B8E9-0DD002258F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4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EFECF-2734-BE4B-B8E9-0DD002258F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EFECF-2734-BE4B-B8E9-0DD002258F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EFECF-2734-BE4B-B8E9-0DD002258F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4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6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1" y="274650"/>
            <a:ext cx="8616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1" y="1831453"/>
            <a:ext cx="86168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9808489" y="6755103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32"/>
          <p:cNvSpPr/>
          <p:nvPr/>
        </p:nvSpPr>
        <p:spPr>
          <a:xfrm>
            <a:off x="11000416" y="6755103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33"/>
          <p:cNvSpPr/>
          <p:nvPr/>
        </p:nvSpPr>
        <p:spPr>
          <a:xfrm>
            <a:off x="1" y="6755103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34"/>
          <p:cNvSpPr/>
          <p:nvPr/>
        </p:nvSpPr>
        <p:spPr>
          <a:xfrm>
            <a:off x="1191612" y="6755103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19287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80568" y="2882403"/>
            <a:ext cx="7631598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4791202" y="1575228"/>
            <a:ext cx="26096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7631045" y="2132903"/>
            <a:ext cx="2280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9912236" y="2132903"/>
            <a:ext cx="2280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2" y="2132903"/>
            <a:ext cx="2280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27"/>
          <p:cNvSpPr/>
          <p:nvPr/>
        </p:nvSpPr>
        <p:spPr>
          <a:xfrm>
            <a:off x="2280567" y="2132903"/>
            <a:ext cx="22804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13700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719428-6676-9041-AA5E-B1D10D13F1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brinacri/Colla-Config-too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abrinacri/Colla-Config-tool/blob/main/Web%20portal_Domain-Webportal_model.x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FB4F1-B24F-2448-B9EC-97E668A2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882" y="1063416"/>
            <a:ext cx="8825658" cy="2677648"/>
          </a:xfrm>
        </p:spPr>
        <p:txBody>
          <a:bodyPr>
            <a:normAutofit/>
          </a:bodyPr>
          <a:lstStyle/>
          <a:p>
            <a:r>
              <a:rPr lang="en-US" dirty="0" err="1"/>
              <a:t>Colla</a:t>
            </a:r>
            <a:r>
              <a:rPr lang="en-US" dirty="0"/>
              <a:t>-Config presentation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EC47DD-D89B-2349-8D31-870EB1E2A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Sabrine Edded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9B9888-F1CE-3147-98FC-4DBCB90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8"/>
    </mc:Choice>
    <mc:Fallback xmlns="">
      <p:transition spd="slow" advTm="59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F58D3E-B3EC-2046-A24B-67E80CC2563B}"/>
              </a:ext>
            </a:extLst>
          </p:cNvPr>
          <p:cNvSpPr/>
          <p:nvPr/>
        </p:nvSpPr>
        <p:spPr>
          <a:xfrm>
            <a:off x="0" y="1867989"/>
            <a:ext cx="12192000" cy="509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81F6DE-E55D-EE4D-AEE3-28A7AC84CFDA}"/>
              </a:ext>
            </a:extLst>
          </p:cNvPr>
          <p:cNvSpPr txBox="1"/>
          <p:nvPr/>
        </p:nvSpPr>
        <p:spPr>
          <a:xfrm>
            <a:off x="11292737" y="6127684"/>
            <a:ext cx="47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FA4621-5865-8549-A619-799A9D3EB63E}" type="slidenum">
              <a:rPr lang="fr-FR" smtClean="0"/>
              <a:t>10</a:t>
            </a:fld>
            <a:endParaRPr lang="fr-FR" dirty="0"/>
          </a:p>
        </p:txBody>
      </p: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7FE05F52-FA0B-6241-8540-384401E2B60E}"/>
              </a:ext>
            </a:extLst>
          </p:cNvPr>
          <p:cNvSpPr txBox="1">
            <a:spLocks/>
          </p:cNvSpPr>
          <p:nvPr/>
        </p:nvSpPr>
        <p:spPr>
          <a:xfrm>
            <a:off x="10594278" y="463895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719428-6676-9041-AA5E-B1D10D13F172}" type="slidenum">
              <a:rPr lang="en-US" b="1" smtClean="0">
                <a:solidFill>
                  <a:schemeClr val="bg1"/>
                </a:solidFill>
              </a:rPr>
              <a:pPr/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4EE68-DE4D-D84D-A0B2-7C26478E8BCB}"/>
              </a:ext>
            </a:extLst>
          </p:cNvPr>
          <p:cNvSpPr/>
          <p:nvPr/>
        </p:nvSpPr>
        <p:spPr>
          <a:xfrm>
            <a:off x="533670" y="924443"/>
            <a:ext cx="1034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fr-FR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Variability documentation: Feature modelling</a:t>
            </a:r>
            <a:endParaRPr lang="fr-FR" sz="3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3CFE541-98B0-4047-978B-C72814DD483B}"/>
              </a:ext>
            </a:extLst>
          </p:cNvPr>
          <p:cNvSpPr txBox="1">
            <a:spLocks/>
          </p:cNvSpPr>
          <p:nvPr/>
        </p:nvSpPr>
        <p:spPr>
          <a:xfrm>
            <a:off x="352880" y="2032998"/>
            <a:ext cx="11486240" cy="482500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fr-FR" sz="2400" b="1" dirty="0"/>
              <a:t>Feature: </a:t>
            </a:r>
            <a:r>
              <a:rPr lang="en-US" altLang="fr-FR" sz="2400" i="0" dirty="0"/>
              <a:t>a prominent or distinctive user-visible aspects, quality, or characteristics of a system.</a:t>
            </a:r>
          </a:p>
          <a:p>
            <a:pPr marL="738188" lvl="1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fr-FR" sz="2400" b="1" dirty="0"/>
              <a:t>Feature model: </a:t>
            </a:r>
            <a:r>
              <a:rPr lang="en-US" sz="2400" b="1" dirty="0"/>
              <a:t> </a:t>
            </a:r>
            <a:r>
              <a:rPr lang="en-US" sz="2400" i="0" dirty="0"/>
              <a:t>is a compact representation of all the products  of a Software Product Line  in terms of "features". Feature models are visually represented by means of feature diagrams. </a:t>
            </a:r>
          </a:p>
          <a:p>
            <a:pPr marL="738188" lvl="1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b="1" i="0" dirty="0"/>
              <a:t>Relationships</a:t>
            </a:r>
            <a:r>
              <a:rPr lang="en-US" sz="2400" i="0" dirty="0"/>
              <a:t> between a parent feature and its child features (or sub features) are categorized as:</a:t>
            </a:r>
          </a:p>
          <a:p>
            <a:pPr marL="1138238" lvl="2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i="0" dirty="0"/>
              <a:t>Mandatory – child feature is required.</a:t>
            </a:r>
          </a:p>
          <a:p>
            <a:pPr marL="1138238" lvl="2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i="0" dirty="0"/>
              <a:t>Optional – child feature is optional.</a:t>
            </a:r>
          </a:p>
          <a:p>
            <a:pPr marL="1138238" lvl="2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i="0" dirty="0"/>
              <a:t>Or – at least one of the sub-features must be selected.</a:t>
            </a:r>
          </a:p>
          <a:p>
            <a:pPr marL="1138238" lvl="2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i="0" dirty="0"/>
              <a:t>Alternative (</a:t>
            </a:r>
            <a:r>
              <a:rPr lang="en-US" sz="2200" i="0" dirty="0" err="1"/>
              <a:t>xor</a:t>
            </a:r>
            <a:r>
              <a:rPr lang="en-US" sz="2200" i="0" dirty="0"/>
              <a:t>) – one of the sub-features must be selected</a:t>
            </a:r>
          </a:p>
          <a:p>
            <a:pPr marL="738188" lvl="1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0508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F58D3E-B3EC-2046-A24B-67E80CC2563B}"/>
              </a:ext>
            </a:extLst>
          </p:cNvPr>
          <p:cNvSpPr/>
          <p:nvPr/>
        </p:nvSpPr>
        <p:spPr>
          <a:xfrm>
            <a:off x="0" y="1867989"/>
            <a:ext cx="12192000" cy="509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81F6DE-E55D-EE4D-AEE3-28A7AC84CFDA}"/>
              </a:ext>
            </a:extLst>
          </p:cNvPr>
          <p:cNvSpPr txBox="1"/>
          <p:nvPr/>
        </p:nvSpPr>
        <p:spPr>
          <a:xfrm>
            <a:off x="11292737" y="6127684"/>
            <a:ext cx="47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FA4621-5865-8549-A619-799A9D3EB63E}" type="slidenum">
              <a:rPr lang="fr-FR" smtClean="0"/>
              <a:t>11</a:t>
            </a:fld>
            <a:endParaRPr lang="fr-FR" dirty="0"/>
          </a:p>
        </p:txBody>
      </p: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7FE05F52-FA0B-6241-8540-384401E2B60E}"/>
              </a:ext>
            </a:extLst>
          </p:cNvPr>
          <p:cNvSpPr txBox="1">
            <a:spLocks/>
          </p:cNvSpPr>
          <p:nvPr/>
        </p:nvSpPr>
        <p:spPr>
          <a:xfrm>
            <a:off x="10594278" y="463895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719428-6676-9041-AA5E-B1D10D13F172}" type="slidenum">
              <a:rPr lang="en-US" b="1" smtClean="0">
                <a:solidFill>
                  <a:schemeClr val="bg1"/>
                </a:solidFill>
              </a:rPr>
              <a:pPr/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4EE68-DE4D-D84D-A0B2-7C26478E8BCB}"/>
              </a:ext>
            </a:extLst>
          </p:cNvPr>
          <p:cNvSpPr/>
          <p:nvPr/>
        </p:nvSpPr>
        <p:spPr>
          <a:xfrm>
            <a:off x="533670" y="924443"/>
            <a:ext cx="1034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fr-FR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Variability documentation: Feature modelling</a:t>
            </a:r>
            <a:endParaRPr lang="fr-FR" sz="3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3CFE541-98B0-4047-978B-C72814DD483B}"/>
              </a:ext>
            </a:extLst>
          </p:cNvPr>
          <p:cNvSpPr txBox="1">
            <a:spLocks/>
          </p:cNvSpPr>
          <p:nvPr/>
        </p:nvSpPr>
        <p:spPr>
          <a:xfrm>
            <a:off x="352880" y="2032998"/>
            <a:ext cx="11486240" cy="482500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i="0" dirty="0"/>
              <a:t>In addition to the parental relationships between features, </a:t>
            </a:r>
            <a:r>
              <a:rPr lang="en-US" sz="2000" b="1" i="0" dirty="0"/>
              <a:t>cross-tree constraints </a:t>
            </a:r>
            <a:r>
              <a:rPr lang="en-US" sz="2000" i="0" dirty="0"/>
              <a:t>are allowed. The most common are:</a:t>
            </a:r>
          </a:p>
          <a:p>
            <a:pPr marL="1138238" lvl="2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800" i="0" dirty="0"/>
              <a:t>A requires B – The selection of A in a product implies the selection of B.</a:t>
            </a:r>
          </a:p>
          <a:p>
            <a:pPr marL="1138238" lvl="2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800" i="0" dirty="0"/>
              <a:t>A excludes B – A and B cannot be part of the same product.</a:t>
            </a:r>
          </a:p>
          <a:p>
            <a:pPr marL="1138238" lvl="2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i="0" dirty="0"/>
          </a:p>
          <a:p>
            <a:pPr marL="738188" lvl="1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400" i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AED277-0F7D-F84E-83FA-91E52050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40" y="3444655"/>
            <a:ext cx="7538720" cy="34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3A92A-A700-A346-A9E0-3DDE1594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94" y="973667"/>
            <a:ext cx="9706086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Configuration of Product Lines</a:t>
            </a:r>
            <a:br>
              <a:rPr lang="en-US" dirty="0"/>
            </a:b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8C56C6-6708-BD48-8497-B1C2D31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12</a:t>
            </a:fld>
            <a:endParaRPr lang="en-US"/>
          </a:p>
        </p:txBody>
      </p:sp>
      <p:sp>
        <p:nvSpPr>
          <p:cNvPr id="6" name="4 Rectángulo">
            <a:extLst>
              <a:ext uri="{FF2B5EF4-FFF2-40B4-BE49-F238E27FC236}">
                <a16:creationId xmlns:a16="http://schemas.microsoft.com/office/drawing/2014/main" id="{4040EE4F-A53F-E147-95F5-2E8FB1961C8B}"/>
              </a:ext>
            </a:extLst>
          </p:cNvPr>
          <p:cNvSpPr txBox="1">
            <a:spLocks/>
          </p:cNvSpPr>
          <p:nvPr/>
        </p:nvSpPr>
        <p:spPr>
          <a:xfrm>
            <a:off x="443753" y="2400300"/>
            <a:ext cx="10485503" cy="23237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/>
                </a:solidFill>
              </a:rPr>
              <a:t>Product Line Configuration</a:t>
            </a:r>
          </a:p>
          <a:p>
            <a:pPr marL="0" indent="0">
              <a:buNone/>
            </a:pPr>
            <a:r>
              <a:rPr lang="en-US" sz="2400" dirty="0"/>
              <a:t>Represents the feature selection activities of a  desired product in accordance with:</a:t>
            </a:r>
          </a:p>
          <a:p>
            <a:pPr marL="0" indent="0">
              <a:buNone/>
            </a:pPr>
            <a:r>
              <a:rPr lang="en-US" sz="2400" dirty="0"/>
              <a:t>  - User requirements.</a:t>
            </a:r>
          </a:p>
          <a:p>
            <a:pPr marL="0" indent="0">
              <a:buNone/>
            </a:pPr>
            <a:r>
              <a:rPr lang="en-US" sz="2400" dirty="0"/>
              <a:t>  - The product line specification constraints.  </a:t>
            </a:r>
            <a:endParaRPr lang="en-GB" sz="2400" dirty="0"/>
          </a:p>
        </p:txBody>
      </p:sp>
      <p:pic>
        <p:nvPicPr>
          <p:cNvPr id="7" name="Picture 2" descr="C:\Users\Sabrina\Pictures\config.PNG">
            <a:extLst>
              <a:ext uri="{FF2B5EF4-FFF2-40B4-BE49-F238E27FC236}">
                <a16:creationId xmlns:a16="http://schemas.microsoft.com/office/drawing/2014/main" id="{15B00025-3FFF-DB4D-B684-54ADBD14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15837">
            <a:off x="7314816" y="3906617"/>
            <a:ext cx="1940444" cy="1399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183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F58D3E-B3EC-2046-A24B-67E80CC2563B}"/>
              </a:ext>
            </a:extLst>
          </p:cNvPr>
          <p:cNvSpPr/>
          <p:nvPr/>
        </p:nvSpPr>
        <p:spPr>
          <a:xfrm>
            <a:off x="0" y="1867989"/>
            <a:ext cx="12192000" cy="509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81F6DE-E55D-EE4D-AEE3-28A7AC84CFDA}"/>
              </a:ext>
            </a:extLst>
          </p:cNvPr>
          <p:cNvSpPr txBox="1"/>
          <p:nvPr/>
        </p:nvSpPr>
        <p:spPr>
          <a:xfrm>
            <a:off x="10588544" y="538289"/>
            <a:ext cx="47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FA4621-5865-8549-A619-799A9D3EB63E}" type="slidenum">
              <a:rPr lang="fr-FR" b="1" smtClean="0">
                <a:solidFill>
                  <a:schemeClr val="bg1"/>
                </a:solidFill>
              </a:rPr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6EFD01E-36D7-6543-91E7-5DB27CFD1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35" y="2113100"/>
            <a:ext cx="2262527" cy="1850145"/>
          </a:xfrm>
          <a:prstGeom prst="rect">
            <a:avLst/>
          </a:prstGeom>
        </p:spPr>
      </p:pic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AE006867-9269-A74F-A229-7CDA00E2761B}"/>
              </a:ext>
            </a:extLst>
          </p:cNvPr>
          <p:cNvSpPr/>
          <p:nvPr/>
        </p:nvSpPr>
        <p:spPr>
          <a:xfrm>
            <a:off x="3918857" y="2580404"/>
            <a:ext cx="700644" cy="364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 descr="configuration.png">
            <a:extLst>
              <a:ext uri="{FF2B5EF4-FFF2-40B4-BE49-F238E27FC236}">
                <a16:creationId xmlns:a16="http://schemas.microsoft.com/office/drawing/2014/main" id="{2BC47A3C-81BB-5B4D-88D2-6716DC2A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46" y="2077967"/>
            <a:ext cx="1302546" cy="1302546"/>
          </a:xfrm>
          <a:prstGeom prst="rect">
            <a:avLst/>
          </a:prstGeom>
        </p:spPr>
      </p:pic>
      <p:sp>
        <p:nvSpPr>
          <p:cNvPr id="36" name="Flèche vers la droite 35">
            <a:extLst>
              <a:ext uri="{FF2B5EF4-FFF2-40B4-BE49-F238E27FC236}">
                <a16:creationId xmlns:a16="http://schemas.microsoft.com/office/drawing/2014/main" id="{4D572E7C-FB01-6A46-8CC0-1A4E7F253908}"/>
              </a:ext>
            </a:extLst>
          </p:cNvPr>
          <p:cNvSpPr/>
          <p:nvPr/>
        </p:nvSpPr>
        <p:spPr>
          <a:xfrm>
            <a:off x="6267649" y="2473664"/>
            <a:ext cx="700644" cy="364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7E6A0124-B336-934F-9E2D-58AD54B8D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50" y="1838387"/>
            <a:ext cx="1193800" cy="15113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F57D9AB5-12C5-8348-A0B8-70F0AC830A6F}"/>
              </a:ext>
            </a:extLst>
          </p:cNvPr>
          <p:cNvGrpSpPr/>
          <p:nvPr/>
        </p:nvGrpSpPr>
        <p:grpSpPr>
          <a:xfrm>
            <a:off x="387551" y="4428035"/>
            <a:ext cx="5673041" cy="3015116"/>
            <a:chOff x="-246018" y="4344323"/>
            <a:chExt cx="5673041" cy="3015116"/>
          </a:xfrm>
        </p:grpSpPr>
        <p:pic>
          <p:nvPicPr>
            <p:cNvPr id="31" name="Picture 2" descr="RÃ©sultat de recherche d'images pour &quot;feature model of mobile phone&quot;">
              <a:extLst>
                <a:ext uri="{FF2B5EF4-FFF2-40B4-BE49-F238E27FC236}">
                  <a16:creationId xmlns:a16="http://schemas.microsoft.com/office/drawing/2014/main" id="{00083E2C-0DC9-F24C-B9D5-2A35E531B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6018" y="4344323"/>
              <a:ext cx="5673041" cy="3015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C98137-9E9E-3649-B425-9DCCC5F626B3}"/>
                </a:ext>
              </a:extLst>
            </p:cNvPr>
            <p:cNvSpPr/>
            <p:nvPr/>
          </p:nvSpPr>
          <p:spPr>
            <a:xfrm>
              <a:off x="985652" y="6212006"/>
              <a:ext cx="4441371" cy="1014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A2BE19B-4DC3-CC42-B135-F5922FD13C22}"/>
              </a:ext>
            </a:extLst>
          </p:cNvPr>
          <p:cNvSpPr/>
          <p:nvPr/>
        </p:nvSpPr>
        <p:spPr>
          <a:xfrm>
            <a:off x="2248716" y="6292830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Feature model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8DED0ED-15C1-ED41-AF7E-A83E50691D33}"/>
              </a:ext>
            </a:extLst>
          </p:cNvPr>
          <p:cNvSpPr txBox="1"/>
          <p:nvPr/>
        </p:nvSpPr>
        <p:spPr>
          <a:xfrm>
            <a:off x="4143787" y="3477755"/>
            <a:ext cx="268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Configuration process</a:t>
            </a:r>
          </a:p>
        </p:txBody>
      </p:sp>
      <p:sp>
        <p:nvSpPr>
          <p:cNvPr id="8" name="Double flèche verticale 7">
            <a:extLst>
              <a:ext uri="{FF2B5EF4-FFF2-40B4-BE49-F238E27FC236}">
                <a16:creationId xmlns:a16="http://schemas.microsoft.com/office/drawing/2014/main" id="{D8A55CD9-DFE0-1B4D-B3AE-C65A457133C7}"/>
              </a:ext>
            </a:extLst>
          </p:cNvPr>
          <p:cNvSpPr/>
          <p:nvPr/>
        </p:nvSpPr>
        <p:spPr>
          <a:xfrm>
            <a:off x="2511299" y="3931122"/>
            <a:ext cx="413810" cy="8366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896D18-E44F-8549-9D11-88AA86173B90}"/>
              </a:ext>
            </a:extLst>
          </p:cNvPr>
          <p:cNvSpPr/>
          <p:nvPr/>
        </p:nvSpPr>
        <p:spPr>
          <a:xfrm>
            <a:off x="2176692" y="965064"/>
            <a:ext cx="6930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Configuration of Product Lines</a:t>
            </a:r>
            <a:endParaRPr lang="fr-FR" sz="3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ECBF66-8B55-DF44-8D10-E1DC7FE5B795}"/>
              </a:ext>
            </a:extLst>
          </p:cNvPr>
          <p:cNvSpPr txBox="1"/>
          <p:nvPr/>
        </p:nvSpPr>
        <p:spPr>
          <a:xfrm>
            <a:off x="6968293" y="3445911"/>
            <a:ext cx="268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Derived 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59663F-F530-714D-8056-706E1D88D6A3}"/>
              </a:ext>
            </a:extLst>
          </p:cNvPr>
          <p:cNvSpPr/>
          <p:nvPr/>
        </p:nvSpPr>
        <p:spPr>
          <a:xfrm>
            <a:off x="1336869" y="397260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48058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FC45C-8536-ED44-96C0-D1E56E4F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/>
              <a:t>Collaborative configuration of Product Lines problem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D2C79C-CA43-D840-839D-57AE056077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72132" y="4623730"/>
            <a:ext cx="451355" cy="5177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BDE359-35C5-CF41-8D88-D9ABA9D2C1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337" y="5762912"/>
            <a:ext cx="451355" cy="4994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A3B575-E28B-C349-BDFE-EAE05BAC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98305" y="5079158"/>
            <a:ext cx="451355" cy="5177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2815B83-7481-0945-8BD4-6EE719DA35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23661" y="3261827"/>
            <a:ext cx="451355" cy="5177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CF494D-59B8-A24D-AEE4-0846C48521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96488" y="2299191"/>
            <a:ext cx="451355" cy="49948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1ED24A-AFC6-7842-A833-8A486F0B3B4A}"/>
              </a:ext>
            </a:extLst>
          </p:cNvPr>
          <p:cNvCxnSpPr>
            <a:cxnSpLocks/>
          </p:cNvCxnSpPr>
          <p:nvPr/>
        </p:nvCxnSpPr>
        <p:spPr>
          <a:xfrm>
            <a:off x="7242950" y="3935647"/>
            <a:ext cx="864096" cy="3600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CC2A22A-F9B5-7149-B19E-F7D4BD945BDB}"/>
              </a:ext>
            </a:extLst>
          </p:cNvPr>
          <p:cNvCxnSpPr>
            <a:cxnSpLocks/>
          </p:cNvCxnSpPr>
          <p:nvPr/>
        </p:nvCxnSpPr>
        <p:spPr>
          <a:xfrm flipV="1">
            <a:off x="6954918" y="4871751"/>
            <a:ext cx="1152128" cy="53512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EFE470D-CF52-3C4A-A7AA-7756556C2A99}"/>
              </a:ext>
            </a:extLst>
          </p:cNvPr>
          <p:cNvCxnSpPr>
            <a:cxnSpLocks/>
          </p:cNvCxnSpPr>
          <p:nvPr/>
        </p:nvCxnSpPr>
        <p:spPr>
          <a:xfrm flipH="1">
            <a:off x="9115158" y="2999543"/>
            <a:ext cx="504056" cy="8640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03CBE08-3597-D44D-B629-B8EA6020109F}"/>
              </a:ext>
            </a:extLst>
          </p:cNvPr>
          <p:cNvCxnSpPr>
            <a:cxnSpLocks/>
          </p:cNvCxnSpPr>
          <p:nvPr/>
        </p:nvCxnSpPr>
        <p:spPr>
          <a:xfrm flipV="1">
            <a:off x="8899134" y="5087775"/>
            <a:ext cx="0" cy="40356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9134DB4-C13C-A047-A306-D9F66443FA8C}"/>
              </a:ext>
            </a:extLst>
          </p:cNvPr>
          <p:cNvCxnSpPr>
            <a:cxnSpLocks/>
          </p:cNvCxnSpPr>
          <p:nvPr/>
        </p:nvCxnSpPr>
        <p:spPr>
          <a:xfrm flipH="1" flipV="1">
            <a:off x="9475198" y="4583719"/>
            <a:ext cx="1152128" cy="7200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A7879C8B-D7E0-514F-93C8-C2644F7D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393" y="4871367"/>
            <a:ext cx="565712" cy="86100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DF7DC25-9547-224A-81D2-2CEDC15714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73818" y="5564086"/>
            <a:ext cx="565712" cy="86100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872F4F5-34D8-064B-A30D-27AF3DE3FD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39530" y="2227965"/>
            <a:ext cx="565712" cy="8610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E59A61B-D1D1-8544-BB85-17DD0A9FBC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54066" y="4273653"/>
            <a:ext cx="565712" cy="86100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830F5A-5AA1-674A-9B74-41A0A651CD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5832" y="3079704"/>
            <a:ext cx="565712" cy="861001"/>
          </a:xfrm>
          <a:prstGeom prst="rect">
            <a:avLst/>
          </a:prstGeom>
        </p:spPr>
      </p:pic>
      <p:pic>
        <p:nvPicPr>
          <p:cNvPr id="22" name="Image 21" descr="configuration.png">
            <a:extLst>
              <a:ext uri="{FF2B5EF4-FFF2-40B4-BE49-F238E27FC236}">
                <a16:creationId xmlns:a16="http://schemas.microsoft.com/office/drawing/2014/main" id="{00CAC990-CA50-ED45-A495-9D21A824E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87" y="4143591"/>
            <a:ext cx="787466" cy="87144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6F9C036-70B2-3744-8419-74B3DB741CD3}"/>
              </a:ext>
            </a:extLst>
          </p:cNvPr>
          <p:cNvSpPr txBox="1"/>
          <p:nvPr/>
        </p:nvSpPr>
        <p:spPr>
          <a:xfrm>
            <a:off x="6223982" y="6425695"/>
            <a:ext cx="5636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Collaborative Configuration Process(CCP)  (Mendonça et al., 2008)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E2D53FCD-2003-3C47-888F-3E207EB33CC5}"/>
              </a:ext>
            </a:extLst>
          </p:cNvPr>
          <p:cNvSpPr txBox="1">
            <a:spLocks/>
          </p:cNvSpPr>
          <p:nvPr/>
        </p:nvSpPr>
        <p:spPr>
          <a:xfrm>
            <a:off x="400163" y="2658465"/>
            <a:ext cx="5529625" cy="34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000" dirty="0"/>
          </a:p>
          <a:p>
            <a:r>
              <a:rPr lang="en-US" sz="2000" dirty="0"/>
              <a:t> In the context of software product line engineering, collaborative configuration is a decision-making process where multiple stakeholders contribute in building a single product specification. </a:t>
            </a:r>
          </a:p>
          <a:p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91E6BE9-86B5-5F4F-ABBF-8ADAB0927201}"/>
              </a:ext>
            </a:extLst>
          </p:cNvPr>
          <p:cNvSpPr txBox="1"/>
          <p:nvPr/>
        </p:nvSpPr>
        <p:spPr>
          <a:xfrm>
            <a:off x="12749048" y="7935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1941D9BD-8C90-A146-9B9F-B88B026B7012}"/>
              </a:ext>
            </a:extLst>
          </p:cNvPr>
          <p:cNvSpPr txBox="1">
            <a:spLocks/>
          </p:cNvSpPr>
          <p:nvPr/>
        </p:nvSpPr>
        <p:spPr>
          <a:xfrm>
            <a:off x="10514170" y="404774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719428-6676-9041-AA5E-B1D10D13F172}" type="slidenum">
              <a:rPr lang="en-US" sz="2800" smtClean="0">
                <a:solidFill>
                  <a:schemeClr val="bg1"/>
                </a:solidFill>
              </a:rPr>
              <a:pPr/>
              <a:t>14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D1B2F0-9922-F644-ACB1-E1CEF8C78B17}"/>
              </a:ext>
            </a:extLst>
          </p:cNvPr>
          <p:cNvSpPr txBox="1"/>
          <p:nvPr/>
        </p:nvSpPr>
        <p:spPr>
          <a:xfrm>
            <a:off x="11618259" y="23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04818 0.19398 " pathEditMode="fixed" rAng="0" ptsTypes="AA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969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7643 0.110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550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21549 -0.1458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-729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1719 -0.2229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-1115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0.20586 -0.0604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2E01C1-A959-0941-BD08-8A103BB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495239"/>
            <a:ext cx="746901" cy="568177"/>
          </a:xfrm>
        </p:spPr>
        <p:txBody>
          <a:bodyPr/>
          <a:lstStyle/>
          <a:p>
            <a:fld id="{0C719428-6676-9041-AA5E-B1D10D13F172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2E7FCF-6281-BF43-A362-884E1824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7836" y="3678042"/>
            <a:ext cx="560084" cy="6424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EFDF32-F6E4-3E43-8561-0C86EB3D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49920" y="5500905"/>
            <a:ext cx="560084" cy="6198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39EA58-B8CB-9449-9A19-D57C2DD5C8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2946" y="2734786"/>
            <a:ext cx="560084" cy="642478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14B0645-D10C-5747-9178-9AC944710EE7}"/>
              </a:ext>
            </a:extLst>
          </p:cNvPr>
          <p:cNvCxnSpPr>
            <a:cxnSpLocks/>
          </p:cNvCxnSpPr>
          <p:nvPr/>
        </p:nvCxnSpPr>
        <p:spPr>
          <a:xfrm>
            <a:off x="3974232" y="3168392"/>
            <a:ext cx="864096" cy="3600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C4F68A1-701B-4444-BA09-55FED02AE55F}"/>
              </a:ext>
            </a:extLst>
          </p:cNvPr>
          <p:cNvCxnSpPr>
            <a:cxnSpLocks/>
          </p:cNvCxnSpPr>
          <p:nvPr/>
        </p:nvCxnSpPr>
        <p:spPr>
          <a:xfrm flipV="1">
            <a:off x="5630416" y="4320520"/>
            <a:ext cx="0" cy="24327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B72DCF3-CEDE-1743-ADCD-C730C134D521}"/>
              </a:ext>
            </a:extLst>
          </p:cNvPr>
          <p:cNvCxnSpPr>
            <a:cxnSpLocks/>
          </p:cNvCxnSpPr>
          <p:nvPr/>
        </p:nvCxnSpPr>
        <p:spPr>
          <a:xfrm flipH="1" flipV="1">
            <a:off x="6206480" y="3816464"/>
            <a:ext cx="1152128" cy="7200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0A37DA0F-E82D-4547-9B61-FBACA81821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68008" y="5486642"/>
            <a:ext cx="701988" cy="10684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B80257-2A07-FD46-9E61-11285ABD9A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41919" y="3258399"/>
            <a:ext cx="701988" cy="106841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FC0D24-F5F7-1843-8FBF-8A3B51FB3D6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3652" y="1469338"/>
            <a:ext cx="701988" cy="1068410"/>
          </a:xfrm>
          <a:prstGeom prst="rect">
            <a:avLst/>
          </a:prstGeom>
        </p:spPr>
      </p:pic>
      <p:sp>
        <p:nvSpPr>
          <p:cNvPr id="18" name="Éclair 17">
            <a:extLst>
              <a:ext uri="{FF2B5EF4-FFF2-40B4-BE49-F238E27FC236}">
                <a16:creationId xmlns:a16="http://schemas.microsoft.com/office/drawing/2014/main" id="{2383910F-ADCD-5247-883C-1E7E3EDB35BA}"/>
              </a:ext>
            </a:extLst>
          </p:cNvPr>
          <p:cNvSpPr/>
          <p:nvPr/>
        </p:nvSpPr>
        <p:spPr>
          <a:xfrm>
            <a:off x="7962808" y="2844020"/>
            <a:ext cx="344352" cy="26263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8A151AB2-059E-AC46-B032-48C4AD17D6EC}"/>
              </a:ext>
            </a:extLst>
          </p:cNvPr>
          <p:cNvSpPr/>
          <p:nvPr/>
        </p:nvSpPr>
        <p:spPr>
          <a:xfrm rot="4853539">
            <a:off x="8894662" y="2844063"/>
            <a:ext cx="286013" cy="3162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arré corné 19">
            <a:extLst>
              <a:ext uri="{FF2B5EF4-FFF2-40B4-BE49-F238E27FC236}">
                <a16:creationId xmlns:a16="http://schemas.microsoft.com/office/drawing/2014/main" id="{EEA9BB45-C2EA-0343-BAFA-6AFE52F02E43}"/>
              </a:ext>
            </a:extLst>
          </p:cNvPr>
          <p:cNvSpPr/>
          <p:nvPr/>
        </p:nvSpPr>
        <p:spPr>
          <a:xfrm>
            <a:off x="4656029" y="2904716"/>
            <a:ext cx="1280561" cy="54301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arré corné 20">
            <a:extLst>
              <a:ext uri="{FF2B5EF4-FFF2-40B4-BE49-F238E27FC236}">
                <a16:creationId xmlns:a16="http://schemas.microsoft.com/office/drawing/2014/main" id="{D4F86E01-50D6-9B48-ACE6-60601D37B8B8}"/>
              </a:ext>
            </a:extLst>
          </p:cNvPr>
          <p:cNvSpPr/>
          <p:nvPr/>
        </p:nvSpPr>
        <p:spPr>
          <a:xfrm rot="19545142">
            <a:off x="4782657" y="3566602"/>
            <a:ext cx="1280560" cy="54301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arré corné 21">
            <a:extLst>
              <a:ext uri="{FF2B5EF4-FFF2-40B4-BE49-F238E27FC236}">
                <a16:creationId xmlns:a16="http://schemas.microsoft.com/office/drawing/2014/main" id="{6775C0E2-0CF5-E94B-95B6-8A1777960399}"/>
              </a:ext>
            </a:extLst>
          </p:cNvPr>
          <p:cNvSpPr/>
          <p:nvPr/>
        </p:nvSpPr>
        <p:spPr>
          <a:xfrm rot="2921670">
            <a:off x="5905054" y="3064030"/>
            <a:ext cx="1063613" cy="653775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Carré corné 22">
            <a:extLst>
              <a:ext uri="{FF2B5EF4-FFF2-40B4-BE49-F238E27FC236}">
                <a16:creationId xmlns:a16="http://schemas.microsoft.com/office/drawing/2014/main" id="{1903CE58-25CD-B548-AC62-3D63EB7A7756}"/>
              </a:ext>
            </a:extLst>
          </p:cNvPr>
          <p:cNvSpPr/>
          <p:nvPr/>
        </p:nvSpPr>
        <p:spPr>
          <a:xfrm rot="20236414">
            <a:off x="3898086" y="2052603"/>
            <a:ext cx="2911587" cy="66492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Functionalities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Carré corné 23">
            <a:extLst>
              <a:ext uri="{FF2B5EF4-FFF2-40B4-BE49-F238E27FC236}">
                <a16:creationId xmlns:a16="http://schemas.microsoft.com/office/drawing/2014/main" id="{7C290981-61D5-2D4F-9F89-7EFF55CB3230}"/>
              </a:ext>
            </a:extLst>
          </p:cNvPr>
          <p:cNvSpPr/>
          <p:nvPr/>
        </p:nvSpPr>
        <p:spPr>
          <a:xfrm rot="19403844">
            <a:off x="6103942" y="2132265"/>
            <a:ext cx="1280561" cy="54301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Multiplication 24">
            <a:extLst>
              <a:ext uri="{FF2B5EF4-FFF2-40B4-BE49-F238E27FC236}">
                <a16:creationId xmlns:a16="http://schemas.microsoft.com/office/drawing/2014/main" id="{11ADC9B9-A4AA-5A4E-9323-00A488188551}"/>
              </a:ext>
            </a:extLst>
          </p:cNvPr>
          <p:cNvSpPr/>
          <p:nvPr/>
        </p:nvSpPr>
        <p:spPr>
          <a:xfrm>
            <a:off x="4014791" y="3208484"/>
            <a:ext cx="577801" cy="4313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ultiplication 25">
            <a:extLst>
              <a:ext uri="{FF2B5EF4-FFF2-40B4-BE49-F238E27FC236}">
                <a16:creationId xmlns:a16="http://schemas.microsoft.com/office/drawing/2014/main" id="{CCAF89CE-1162-D841-A5A2-E5B3E843E625}"/>
              </a:ext>
            </a:extLst>
          </p:cNvPr>
          <p:cNvSpPr/>
          <p:nvPr/>
        </p:nvSpPr>
        <p:spPr>
          <a:xfrm>
            <a:off x="5306201" y="4695040"/>
            <a:ext cx="577801" cy="4313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ultiplication 26">
            <a:extLst>
              <a:ext uri="{FF2B5EF4-FFF2-40B4-BE49-F238E27FC236}">
                <a16:creationId xmlns:a16="http://schemas.microsoft.com/office/drawing/2014/main" id="{8E2A71DF-B67F-9640-AB55-DDEFA476CE2D}"/>
              </a:ext>
            </a:extLst>
          </p:cNvPr>
          <p:cNvSpPr/>
          <p:nvPr/>
        </p:nvSpPr>
        <p:spPr>
          <a:xfrm>
            <a:off x="6673870" y="3726310"/>
            <a:ext cx="577801" cy="4313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clair 27">
            <a:extLst>
              <a:ext uri="{FF2B5EF4-FFF2-40B4-BE49-F238E27FC236}">
                <a16:creationId xmlns:a16="http://schemas.microsoft.com/office/drawing/2014/main" id="{F43C4B39-72CA-F94D-9FE2-CDFAC3C2D04D}"/>
              </a:ext>
            </a:extLst>
          </p:cNvPr>
          <p:cNvSpPr/>
          <p:nvPr/>
        </p:nvSpPr>
        <p:spPr>
          <a:xfrm rot="2534893">
            <a:off x="8425735" y="2700426"/>
            <a:ext cx="344352" cy="26263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E8DCFC44-491A-6042-A6D4-19E394D6B0EF}"/>
              </a:ext>
            </a:extLst>
          </p:cNvPr>
          <p:cNvSpPr/>
          <p:nvPr/>
        </p:nvSpPr>
        <p:spPr>
          <a:xfrm>
            <a:off x="5914081" y="5067471"/>
            <a:ext cx="344352" cy="26263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2A64AF13-E532-7C45-9CE9-727225E72FFD}"/>
              </a:ext>
            </a:extLst>
          </p:cNvPr>
          <p:cNvSpPr/>
          <p:nvPr/>
        </p:nvSpPr>
        <p:spPr>
          <a:xfrm rot="4853539">
            <a:off x="6845935" y="5067514"/>
            <a:ext cx="286013" cy="3162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49E4CEAE-863A-4C4C-9108-F54EB25A36CA}"/>
              </a:ext>
            </a:extLst>
          </p:cNvPr>
          <p:cNvSpPr/>
          <p:nvPr/>
        </p:nvSpPr>
        <p:spPr>
          <a:xfrm rot="2534893">
            <a:off x="6377008" y="4923877"/>
            <a:ext cx="344352" cy="26263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clair 31">
            <a:extLst>
              <a:ext uri="{FF2B5EF4-FFF2-40B4-BE49-F238E27FC236}">
                <a16:creationId xmlns:a16="http://schemas.microsoft.com/office/drawing/2014/main" id="{D6D2D725-81AE-F040-A7E7-7339E8C4BFD6}"/>
              </a:ext>
            </a:extLst>
          </p:cNvPr>
          <p:cNvSpPr/>
          <p:nvPr/>
        </p:nvSpPr>
        <p:spPr>
          <a:xfrm>
            <a:off x="2673551" y="1252495"/>
            <a:ext cx="344352" cy="26263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D798BABC-59B3-D348-AB20-2275E77701B2}"/>
              </a:ext>
            </a:extLst>
          </p:cNvPr>
          <p:cNvSpPr/>
          <p:nvPr/>
        </p:nvSpPr>
        <p:spPr>
          <a:xfrm rot="4853539">
            <a:off x="3605405" y="1252538"/>
            <a:ext cx="286013" cy="3162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FF11CA9A-FF3A-6744-BD61-EA1A300196EE}"/>
              </a:ext>
            </a:extLst>
          </p:cNvPr>
          <p:cNvSpPr/>
          <p:nvPr/>
        </p:nvSpPr>
        <p:spPr>
          <a:xfrm rot="2534893">
            <a:off x="3136478" y="1108901"/>
            <a:ext cx="344352" cy="26263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EAD293-2987-4E40-B391-9096F96CE208}"/>
              </a:ext>
            </a:extLst>
          </p:cNvPr>
          <p:cNvSpPr/>
          <p:nvPr/>
        </p:nvSpPr>
        <p:spPr>
          <a:xfrm rot="18825743">
            <a:off x="3261474" y="2555903"/>
            <a:ext cx="5245053" cy="19450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Contradictory choices lead to conflicting situations!</a:t>
            </a:r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31B6CD95-3B03-1A4C-BF15-B1695987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63" y="730762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Collaborative configuration of Product Lines</a:t>
            </a:r>
            <a:br>
              <a:rPr lang="en-US" sz="3200" dirty="0"/>
            </a:b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5"/>
    </mc:Choice>
    <mc:Fallback xmlns="">
      <p:transition spd="slow" advTm="91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3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5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3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7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FEDF9-8249-AF4C-A4D5-02D7735A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Main concepts of Colla-Config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2847B-C31B-D84D-8054-93E8A343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581" y="2589643"/>
            <a:ext cx="8825659" cy="3416300"/>
          </a:xfrm>
        </p:spPr>
        <p:txBody>
          <a:bodyPr/>
          <a:lstStyle/>
          <a:p>
            <a:r>
              <a:rPr lang="en-US" dirty="0"/>
              <a:t>Three main characteristics of the proposed approach: </a:t>
            </a:r>
          </a:p>
          <a:p>
            <a:pPr lvl="1"/>
            <a:r>
              <a:rPr lang="en-US" dirty="0"/>
              <a:t>Approach relying on Free Order Process.</a:t>
            </a:r>
          </a:p>
          <a:p>
            <a:pPr lvl="1"/>
            <a:r>
              <a:rPr lang="en-US" dirty="0"/>
              <a:t>Provides explicit information about conflict and its possible types.</a:t>
            </a:r>
          </a:p>
          <a:p>
            <a:pPr lvl="1"/>
            <a:r>
              <a:rPr lang="en-US" dirty="0"/>
              <a:t>Offers preference-based conflict resolution strategy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CD7140-D774-6A40-B3BF-7146C0B9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"/>
    </mc:Choice>
    <mc:Fallback xmlns="">
      <p:transition spd="slow" advTm="28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3FC8F-85ED-4847-B187-A48501D2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42" y="662521"/>
            <a:ext cx="8761413" cy="706964"/>
          </a:xfrm>
        </p:spPr>
        <p:txBody>
          <a:bodyPr/>
          <a:lstStyle/>
          <a:p>
            <a:pPr algn="ctr"/>
            <a:r>
              <a:rPr lang="fr-FR" dirty="0"/>
              <a:t>Main concepts of Colla-Config</a:t>
            </a:r>
            <a:r>
              <a:rPr lang="en-US" dirty="0"/>
              <a:t>: Conflict types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C1A8ABB-7BF2-3F44-AFA6-0E53BF6C1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238" y="1369485"/>
            <a:ext cx="5225361" cy="561320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4991F-EF3A-3C44-9FBE-DFE90F95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17</a:t>
            </a:fld>
            <a:endParaRPr lang="en-US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CCF808D-B8C5-8D4C-BE2F-5454EBF9E29F}"/>
              </a:ext>
            </a:extLst>
          </p:cNvPr>
          <p:cNvSpPr txBox="1">
            <a:spLocks/>
          </p:cNvSpPr>
          <p:nvPr/>
        </p:nvSpPr>
        <p:spPr>
          <a:xfrm>
            <a:off x="487108" y="2467938"/>
            <a:ext cx="6327130" cy="34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 Conflicts can be categorized into two different types:</a:t>
            </a:r>
          </a:p>
          <a:p>
            <a:endParaRPr lang="en-US" dirty="0"/>
          </a:p>
          <a:p>
            <a:pPr lvl="1"/>
            <a:r>
              <a:rPr lang="en-US" b="1" dirty="0"/>
              <a:t>Explicit Conflict: </a:t>
            </a:r>
            <a:r>
              <a:rPr lang="en-US" dirty="0"/>
              <a:t>where the configuration decisions about the same feature made by two or more stakeholders are contradictory (feature selected by a stakeholder and undesired by another).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Implicit Conflict:</a:t>
            </a:r>
            <a:r>
              <a:rPr lang="en-US" dirty="0"/>
              <a:t>  where the configuration decisions of different stakeholders  do not respect the constraints of the model / domain of the product line.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"/>
    </mc:Choice>
    <mc:Fallback xmlns="">
      <p:transition spd="slow" advTm="30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F1D6577-676E-074B-87FB-EB35AFAAF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1755" y="1972520"/>
            <a:ext cx="7564612" cy="488548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A7223D-D937-814C-863F-90ED48D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633C2-3E32-1B4A-9603-8CEFB15197FF}"/>
              </a:ext>
            </a:extLst>
          </p:cNvPr>
          <p:cNvSpPr/>
          <p:nvPr/>
        </p:nvSpPr>
        <p:spPr>
          <a:xfrm>
            <a:off x="3214253" y="2992580"/>
            <a:ext cx="6702113" cy="3865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330B5DF6-0799-654B-98BD-65471B71DDA6}"/>
              </a:ext>
            </a:extLst>
          </p:cNvPr>
          <p:cNvSpPr/>
          <p:nvPr/>
        </p:nvSpPr>
        <p:spPr>
          <a:xfrm>
            <a:off x="2351754" y="1786292"/>
            <a:ext cx="2123263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70E64-122E-D749-ADA3-B6810B60C478}"/>
              </a:ext>
            </a:extLst>
          </p:cNvPr>
          <p:cNvSpPr txBox="1"/>
          <p:nvPr/>
        </p:nvSpPr>
        <p:spPr>
          <a:xfrm>
            <a:off x="2299852" y="2886920"/>
            <a:ext cx="236912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BB7D13-79CF-5047-9E65-5F76E449D57A}"/>
              </a:ext>
            </a:extLst>
          </p:cNvPr>
          <p:cNvSpPr txBox="1"/>
          <p:nvPr/>
        </p:nvSpPr>
        <p:spPr>
          <a:xfrm>
            <a:off x="949034" y="2968759"/>
            <a:ext cx="33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 order is assigned to stakeholders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288B56-6F62-B445-82F1-EA7CEA8882B7}"/>
              </a:ext>
            </a:extLst>
          </p:cNvPr>
          <p:cNvSpPr txBox="1"/>
          <p:nvPr/>
        </p:nvSpPr>
        <p:spPr>
          <a:xfrm>
            <a:off x="4031673" y="3020290"/>
            <a:ext cx="816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Substitution rules represent a recovery plan that permit</a:t>
            </a:r>
          </a:p>
          <a:p>
            <a:r>
              <a:rPr lang="en-US" dirty="0"/>
              <a:t>stakeholders to express their preferences if one or more of their configuration decisions could not be retained in case of conflict.</a:t>
            </a:r>
          </a:p>
          <a:p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10C562-4197-4348-8CE3-220DA11A7B50}"/>
              </a:ext>
            </a:extLst>
          </p:cNvPr>
          <p:cNvSpPr txBox="1"/>
          <p:nvPr/>
        </p:nvSpPr>
        <p:spPr>
          <a:xfrm>
            <a:off x="2036618" y="-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ECECC55-65BF-FE49-B175-B7010C6D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970" y="1972520"/>
            <a:ext cx="6889212" cy="472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ADBBAC-4B84-3A46-B763-95AFEBFC06CE}"/>
              </a:ext>
            </a:extLst>
          </p:cNvPr>
          <p:cNvSpPr/>
          <p:nvPr/>
        </p:nvSpPr>
        <p:spPr>
          <a:xfrm>
            <a:off x="2036619" y="1680632"/>
            <a:ext cx="7443406" cy="1298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FD12C6-2995-BC4C-8B57-7F2527CF02A0}"/>
              </a:ext>
            </a:extLst>
          </p:cNvPr>
          <p:cNvSpPr/>
          <p:nvPr/>
        </p:nvSpPr>
        <p:spPr>
          <a:xfrm>
            <a:off x="2961312" y="4302496"/>
            <a:ext cx="7443406" cy="2312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849623-7D61-5042-BEDA-917CCFAABEE2}"/>
              </a:ext>
            </a:extLst>
          </p:cNvPr>
          <p:cNvSpPr txBox="1"/>
          <p:nvPr/>
        </p:nvSpPr>
        <p:spPr>
          <a:xfrm>
            <a:off x="5638800" y="24106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CB4658-8240-434E-94D5-DA43E862217C}"/>
              </a:ext>
            </a:extLst>
          </p:cNvPr>
          <p:cNvSpPr txBox="1"/>
          <p:nvPr/>
        </p:nvSpPr>
        <p:spPr>
          <a:xfrm>
            <a:off x="5638800" y="24106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8C86D0-8EA0-DF4E-85F3-9E329C04B90D}"/>
              </a:ext>
            </a:extLst>
          </p:cNvPr>
          <p:cNvSpPr txBox="1"/>
          <p:nvPr/>
        </p:nvSpPr>
        <p:spPr>
          <a:xfrm>
            <a:off x="5219661" y="44783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5DCBE6-5EBC-CD43-8BF8-47A27A9A6728}"/>
              </a:ext>
            </a:extLst>
          </p:cNvPr>
          <p:cNvSpPr txBox="1"/>
          <p:nvPr/>
        </p:nvSpPr>
        <p:spPr>
          <a:xfrm>
            <a:off x="4142509" y="4406847"/>
            <a:ext cx="735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the different stakeholders freely express their configuration decisions towards the desired product without being constrained to the configuration decisions made by the other</a:t>
            </a:r>
          </a:p>
          <a:p>
            <a:r>
              <a:rPr lang="en-US" dirty="0"/>
              <a:t>stakeholders.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96F2D8-02D8-D24B-97E3-7F41F0D13CBA}"/>
              </a:ext>
            </a:extLst>
          </p:cNvPr>
          <p:cNvSpPr/>
          <p:nvPr/>
        </p:nvSpPr>
        <p:spPr>
          <a:xfrm>
            <a:off x="2762228" y="2992578"/>
            <a:ext cx="7753371" cy="127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A201B2-314E-084F-B6C6-D02F9EFE20AC}"/>
              </a:ext>
            </a:extLst>
          </p:cNvPr>
          <p:cNvSpPr txBox="1"/>
          <p:nvPr/>
        </p:nvSpPr>
        <p:spPr>
          <a:xfrm>
            <a:off x="5638800" y="24106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D885FC3-8C19-1B42-80FD-69D588651592}"/>
              </a:ext>
            </a:extLst>
          </p:cNvPr>
          <p:cNvSpPr txBox="1"/>
          <p:nvPr/>
        </p:nvSpPr>
        <p:spPr>
          <a:xfrm>
            <a:off x="5638800" y="24106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687E53-E27A-4A49-9108-07C03919B52A}"/>
              </a:ext>
            </a:extLst>
          </p:cNvPr>
          <p:cNvSpPr txBox="1"/>
          <p:nvPr/>
        </p:nvSpPr>
        <p:spPr>
          <a:xfrm>
            <a:off x="2876585" y="3371417"/>
            <a:ext cx="7685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In case of conflict,  MCSs are computed and the selected rules are applied on the list to identify the resolution MCS which is the one common among all these rules.</a:t>
            </a:r>
          </a:p>
          <a:p>
            <a:endParaRPr lang="en-US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CC42634-83B2-D047-91B6-34646112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fr-FR" dirty="0"/>
              <a:t>Main concepts of Colla-Config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3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3"/>
    </mc:Choice>
    <mc:Fallback xmlns="">
      <p:transition spd="slow" advTm="21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1" grpId="0"/>
      <p:bldP spid="11" grpId="1"/>
      <p:bldP spid="12" grpId="0"/>
      <p:bldP spid="12" grpId="1"/>
      <p:bldP spid="16" grpId="0" animBg="1"/>
      <p:bldP spid="17" grpId="0" animBg="1"/>
      <p:bldP spid="17" grpId="1" animBg="1"/>
      <p:bldP spid="21" grpId="0"/>
      <p:bldP spid="21" grpId="1"/>
      <p:bldP spid="21" grpId="2"/>
      <p:bldP spid="22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AFE23-E399-8F41-8A9D-63F74D30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4" y="820900"/>
            <a:ext cx="9693155" cy="706964"/>
          </a:xfrm>
        </p:spPr>
        <p:txBody>
          <a:bodyPr/>
          <a:lstStyle/>
          <a:p>
            <a:pPr algn="ctr"/>
            <a:r>
              <a:rPr lang="fr-FR" dirty="0"/>
              <a:t>Main concepts of Colla-Config</a:t>
            </a:r>
            <a:br>
              <a:rPr lang="en-US" dirty="0"/>
            </a:br>
            <a:r>
              <a:rPr lang="en-US" dirty="0"/>
              <a:t>: Conflict resolution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9C3454-1505-FA40-BEA6-976FEDBF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1034F4-4785-0B46-9D2C-E2D909E52DC3}"/>
              </a:ext>
            </a:extLst>
          </p:cNvPr>
          <p:cNvSpPr/>
          <p:nvPr/>
        </p:nvSpPr>
        <p:spPr>
          <a:xfrm>
            <a:off x="455437" y="2358571"/>
            <a:ext cx="24522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rules selected by stakeholders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9BF6C-7476-2E46-B5F0-6DBF73DBE1FC}"/>
              </a:ext>
            </a:extLst>
          </p:cNvPr>
          <p:cNvSpPr/>
          <p:nvPr/>
        </p:nvSpPr>
        <p:spPr>
          <a:xfrm>
            <a:off x="441583" y="4369522"/>
            <a:ext cx="24661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computed MCSs</a:t>
            </a:r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CA0D9B3D-01E9-0B4C-AC95-EF707772E393}"/>
              </a:ext>
            </a:extLst>
          </p:cNvPr>
          <p:cNvSpPr/>
          <p:nvPr/>
        </p:nvSpPr>
        <p:spPr>
          <a:xfrm>
            <a:off x="1344306" y="5349466"/>
            <a:ext cx="484632" cy="680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avec flèche vers le bas 10">
            <a:extLst>
              <a:ext uri="{FF2B5EF4-FFF2-40B4-BE49-F238E27FC236}">
                <a16:creationId xmlns:a16="http://schemas.microsoft.com/office/drawing/2014/main" id="{48F668EF-1988-4D47-8811-FA0FAD2B08B6}"/>
              </a:ext>
            </a:extLst>
          </p:cNvPr>
          <p:cNvSpPr/>
          <p:nvPr/>
        </p:nvSpPr>
        <p:spPr>
          <a:xfrm>
            <a:off x="576632" y="3386349"/>
            <a:ext cx="1414927" cy="914400"/>
          </a:xfrm>
          <a:prstGeom prst="downArrow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Applied on </a:t>
            </a:r>
          </a:p>
        </p:txBody>
      </p:sp>
      <p:sp>
        <p:nvSpPr>
          <p:cNvPr id="12" name="Rectangle avec coin diagonal arrondi 11">
            <a:extLst>
              <a:ext uri="{FF2B5EF4-FFF2-40B4-BE49-F238E27FC236}">
                <a16:creationId xmlns:a16="http://schemas.microsoft.com/office/drawing/2014/main" id="{602DB57C-D5A7-094E-8B96-2770DC6588A8}"/>
              </a:ext>
            </a:extLst>
          </p:cNvPr>
          <p:cNvSpPr/>
          <p:nvPr/>
        </p:nvSpPr>
        <p:spPr>
          <a:xfrm>
            <a:off x="317028" y="6095999"/>
            <a:ext cx="2715215" cy="665017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Resolution MCS 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710E9541-E4E5-4247-92FA-5C93EA8D1D73}"/>
              </a:ext>
            </a:extLst>
          </p:cNvPr>
          <p:cNvSpPr/>
          <p:nvPr/>
        </p:nvSpPr>
        <p:spPr>
          <a:xfrm>
            <a:off x="3032243" y="2573455"/>
            <a:ext cx="8470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E67546-3426-2841-A644-C05162993C14}"/>
              </a:ext>
            </a:extLst>
          </p:cNvPr>
          <p:cNvSpPr txBox="1"/>
          <p:nvPr/>
        </p:nvSpPr>
        <p:spPr>
          <a:xfrm>
            <a:off x="4003825" y="2295420"/>
            <a:ext cx="8077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SR1. Most complete Product : includes the maximum as possible of features selected by the different stakeholders.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SR2. Simplest Product : includes the minimum as possible of features selected by the different stakeholders.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SR3. Product Similar to a Past Configuration : previous configuration that contains the same features selected by the current stakeholder.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SR4. Product Configured by a Similar Profile : the configuration decisions made by the current stakeholder will be aligned with those made by the stakeholder with the same profile.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SR5. Prioritize my Explicit Decisions : considering configuration decisions explicitly expressed through feature selection.</a:t>
            </a:r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2F45734B-AD48-E544-BD66-7B4887EA1AB4}"/>
              </a:ext>
            </a:extLst>
          </p:cNvPr>
          <p:cNvSpPr/>
          <p:nvPr/>
        </p:nvSpPr>
        <p:spPr>
          <a:xfrm>
            <a:off x="3028830" y="45844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05CBD4-FAC9-6140-873C-A56DE3EF9396}"/>
              </a:ext>
            </a:extLst>
          </p:cNvPr>
          <p:cNvSpPr txBox="1"/>
          <p:nvPr/>
        </p:nvSpPr>
        <p:spPr>
          <a:xfrm>
            <a:off x="4128377" y="4356230"/>
            <a:ext cx="8201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 </a:t>
            </a:r>
            <a:r>
              <a:rPr lang="en-US" dirty="0"/>
              <a:t>MCS (Minimal Correction Subsets) is an irreducible subset of constraints whose removal makes satisfiable a constraint program.( (</a:t>
            </a:r>
            <a:r>
              <a:rPr lang="en-US" dirty="0" err="1"/>
              <a:t>Liffiton</a:t>
            </a:r>
            <a:r>
              <a:rPr lang="en-US" dirty="0"/>
              <a:t> and </a:t>
            </a:r>
            <a:r>
              <a:rPr lang="en-US" dirty="0" err="1"/>
              <a:t>Sakallah</a:t>
            </a:r>
            <a:r>
              <a:rPr lang="en-US" dirty="0"/>
              <a:t>, 2008).</a:t>
            </a:r>
          </a:p>
          <a:p>
            <a:r>
              <a:rPr lang="en-US" dirty="0"/>
              <a:t> In the proposed approach MCSs are computed to identify the minimal set of conflicting configuration decisions to be deleted.</a:t>
            </a:r>
          </a:p>
          <a:p>
            <a:endParaRPr lang="fr-FR" dirty="0"/>
          </a:p>
          <a:p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17" name="Flèche vers la droite 16">
            <a:extLst>
              <a:ext uri="{FF2B5EF4-FFF2-40B4-BE49-F238E27FC236}">
                <a16:creationId xmlns:a16="http://schemas.microsoft.com/office/drawing/2014/main" id="{6BF6487C-8BA1-1F4E-83FD-3D4E4F3D6BD0}"/>
              </a:ext>
            </a:extLst>
          </p:cNvPr>
          <p:cNvSpPr/>
          <p:nvPr/>
        </p:nvSpPr>
        <p:spPr>
          <a:xfrm>
            <a:off x="2088022" y="3478852"/>
            <a:ext cx="762103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41ED9D-ED8C-F14D-A14D-857265A1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55" y="2795195"/>
            <a:ext cx="9077010" cy="1789211"/>
          </a:xfrm>
          <a:prstGeom prst="rect">
            <a:avLst/>
          </a:prstGeom>
        </p:spPr>
      </p:pic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C05A441A-EB6A-0549-84D1-6764012A3428}"/>
              </a:ext>
            </a:extLst>
          </p:cNvPr>
          <p:cNvSpPr/>
          <p:nvPr/>
        </p:nvSpPr>
        <p:spPr>
          <a:xfrm>
            <a:off x="3091106" y="6179922"/>
            <a:ext cx="912719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7B2ABFF-532B-A048-BD4E-923F0E5D89A3}"/>
              </a:ext>
            </a:extLst>
          </p:cNvPr>
          <p:cNvSpPr txBox="1"/>
          <p:nvPr/>
        </p:nvSpPr>
        <p:spPr>
          <a:xfrm>
            <a:off x="4281053" y="6145441"/>
            <a:ext cx="712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of rules application on the list of computed MCSs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9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0"/>
    </mc:Choice>
    <mc:Fallback xmlns="">
      <p:transition spd="slow" advTm="2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/>
      <p:bldP spid="14" grpId="1"/>
      <p:bldP spid="14" grpId="2"/>
      <p:bldP spid="15" grpId="0" animBg="1"/>
      <p:bldP spid="15" grpId="1" animBg="1"/>
      <p:bldP spid="15" grpId="2" animBg="1"/>
      <p:bldP spid="16" grpId="0"/>
      <p:bldP spid="16" grpId="1"/>
      <p:bldP spid="16" grpId="2"/>
      <p:bldP spid="17" grpId="0" animBg="1"/>
      <p:bldP spid="17" grpId="1" animBg="1"/>
      <p:bldP spid="20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5C136-1FF0-4E4A-B605-AA0F2405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3B505-40C9-D64E-9F95-D8727B2F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altLang="fr-FR" dirty="0"/>
              <a:t>Software Product Lines</a:t>
            </a:r>
            <a:endParaRPr lang="en-US" dirty="0"/>
          </a:p>
          <a:p>
            <a:r>
              <a:rPr lang="en-US" dirty="0"/>
              <a:t>Variability documentation: Feature modelling</a:t>
            </a:r>
          </a:p>
          <a:p>
            <a:r>
              <a:rPr lang="en-US" dirty="0"/>
              <a:t>Configuration of Product Lines</a:t>
            </a:r>
          </a:p>
          <a:p>
            <a:r>
              <a:rPr lang="fr-FR" dirty="0"/>
              <a:t>Main concepts </a:t>
            </a:r>
            <a:r>
              <a:rPr lang="fr-FR"/>
              <a:t>of Colla-Config</a:t>
            </a:r>
            <a:endParaRPr lang="en-US" dirty="0"/>
          </a:p>
          <a:p>
            <a:r>
              <a:rPr lang="en-US" dirty="0"/>
              <a:t>Colla-Config tool demo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75B31-7EF9-C245-ACB8-92785038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2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8018045-7F18-5B4A-8755-F9BD7B60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531" y="1"/>
            <a:ext cx="5566396" cy="68580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266DD2-3AD6-1942-AD3F-94D6BE19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20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AAB3414-B66D-2E46-8EC5-A30ACB36A090}"/>
              </a:ext>
            </a:extLst>
          </p:cNvPr>
          <p:cNvSpPr/>
          <p:nvPr/>
        </p:nvSpPr>
        <p:spPr>
          <a:xfrm>
            <a:off x="-1" y="1856509"/>
            <a:ext cx="5167745" cy="148243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1B1B1-647E-264A-9A50-E0D9948E33C5}"/>
              </a:ext>
            </a:extLst>
          </p:cNvPr>
          <p:cNvSpPr txBox="1"/>
          <p:nvPr/>
        </p:nvSpPr>
        <p:spPr>
          <a:xfrm>
            <a:off x="5167744" y="2453612"/>
            <a:ext cx="70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Application of selected rules on the list of computed MCSs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E6544-F5B2-D642-8192-3A239D864F53}"/>
              </a:ext>
            </a:extLst>
          </p:cNvPr>
          <p:cNvSpPr/>
          <p:nvPr/>
        </p:nvSpPr>
        <p:spPr>
          <a:xfrm>
            <a:off x="-2" y="3420047"/>
            <a:ext cx="6220693" cy="209406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E8E7B-EA91-EF4B-9E04-37E5F5CE43F6}"/>
              </a:ext>
            </a:extLst>
          </p:cNvPr>
          <p:cNvSpPr txBox="1"/>
          <p:nvPr/>
        </p:nvSpPr>
        <p:spPr>
          <a:xfrm>
            <a:off x="6220691" y="4143912"/>
            <a:ext cx="702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Checking if there is a common MCS between rules</a:t>
            </a:r>
          </a:p>
          <a:p>
            <a:r>
              <a:rPr lang="en-US" dirty="0">
                <a:solidFill>
                  <a:srgbClr val="00B0F0"/>
                </a:solidFill>
              </a:rPr>
              <a:t> which is returned as resolution MCS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FB5C35E-D4F0-8A4F-A5E9-17ABA687064C}"/>
              </a:ext>
            </a:extLst>
          </p:cNvPr>
          <p:cNvSpPr/>
          <p:nvPr/>
        </p:nvSpPr>
        <p:spPr>
          <a:xfrm>
            <a:off x="285616" y="5595212"/>
            <a:ext cx="5167745" cy="72246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32856F-CDD0-E54C-8B81-C1E2801D40C5}"/>
              </a:ext>
            </a:extLst>
          </p:cNvPr>
          <p:cNvSpPr txBox="1"/>
          <p:nvPr/>
        </p:nvSpPr>
        <p:spPr>
          <a:xfrm>
            <a:off x="5583446" y="5671342"/>
            <a:ext cx="702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If there is no common MCS, the resolution MCS will be selected according to the priority order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28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"/>
    </mc:Choice>
    <mc:Fallback xmlns="">
      <p:transition spd="slow" advTm="1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8BF43AB-C4B3-3A48-939E-FA0B6404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32" y="3476678"/>
            <a:ext cx="916878" cy="72480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9206D71-BAFB-0542-B9D7-F0C12466F3AD}"/>
              </a:ext>
            </a:extLst>
          </p:cNvPr>
          <p:cNvCxnSpPr/>
          <p:nvPr/>
        </p:nvCxnSpPr>
        <p:spPr>
          <a:xfrm>
            <a:off x="5985164" y="1591294"/>
            <a:ext cx="0" cy="502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Engineer.png">
            <a:extLst>
              <a:ext uri="{FF2B5EF4-FFF2-40B4-BE49-F238E27FC236}">
                <a16:creationId xmlns:a16="http://schemas.microsoft.com/office/drawing/2014/main" id="{F565F53D-74A5-6747-9094-422118C8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2" y="1813623"/>
            <a:ext cx="876925" cy="876925"/>
          </a:xfrm>
          <a:prstGeom prst="rect">
            <a:avLst/>
          </a:prstGeom>
        </p:spPr>
      </p:pic>
      <p:pic>
        <p:nvPicPr>
          <p:cNvPr id="8" name="Image 7" descr="Engineer.png">
            <a:extLst>
              <a:ext uri="{FF2B5EF4-FFF2-40B4-BE49-F238E27FC236}">
                <a16:creationId xmlns:a16="http://schemas.microsoft.com/office/drawing/2014/main" id="{70691E99-45B4-BB40-800A-AB118A45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09" y="4577730"/>
            <a:ext cx="876925" cy="876925"/>
          </a:xfrm>
          <a:prstGeom prst="rect">
            <a:avLst/>
          </a:prstGeom>
        </p:spPr>
      </p:pic>
      <p:pic>
        <p:nvPicPr>
          <p:cNvPr id="9" name="Image 8" descr="Engineer.png">
            <a:extLst>
              <a:ext uri="{FF2B5EF4-FFF2-40B4-BE49-F238E27FC236}">
                <a16:creationId xmlns:a16="http://schemas.microsoft.com/office/drawing/2014/main" id="{83A072EE-6B03-2643-8798-9A763511D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4672">
            <a:off x="4370692" y="1691656"/>
            <a:ext cx="876925" cy="876925"/>
          </a:xfrm>
          <a:prstGeom prst="rect">
            <a:avLst/>
          </a:prstGeom>
        </p:spPr>
      </p:pic>
      <p:pic>
        <p:nvPicPr>
          <p:cNvPr id="10" name="Image 9" descr="Engineer.png">
            <a:extLst>
              <a:ext uri="{FF2B5EF4-FFF2-40B4-BE49-F238E27FC236}">
                <a16:creationId xmlns:a16="http://schemas.microsoft.com/office/drawing/2014/main" id="{5E0446CE-0CE4-BA48-B638-3E3923F1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4672">
            <a:off x="4258272" y="4626857"/>
            <a:ext cx="876925" cy="8769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7F90F7-1B17-6948-89D6-3B029280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28" y="2895142"/>
            <a:ext cx="916878" cy="7248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F26484-9A69-EA4A-8AED-0A59B8D8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00" y="5713529"/>
            <a:ext cx="916878" cy="7248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2B2348-1889-2342-A69D-6278441D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9" y="2897383"/>
            <a:ext cx="916878" cy="7248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A4C850F-B58D-DB4D-A3D7-BDA44062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7" y="5713529"/>
            <a:ext cx="916878" cy="724804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F37B7346-143D-8749-8312-D92CB6CD26C3}"/>
              </a:ext>
            </a:extLst>
          </p:cNvPr>
          <p:cNvSpPr/>
          <p:nvPr/>
        </p:nvSpPr>
        <p:spPr>
          <a:xfrm>
            <a:off x="2125321" y="3182587"/>
            <a:ext cx="1366023" cy="12804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58FBFD3-7075-B042-BB2D-54FED020F3E5}"/>
              </a:ext>
            </a:extLst>
          </p:cNvPr>
          <p:cNvSpPr/>
          <p:nvPr/>
        </p:nvSpPr>
        <p:spPr>
          <a:xfrm>
            <a:off x="4126142" y="2653567"/>
            <a:ext cx="1366023" cy="12804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590ED81-E7DD-1248-83FA-775206E1D947}"/>
              </a:ext>
            </a:extLst>
          </p:cNvPr>
          <p:cNvSpPr/>
          <p:nvPr/>
        </p:nvSpPr>
        <p:spPr>
          <a:xfrm>
            <a:off x="3830797" y="5464147"/>
            <a:ext cx="1366023" cy="12804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45BB259-6A6B-0141-BF83-4D5DCC4F98C6}"/>
              </a:ext>
            </a:extLst>
          </p:cNvPr>
          <p:cNvSpPr/>
          <p:nvPr/>
        </p:nvSpPr>
        <p:spPr>
          <a:xfrm>
            <a:off x="233350" y="5461764"/>
            <a:ext cx="1366023" cy="12804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1BC7DC6-4C8A-0640-855D-04DC45D9D904}"/>
              </a:ext>
            </a:extLst>
          </p:cNvPr>
          <p:cNvSpPr/>
          <p:nvPr/>
        </p:nvSpPr>
        <p:spPr>
          <a:xfrm>
            <a:off x="268120" y="2653567"/>
            <a:ext cx="1366023" cy="12804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7BA9292-3730-104E-AFAF-F9FA57790D1E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 flipH="1" flipV="1">
            <a:off x="1634143" y="3293770"/>
            <a:ext cx="491178" cy="529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5D3B4D6-1444-564A-972B-8BC20739AE1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491344" y="3293770"/>
            <a:ext cx="634798" cy="529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E28BB9-B9B0-5044-97CC-DEB67C39B88B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3291295" y="4275482"/>
            <a:ext cx="739551" cy="1376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2348A0-D465-1E42-BC18-4E19E8F4C245}"/>
              </a:ext>
            </a:extLst>
          </p:cNvPr>
          <p:cNvCxnSpPr>
            <a:stCxn id="15" idx="3"/>
            <a:endCxn id="18" idx="7"/>
          </p:cNvCxnSpPr>
          <p:nvPr/>
        </p:nvCxnSpPr>
        <p:spPr>
          <a:xfrm flipH="1">
            <a:off x="1399324" y="4275482"/>
            <a:ext cx="926046" cy="1373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D67E5EB-7CA1-3C45-8F28-0BAF0002CFC2}"/>
              </a:ext>
            </a:extLst>
          </p:cNvPr>
          <p:cNvSpPr txBox="1"/>
          <p:nvPr/>
        </p:nvSpPr>
        <p:spPr>
          <a:xfrm>
            <a:off x="1214172" y="2298292"/>
            <a:ext cx="321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1. Sharing of all configuration </a:t>
            </a:r>
            <a:r>
              <a:rPr lang="en-CA" b="1" dirty="0"/>
              <a:t>decisions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97DA8FB0-2F9E-B34D-A0B9-59D101B3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79" y="3458295"/>
            <a:ext cx="916878" cy="724804"/>
          </a:xfrm>
          <a:prstGeom prst="rect">
            <a:avLst/>
          </a:prstGeom>
        </p:spPr>
      </p:pic>
      <p:pic>
        <p:nvPicPr>
          <p:cNvPr id="35" name="Image 34" descr="Engineer.png">
            <a:extLst>
              <a:ext uri="{FF2B5EF4-FFF2-40B4-BE49-F238E27FC236}">
                <a16:creationId xmlns:a16="http://schemas.microsoft.com/office/drawing/2014/main" id="{64B5BFC4-C569-4644-842E-3F5E84B8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56" y="4559347"/>
            <a:ext cx="876925" cy="876925"/>
          </a:xfrm>
          <a:prstGeom prst="rect">
            <a:avLst/>
          </a:prstGeom>
        </p:spPr>
      </p:pic>
      <p:pic>
        <p:nvPicPr>
          <p:cNvPr id="36" name="Image 35" descr="Engineer.png">
            <a:extLst>
              <a:ext uri="{FF2B5EF4-FFF2-40B4-BE49-F238E27FC236}">
                <a16:creationId xmlns:a16="http://schemas.microsoft.com/office/drawing/2014/main" id="{70FFC22F-F49B-2340-B761-C5ED0F5E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4672">
            <a:off x="10339539" y="1673273"/>
            <a:ext cx="876925" cy="876925"/>
          </a:xfrm>
          <a:prstGeom prst="rect">
            <a:avLst/>
          </a:prstGeom>
        </p:spPr>
      </p:pic>
      <p:pic>
        <p:nvPicPr>
          <p:cNvPr id="37" name="Image 36" descr="Engineer.png">
            <a:extLst>
              <a:ext uri="{FF2B5EF4-FFF2-40B4-BE49-F238E27FC236}">
                <a16:creationId xmlns:a16="http://schemas.microsoft.com/office/drawing/2014/main" id="{003C9254-FB4E-0D4E-BF8C-DCB493FF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4672">
            <a:off x="10227119" y="4608474"/>
            <a:ext cx="876925" cy="87692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EC355DA-A90E-5A4F-96D5-2F858136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75" y="2876759"/>
            <a:ext cx="916878" cy="724804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8A9F37D-A911-6848-9C0C-34C846AA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47" y="5695146"/>
            <a:ext cx="916878" cy="724804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7DA1507-2EFF-9D48-B88C-CDEA9D0B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36" y="2879000"/>
            <a:ext cx="916878" cy="724804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931FAD5-A720-994E-A657-7E56B362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94" y="5695146"/>
            <a:ext cx="916878" cy="724804"/>
          </a:xfrm>
          <a:prstGeom prst="rect">
            <a:avLst/>
          </a:prstGeom>
        </p:spPr>
      </p:pic>
      <p:sp>
        <p:nvSpPr>
          <p:cNvPr id="42" name="Ellipse 41">
            <a:extLst>
              <a:ext uri="{FF2B5EF4-FFF2-40B4-BE49-F238E27FC236}">
                <a16:creationId xmlns:a16="http://schemas.microsoft.com/office/drawing/2014/main" id="{2804D4C9-3E47-DA48-B43A-A5655D5D59D2}"/>
              </a:ext>
            </a:extLst>
          </p:cNvPr>
          <p:cNvSpPr/>
          <p:nvPr/>
        </p:nvSpPr>
        <p:spPr>
          <a:xfrm>
            <a:off x="8094168" y="3164204"/>
            <a:ext cx="1366023" cy="12804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F0C809E-49A3-1F4C-BE6E-41F437BBCA2C}"/>
              </a:ext>
            </a:extLst>
          </p:cNvPr>
          <p:cNvSpPr/>
          <p:nvPr/>
        </p:nvSpPr>
        <p:spPr>
          <a:xfrm>
            <a:off x="10094989" y="2598958"/>
            <a:ext cx="1366023" cy="13166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82AB5F4-FC0D-AD4A-905B-F7058971926C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7602990" y="3275387"/>
            <a:ext cx="491178" cy="529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EB2A346-72F4-5C43-B714-2C4D4BD1390F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9460191" y="3275387"/>
            <a:ext cx="634798" cy="529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538BAE2-5B74-F545-AD85-3CA6EEB98A01}"/>
              </a:ext>
            </a:extLst>
          </p:cNvPr>
          <p:cNvCxnSpPr>
            <a:stCxn id="47" idx="5"/>
          </p:cNvCxnSpPr>
          <p:nvPr/>
        </p:nvCxnSpPr>
        <p:spPr>
          <a:xfrm>
            <a:off x="9260142" y="4257099"/>
            <a:ext cx="739551" cy="1376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1243C84-8C15-1540-BEDD-201A5DE38353}"/>
              </a:ext>
            </a:extLst>
          </p:cNvPr>
          <p:cNvCxnSpPr>
            <a:stCxn id="47" idx="3"/>
          </p:cNvCxnSpPr>
          <p:nvPr/>
        </p:nvCxnSpPr>
        <p:spPr>
          <a:xfrm flipH="1">
            <a:off x="7368171" y="4257099"/>
            <a:ext cx="926046" cy="1373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 descr="Engineer.png">
            <a:extLst>
              <a:ext uri="{FF2B5EF4-FFF2-40B4-BE49-F238E27FC236}">
                <a16:creationId xmlns:a16="http://schemas.microsoft.com/office/drawing/2014/main" id="{FF04085E-E1CA-9346-92D5-4FA58504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62" y="1804175"/>
            <a:ext cx="876925" cy="876925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44D76180-1A47-4E49-BC40-54942FFA6224}"/>
              </a:ext>
            </a:extLst>
          </p:cNvPr>
          <p:cNvSpPr txBox="1"/>
          <p:nvPr/>
        </p:nvSpPr>
        <p:spPr>
          <a:xfrm>
            <a:off x="7350525" y="2231177"/>
            <a:ext cx="301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Assignment of configuration decisions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7332AE5-8F18-D24A-BF7B-0DC16DEF37B8}"/>
              </a:ext>
            </a:extLst>
          </p:cNvPr>
          <p:cNvSpPr/>
          <p:nvPr/>
        </p:nvSpPr>
        <p:spPr>
          <a:xfrm>
            <a:off x="6209140" y="2598958"/>
            <a:ext cx="1366023" cy="12804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17C91F7-1037-8B48-A301-A5D06A1A0CAB}"/>
              </a:ext>
            </a:extLst>
          </p:cNvPr>
          <p:cNvSpPr/>
          <p:nvPr/>
        </p:nvSpPr>
        <p:spPr>
          <a:xfrm>
            <a:off x="9811729" y="5445764"/>
            <a:ext cx="1366023" cy="12804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D5CCFC8-389F-BF4D-9E4E-73B49E8D8B59}"/>
              </a:ext>
            </a:extLst>
          </p:cNvPr>
          <p:cNvSpPr/>
          <p:nvPr/>
        </p:nvSpPr>
        <p:spPr>
          <a:xfrm>
            <a:off x="6162745" y="5436272"/>
            <a:ext cx="1366023" cy="12804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F3A20C-D411-914E-8D00-C887521855C5}"/>
              </a:ext>
            </a:extLst>
          </p:cNvPr>
          <p:cNvSpPr/>
          <p:nvPr/>
        </p:nvSpPr>
        <p:spPr>
          <a:xfrm>
            <a:off x="6892150" y="2876759"/>
            <a:ext cx="431521" cy="724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B27E26-C321-DF48-8950-3B01E16B3A96}"/>
              </a:ext>
            </a:extLst>
          </p:cNvPr>
          <p:cNvSpPr/>
          <p:nvPr/>
        </p:nvSpPr>
        <p:spPr>
          <a:xfrm>
            <a:off x="6429944" y="3227586"/>
            <a:ext cx="485357" cy="375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804B272-781C-6E45-B58B-AA0D4C85D4A3}"/>
              </a:ext>
            </a:extLst>
          </p:cNvPr>
          <p:cNvGrpSpPr/>
          <p:nvPr/>
        </p:nvGrpSpPr>
        <p:grpSpPr>
          <a:xfrm rot="5400000">
            <a:off x="9976960" y="5579681"/>
            <a:ext cx="893728" cy="848262"/>
            <a:chOff x="9991994" y="5705338"/>
            <a:chExt cx="893728" cy="84826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CE03CE2-865A-C848-9B6D-F7553A04B285}"/>
                </a:ext>
              </a:extLst>
            </p:cNvPr>
            <p:cNvSpPr/>
            <p:nvPr/>
          </p:nvSpPr>
          <p:spPr>
            <a:xfrm>
              <a:off x="10454201" y="5705338"/>
              <a:ext cx="431521" cy="848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2927E6-F02D-5A4C-B380-31C936462B54}"/>
                </a:ext>
              </a:extLst>
            </p:cNvPr>
            <p:cNvSpPr/>
            <p:nvPr/>
          </p:nvSpPr>
          <p:spPr>
            <a:xfrm>
              <a:off x="9991994" y="6056165"/>
              <a:ext cx="485357" cy="375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2EF60F-41B7-3649-AE7E-2154D164F78E}"/>
              </a:ext>
            </a:extLst>
          </p:cNvPr>
          <p:cNvGrpSpPr/>
          <p:nvPr/>
        </p:nvGrpSpPr>
        <p:grpSpPr>
          <a:xfrm rot="10800000">
            <a:off x="6390262" y="5593058"/>
            <a:ext cx="960263" cy="814365"/>
            <a:chOff x="6344790" y="5695147"/>
            <a:chExt cx="960263" cy="8143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759420-FF46-544B-90A1-52296158970A}"/>
                </a:ext>
              </a:extLst>
            </p:cNvPr>
            <p:cNvSpPr/>
            <p:nvPr/>
          </p:nvSpPr>
          <p:spPr>
            <a:xfrm>
              <a:off x="6842379" y="5695147"/>
              <a:ext cx="462674" cy="81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AE8EDA1-ACD2-664D-BFD0-4D9F7D75DC06}"/>
                </a:ext>
              </a:extLst>
            </p:cNvPr>
            <p:cNvSpPr/>
            <p:nvPr/>
          </p:nvSpPr>
          <p:spPr>
            <a:xfrm>
              <a:off x="6344790" y="6045974"/>
              <a:ext cx="551894" cy="375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4B619C0E-2BEC-6F48-B570-72EACDF458DC}"/>
              </a:ext>
            </a:extLst>
          </p:cNvPr>
          <p:cNvGrpSpPr/>
          <p:nvPr/>
        </p:nvGrpSpPr>
        <p:grpSpPr>
          <a:xfrm rot="16200000">
            <a:off x="10339202" y="2813435"/>
            <a:ext cx="893728" cy="856174"/>
            <a:chOff x="10274084" y="2878553"/>
            <a:chExt cx="893728" cy="856174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3F4C75B-074C-F543-92D1-76B78BC643AE}"/>
                </a:ext>
              </a:extLst>
            </p:cNvPr>
            <p:cNvSpPr/>
            <p:nvPr/>
          </p:nvSpPr>
          <p:spPr>
            <a:xfrm>
              <a:off x="10736291" y="2878553"/>
              <a:ext cx="431521" cy="85617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240EDB-CDE4-8C45-8F19-8E9DC62DA074}"/>
                </a:ext>
              </a:extLst>
            </p:cNvPr>
            <p:cNvSpPr/>
            <p:nvPr/>
          </p:nvSpPr>
          <p:spPr>
            <a:xfrm>
              <a:off x="10274084" y="3229380"/>
              <a:ext cx="485357" cy="46894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Titre 1">
            <a:extLst>
              <a:ext uri="{FF2B5EF4-FFF2-40B4-BE49-F238E27FC236}">
                <a16:creationId xmlns:a16="http://schemas.microsoft.com/office/drawing/2014/main" id="{E892BF0B-7C85-434C-9263-466DF16B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023" y="793364"/>
            <a:ext cx="861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Collaborative configuration of Product Lines:</a:t>
            </a:r>
            <a:br>
              <a:rPr lang="en-US" sz="3200" dirty="0"/>
            </a:br>
            <a:r>
              <a:rPr lang="en-US" sz="3200" dirty="0"/>
              <a:t>collaboration forms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7" name="Espace réservé du numéro de diapositive 3">
            <a:extLst>
              <a:ext uri="{FF2B5EF4-FFF2-40B4-BE49-F238E27FC236}">
                <a16:creationId xmlns:a16="http://schemas.microsoft.com/office/drawing/2014/main" id="{FA4726DA-D114-6D4C-9152-BFF1EEE37A3A}"/>
              </a:ext>
            </a:extLst>
          </p:cNvPr>
          <p:cNvSpPr txBox="1">
            <a:spLocks/>
          </p:cNvSpPr>
          <p:nvPr/>
        </p:nvSpPr>
        <p:spPr>
          <a:xfrm>
            <a:off x="10514170" y="404774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719428-6676-9041-AA5E-B1D10D13F172}" type="slidenum">
              <a:rPr lang="en-US" sz="2800" smtClean="0">
                <a:solidFill>
                  <a:schemeClr val="bg1"/>
                </a:solidFill>
              </a:rPr>
              <a:pPr/>
              <a:t>21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2575D2-FB24-C44F-B9F7-9790D5494A96}"/>
              </a:ext>
            </a:extLst>
          </p:cNvPr>
          <p:cNvSpPr/>
          <p:nvPr/>
        </p:nvSpPr>
        <p:spPr>
          <a:xfrm>
            <a:off x="5983343" y="1497491"/>
            <a:ext cx="6208657" cy="536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During the </a:t>
            </a:r>
            <a:r>
              <a:rPr lang="en-US" b="1" u="sng" dirty="0"/>
              <a:t>experiment part 1 </a:t>
            </a:r>
            <a:r>
              <a:rPr lang="en-US" dirty="0"/>
              <a:t>you will configure a product  by freely expressing your  configuration decisions without imposing a selection order on you.</a:t>
            </a:r>
          </a:p>
          <a:p>
            <a:r>
              <a:rPr lang="en-US" dirty="0"/>
              <a:t>The feature model will be totally shared between all the participants.</a:t>
            </a:r>
          </a:p>
          <a:p>
            <a:r>
              <a:rPr lang="en-US" dirty="0"/>
              <a:t>In case of conflict, the resolution will be based on the substitution rules you will select.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Flèche vers la droite 2">
            <a:extLst>
              <a:ext uri="{FF2B5EF4-FFF2-40B4-BE49-F238E27FC236}">
                <a16:creationId xmlns:a16="http://schemas.microsoft.com/office/drawing/2014/main" id="{16A6AA92-6BA9-994C-9FD0-6B9282051ECD}"/>
              </a:ext>
            </a:extLst>
          </p:cNvPr>
          <p:cNvSpPr/>
          <p:nvPr/>
        </p:nvSpPr>
        <p:spPr>
          <a:xfrm>
            <a:off x="4974578" y="39324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89F72-A4F3-0B49-82B6-D6647F680E82}"/>
              </a:ext>
            </a:extLst>
          </p:cNvPr>
          <p:cNvSpPr/>
          <p:nvPr/>
        </p:nvSpPr>
        <p:spPr>
          <a:xfrm>
            <a:off x="-1" y="1497491"/>
            <a:ext cx="5946943" cy="53605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During the </a:t>
            </a:r>
            <a:r>
              <a:rPr lang="en-US" b="1" u="sng" dirty="0"/>
              <a:t>experiment part 2 </a:t>
            </a:r>
            <a:r>
              <a:rPr lang="en-US" dirty="0"/>
              <a:t> configuration</a:t>
            </a:r>
          </a:p>
          <a:p>
            <a:r>
              <a:rPr lang="en-US" dirty="0"/>
              <a:t>activities will be coordinated according to a workflow-based plan where a specific module of the feature model will be assigned for each participant by the Product manager.</a:t>
            </a:r>
          </a:p>
          <a:p>
            <a:r>
              <a:rPr lang="en-US" dirty="0"/>
              <a:t>In case of conflict, the resolution relies on a systematic process by  prioritizing configuration decisions made at earlier stage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20" name="Flèche vers la gauche 19">
            <a:extLst>
              <a:ext uri="{FF2B5EF4-FFF2-40B4-BE49-F238E27FC236}">
                <a16:creationId xmlns:a16="http://schemas.microsoft.com/office/drawing/2014/main" id="{9F76E9BD-FD57-304F-8F6F-DE23C307D266}"/>
              </a:ext>
            </a:extLst>
          </p:cNvPr>
          <p:cNvSpPr/>
          <p:nvPr/>
        </p:nvSpPr>
        <p:spPr>
          <a:xfrm>
            <a:off x="5997057" y="4181612"/>
            <a:ext cx="978408" cy="484632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5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22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28907E2-D7F7-874B-86E0-258B16944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7" y="3172460"/>
            <a:ext cx="8691646" cy="34163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14624" y="2390894"/>
            <a:ext cx="99437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Unzip and import the zip file of the tool on visual studio via the following link :</a:t>
            </a:r>
          </a:p>
          <a:p>
            <a:r>
              <a:rPr lang="fr-FR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fr-F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fr-FR" u="sng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fr-FR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fr-FR" u="sng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fr-F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fr-FR" u="sng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sabrinacri</a:t>
            </a:r>
            <a:r>
              <a:rPr lang="fr-F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/Colla-</a:t>
            </a:r>
            <a:r>
              <a:rPr lang="fr-FR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</a:t>
            </a:r>
            <a:r>
              <a:rPr lang="fr-F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u="sng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675504B-3606-5A41-8CC0-1CA1BD34E2D5}"/>
              </a:ext>
            </a:extLst>
          </p:cNvPr>
          <p:cNvSpPr/>
          <p:nvPr/>
        </p:nvSpPr>
        <p:spPr>
          <a:xfrm>
            <a:off x="5525500" y="4336425"/>
            <a:ext cx="944880" cy="101219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0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7645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2.In the visual studio terminal type </a:t>
            </a:r>
            <a:r>
              <a:rPr lang="en-US" b="1" dirty="0"/>
              <a:t>Npm install  </a:t>
            </a:r>
            <a:r>
              <a:rPr lang="en-US" dirty="0"/>
              <a:t>then </a:t>
            </a:r>
            <a:r>
              <a:rPr lang="en-US" b="1" dirty="0"/>
              <a:t>Npm start</a:t>
            </a:r>
          </a:p>
          <a:p>
            <a:r>
              <a:rPr lang="en-US" dirty="0"/>
              <a:t>3. In the launched web page click on  </a:t>
            </a:r>
            <a:r>
              <a:rPr lang="en-US" b="1" dirty="0"/>
              <a:t>“ Register ”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FC8E6A-C895-4048-9D1A-9E3428EA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0" y="2956242"/>
            <a:ext cx="10180320" cy="3357463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3C6DE64B-FE0F-1A47-B734-3F755220BB82}"/>
              </a:ext>
            </a:extLst>
          </p:cNvPr>
          <p:cNvSpPr/>
          <p:nvPr/>
        </p:nvSpPr>
        <p:spPr>
          <a:xfrm>
            <a:off x="4287520" y="5313680"/>
            <a:ext cx="579120" cy="70789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0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76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 Fill the form and click on “ </a:t>
            </a:r>
            <a:r>
              <a:rPr lang="en-US" b="1" dirty="0"/>
              <a:t>Register</a:t>
            </a:r>
            <a:r>
              <a:rPr lang="en-US" dirty="0"/>
              <a:t> ”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AD7832-5128-3342-9ED4-4A553D1D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14" y="2586850"/>
            <a:ext cx="5462046" cy="42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2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76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Login with your Login name and </a:t>
            </a:r>
            <a:r>
              <a:rPr lang="en-US" dirty="0" err="1"/>
              <a:t>pwd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E4EA27-EB6F-B84E-8933-0A56084B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86" y="2810088"/>
            <a:ext cx="7859575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33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7858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Download in import the feature model file via this link: </a:t>
            </a:r>
            <a:r>
              <a:rPr lang="fr-FR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github.com/sabrinacri/Colla-Config-tool/Web_portal_model.xml</a:t>
            </a:r>
            <a:r>
              <a:rPr lang="en-US" dirty="0">
                <a:solidFill>
                  <a:srgbClr val="0070C0"/>
                </a:solidFill>
              </a:rPr>
              <a:t>  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0740D6-D53D-E346-8E85-FE1AF120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10" y="3409950"/>
            <a:ext cx="4889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3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1116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Express your  configuration choices by selecting the desired           and undesired          characteristics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A65472-51A4-7049-B4DA-D8428BD0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262" y="2315279"/>
            <a:ext cx="596900" cy="342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32B168-2786-894F-A187-8915AE66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807" y="2315279"/>
            <a:ext cx="546100" cy="266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89A654D-5DDE-3D4F-AC63-329D075BF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538" y="2658179"/>
            <a:ext cx="4551462" cy="43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05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11160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 Save your choices and log out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EABAEE-9C05-404B-94F2-B582158F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4" y="2975610"/>
            <a:ext cx="4838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70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: Product manager interface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1116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To check the configuration, the Product manager connects with login “admin” and password “admin” 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360B22-92E1-BD44-ACB6-78B0E87B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876030"/>
            <a:ext cx="6667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8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uton d'action : Aid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CD9CCA-662B-8547-86EB-3B1EC21A8D2A}"/>
              </a:ext>
            </a:extLst>
          </p:cNvPr>
          <p:cNvSpPr/>
          <p:nvPr/>
        </p:nvSpPr>
        <p:spPr>
          <a:xfrm rot="782095">
            <a:off x="7928580" y="3502043"/>
            <a:ext cx="1286022" cy="1453576"/>
          </a:xfrm>
          <a:prstGeom prst="actionButtonHelp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E5C1D3-D098-9D41-8F54-6ECD915D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79434-6EC5-5D44-AD28-804F66FB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54" y="2508906"/>
            <a:ext cx="10035785" cy="4144141"/>
          </a:xfrm>
        </p:spPr>
        <p:txBody>
          <a:bodyPr>
            <a:normAutofit/>
          </a:bodyPr>
          <a:lstStyle/>
          <a:p>
            <a:pPr lvl="1" indent="-280988">
              <a:spcBef>
                <a:spcPts val="700"/>
              </a:spcBef>
              <a:buSzPct val="7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400" u="sng" dirty="0"/>
              <a:t>Telephony Industry</a:t>
            </a:r>
          </a:p>
          <a:p>
            <a:pPr marL="804862" lvl="1" indent="-342900">
              <a:spcBef>
                <a:spcPts val="7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400" dirty="0"/>
              <a:t>Need a way to produce a large variety of mobile phones within a short time period.</a:t>
            </a:r>
          </a:p>
          <a:p>
            <a:pPr marL="461962" lvl="1" indent="0">
              <a:spcBef>
                <a:spcPts val="700"/>
              </a:spcBef>
              <a:buSzPct val="7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fr-FR" sz="2400" dirty="0"/>
          </a:p>
          <a:p>
            <a:pPr marL="461962" lvl="1" indent="0">
              <a:spcBef>
                <a:spcPts val="700"/>
              </a:spcBef>
              <a:buSzPct val="7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fr-FR" sz="2400" dirty="0"/>
          </a:p>
          <a:p>
            <a:pPr marL="461962" lvl="1" indent="0">
              <a:spcBef>
                <a:spcPts val="700"/>
              </a:spcBef>
              <a:buSzPct val="7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fr-FR" sz="2400" dirty="0"/>
          </a:p>
          <a:p>
            <a:pPr marL="804862" lvl="1" indent="-342900">
              <a:spcBef>
                <a:spcPts val="7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400" dirty="0"/>
              <a:t>Answer: Create a standard family and modify this basis to meet customers needs.</a:t>
            </a:r>
          </a:p>
          <a:p>
            <a:pPr lvl="1" indent="-280988">
              <a:spcBef>
                <a:spcPts val="700"/>
              </a:spcBef>
              <a:buSzPct val="7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400" b="1" dirty="0"/>
              <a:t>Can we apply these techniques to Software Engineering </a:t>
            </a:r>
            <a:r>
              <a:rPr lang="en-US" alt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5851AA-9FA4-3543-B342-CF74F50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3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7DD4C2-6CF9-554D-ACC8-D6DF3B232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07" y="3520965"/>
            <a:ext cx="2298268" cy="14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: Product manager interface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11160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Click on “Merge” to merge participants choices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5278BA0-DEB6-DC40-965A-1AA0D1D1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628146"/>
            <a:ext cx="7289800" cy="419100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22E519C6-CF9A-F346-B2F4-830494A008AA}"/>
              </a:ext>
            </a:extLst>
          </p:cNvPr>
          <p:cNvSpPr/>
          <p:nvPr/>
        </p:nvSpPr>
        <p:spPr>
          <a:xfrm>
            <a:off x="5872480" y="5262880"/>
            <a:ext cx="914400" cy="558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322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demo:  Product manager interface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254000" y="2258814"/>
            <a:ext cx="55150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Select a critical stakeholder, this one his choices are going to be respected if there is no common MCS (choices to be deleted) between all participants</a:t>
            </a:r>
          </a:p>
          <a:p>
            <a:endParaRPr lang="en-US" dirty="0"/>
          </a:p>
          <a:p>
            <a:r>
              <a:rPr lang="en-US" dirty="0"/>
              <a:t> The following interface represents a synthesis of the different participants’ choices and rules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Click on “start resolution” to start conflict detection and resolution process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2DCD43-0457-0A46-BB64-AA54E2BC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10" y="1327150"/>
            <a:ext cx="4583530" cy="558149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02D3CAE6-F4D1-3449-B986-3D08BE71929B}"/>
              </a:ext>
            </a:extLst>
          </p:cNvPr>
          <p:cNvSpPr/>
          <p:nvPr/>
        </p:nvSpPr>
        <p:spPr>
          <a:xfrm>
            <a:off x="5842001" y="1539898"/>
            <a:ext cx="2560320" cy="6138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ED1BB-3461-F64E-948E-856DE42247A6}"/>
              </a:ext>
            </a:extLst>
          </p:cNvPr>
          <p:cNvSpPr txBox="1"/>
          <p:nvPr/>
        </p:nvSpPr>
        <p:spPr>
          <a:xfrm>
            <a:off x="8402320" y="16621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(3)</a:t>
            </a: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1A41172A-10E6-1243-8C1E-483C41B19B2A}"/>
              </a:ext>
            </a:extLst>
          </p:cNvPr>
          <p:cNvSpPr/>
          <p:nvPr/>
        </p:nvSpPr>
        <p:spPr>
          <a:xfrm rot="1196840">
            <a:off x="5197663" y="4084635"/>
            <a:ext cx="755613" cy="37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AFB9D8F-EF08-9943-BBAE-745D98F4406C}"/>
              </a:ext>
            </a:extLst>
          </p:cNvPr>
          <p:cNvSpPr/>
          <p:nvPr/>
        </p:nvSpPr>
        <p:spPr>
          <a:xfrm>
            <a:off x="9418320" y="6426281"/>
            <a:ext cx="934220" cy="48236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2AD9ED-963F-3E40-813F-EB2CE526DC97}"/>
              </a:ext>
            </a:extLst>
          </p:cNvPr>
          <p:cNvSpPr txBox="1"/>
          <p:nvPr/>
        </p:nvSpPr>
        <p:spPr>
          <a:xfrm>
            <a:off x="9631680" y="60059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922492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6C893DB-FF90-274C-BBF1-5A949878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60" y="2461858"/>
            <a:ext cx="5778500" cy="21971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: Product manager interface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32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52299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window showing the  detection result is displayed with the list of alternative combination of choices that should be deleted to resolve  detected conflicts.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5. Click on “OK”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3F6EA5A-63E7-8642-803C-93506B1DDDD1}"/>
              </a:ext>
            </a:extLst>
          </p:cNvPr>
          <p:cNvSpPr/>
          <p:nvPr/>
        </p:nvSpPr>
        <p:spPr>
          <a:xfrm>
            <a:off x="10525760" y="3825838"/>
            <a:ext cx="1097280" cy="701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3CB31F1E-43C7-2949-9E26-A8E559F86DBB}"/>
              </a:ext>
            </a:extLst>
          </p:cNvPr>
          <p:cNvSpPr/>
          <p:nvPr/>
        </p:nvSpPr>
        <p:spPr>
          <a:xfrm rot="1196840">
            <a:off x="5157854" y="3068383"/>
            <a:ext cx="755613" cy="37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874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: Product manager interface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65424" y="2258814"/>
            <a:ext cx="1116081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combination of choices (MCS) according to the rules selected by participants is selected</a:t>
            </a:r>
          </a:p>
          <a:p>
            <a:r>
              <a:rPr lang="en-US" sz="2000" dirty="0"/>
              <a:t>6. Click on “OK”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3321C8-89BD-6C46-85BB-64F6D634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70" y="3075940"/>
            <a:ext cx="5778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605E1-B9B4-C74F-BAB6-0CE8AB3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Colla-Config tool demo : Product manager interface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DFE8-7622-4048-B758-9D816CC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34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2355-D44B-BE47-AC93-5425C81B9E3C}"/>
              </a:ext>
            </a:extLst>
          </p:cNvPr>
          <p:cNvSpPr/>
          <p:nvPr/>
        </p:nvSpPr>
        <p:spPr>
          <a:xfrm>
            <a:off x="685744" y="2401054"/>
            <a:ext cx="3825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Final configuration corrected according to the deleted conflicting choices  and sent to all stakeholders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DBCDD0-845F-C740-A2B1-E26B38B3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13" y="2027144"/>
            <a:ext cx="6771667" cy="46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2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B6FD1-4D95-6749-A444-0A5D8B627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30" y="1750110"/>
            <a:ext cx="10853269" cy="2677648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for your attention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26A050-EA5D-7C45-BCAC-8A53C8ED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"/>
    </mc:Choice>
    <mc:Fallback xmlns="">
      <p:transition spd="slow" advTm="403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BFB8B-74F2-7943-9298-3471239E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Software Product Lines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628A0-E10F-654B-884A-27108725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“</a:t>
            </a:r>
            <a:r>
              <a:rPr lang="en-US" sz="2400" dirty="0"/>
              <a:t>Software product line engineering is a paradigm to develop software applications (software intensive systems and software products) using platforms and mass customization.”</a:t>
            </a:r>
          </a:p>
          <a:p>
            <a:pPr marL="738188" lvl="1" indent="-280988">
              <a:spcBef>
                <a:spcPts val="700"/>
              </a:spcBef>
              <a:buClr>
                <a:srgbClr val="A886E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fr-FR" dirty="0"/>
              <a:t>Mass Customization – Large-scale production of goods tailored to individual customers’ needs</a:t>
            </a:r>
          </a:p>
          <a:p>
            <a:pPr marL="738188" lvl="1" indent="-280988">
              <a:spcBef>
                <a:spcPts val="700"/>
              </a:spcBef>
              <a:buClr>
                <a:srgbClr val="A886E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fr-FR" dirty="0"/>
              <a:t>Platform – Any base of technologies on which other technologies or processes are built.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14144A-002D-2345-845A-CE8D4302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BFB8B-74F2-7943-9298-3471239E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Software Product Lines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628A0-E10F-654B-884A-27108725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38138">
              <a:spcBef>
                <a:spcPts val="8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400" dirty="0"/>
              <a:t>Two main parts of a software product line:</a:t>
            </a:r>
          </a:p>
          <a:p>
            <a:pPr marL="747712" lvl="1">
              <a:spcBef>
                <a:spcPts val="7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000" u="sng" dirty="0"/>
              <a:t>Domain Platform</a:t>
            </a:r>
          </a:p>
          <a:p>
            <a:pPr lvl="2" indent="-223838">
              <a:spcBef>
                <a:spcPts val="600"/>
              </a:spcBef>
              <a:buSzPct val="7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000" dirty="0"/>
              <a:t>“A software platform is a set of subsystems and interfaces that form a common structure from which a set of derivative products can be efficiently developed and produced”</a:t>
            </a:r>
          </a:p>
          <a:p>
            <a:pPr marL="747712" lvl="1">
              <a:spcBef>
                <a:spcPts val="7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000" u="sng" dirty="0"/>
              <a:t>Derivative Applications</a:t>
            </a:r>
          </a:p>
          <a:p>
            <a:pPr lvl="2" indent="-223838">
              <a:spcBef>
                <a:spcPts val="600"/>
              </a:spcBef>
              <a:buSzPct val="7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000" dirty="0"/>
              <a:t>Distinct products that were realized by using the platform.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14144A-002D-2345-845A-CE8D4302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BFB8B-74F2-7943-9298-3471239E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Software Product Lines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628A0-E10F-654B-884A-27108725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38138">
              <a:spcBef>
                <a:spcPts val="8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400" dirty="0"/>
              <a:t>Motivations to use software product lines:</a:t>
            </a:r>
          </a:p>
          <a:p>
            <a:pPr lvl="2" indent="-338138">
              <a:spcBef>
                <a:spcPts val="8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000" dirty="0"/>
              <a:t>Reduction of development costs</a:t>
            </a:r>
          </a:p>
          <a:p>
            <a:pPr lvl="2" indent="-338138">
              <a:spcBef>
                <a:spcPts val="8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000" dirty="0"/>
              <a:t>Enhanced quality</a:t>
            </a:r>
          </a:p>
          <a:p>
            <a:pPr lvl="2" indent="-338138">
              <a:spcBef>
                <a:spcPts val="8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000" dirty="0"/>
              <a:t>Platform heavily tested</a:t>
            </a:r>
          </a:p>
          <a:p>
            <a:pPr lvl="2" indent="-338138">
              <a:spcBef>
                <a:spcPts val="8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000" dirty="0"/>
              <a:t>A lot of reuse</a:t>
            </a:r>
          </a:p>
          <a:p>
            <a:pPr lvl="2" indent="-338138">
              <a:spcBef>
                <a:spcPts val="8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fr-FR" sz="2000" dirty="0"/>
              <a:t>Reduction of time to market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14144A-002D-2345-845A-CE8D4302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E7CBB-F284-114B-9A1C-2D0548F7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Engineering the Product Line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0F050-DF7D-084C-BB38-2E107201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3" y="2359744"/>
            <a:ext cx="6166944" cy="4265596"/>
          </a:xfrm>
        </p:spPr>
        <p:txBody>
          <a:bodyPr>
            <a:normAutofit/>
          </a:bodyPr>
          <a:lstStyle/>
          <a:p>
            <a:r>
              <a:rPr lang="en-US" altLang="fr-FR" sz="2400" dirty="0"/>
              <a:t>Broken into two distinct processes: domain engineering and application engineering</a:t>
            </a:r>
          </a:p>
          <a:p>
            <a:pPr lvl="1"/>
            <a:r>
              <a:rPr lang="en-US" altLang="fr-FR" sz="1800" b="1" i="1" dirty="0"/>
              <a:t>Domain engineering: </a:t>
            </a:r>
            <a:r>
              <a:rPr lang="en-IE" sz="1800" dirty="0"/>
              <a:t>The aim of the domain engineering process is to define and realise the commonality and the variability of the software product line.</a:t>
            </a:r>
          </a:p>
          <a:p>
            <a:pPr lvl="1"/>
            <a:endParaRPr lang="en-US" altLang="fr-FR" b="1" i="1" dirty="0"/>
          </a:p>
          <a:p>
            <a:pPr lvl="1"/>
            <a:r>
              <a:rPr lang="en-US" altLang="fr-FR" sz="1800" b="1" i="1" dirty="0"/>
              <a:t>Application engineering: </a:t>
            </a:r>
            <a:r>
              <a:rPr lang="en-US" sz="1800" dirty="0"/>
              <a:t>The aim of the application engineering process is to derive specific applications by exploiting the variability of the software product line.</a:t>
            </a:r>
          </a:p>
          <a:p>
            <a:endParaRPr lang="fr-FR" b="1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535F50-C7E6-3648-ABF4-C297FACA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428-6676-9041-AA5E-B1D10D13F17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676BC1-E424-2548-8670-A1845E8C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517" y="1742528"/>
            <a:ext cx="56864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0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F58D3E-B3EC-2046-A24B-67E80CC2563B}"/>
              </a:ext>
            </a:extLst>
          </p:cNvPr>
          <p:cNvSpPr/>
          <p:nvPr/>
        </p:nvSpPr>
        <p:spPr>
          <a:xfrm>
            <a:off x="0" y="1867989"/>
            <a:ext cx="12192000" cy="509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81F6DE-E55D-EE4D-AEE3-28A7AC84CFDA}"/>
              </a:ext>
            </a:extLst>
          </p:cNvPr>
          <p:cNvSpPr txBox="1"/>
          <p:nvPr/>
        </p:nvSpPr>
        <p:spPr>
          <a:xfrm>
            <a:off x="11292737" y="6127684"/>
            <a:ext cx="47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FA4621-5865-8549-A619-799A9D3EB63E}" type="slidenum">
              <a:rPr lang="fr-FR" smtClean="0"/>
              <a:t>8</a:t>
            </a:fld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6EFD01E-36D7-6543-91E7-5DB27CFD1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63" y="5516451"/>
            <a:ext cx="1452632" cy="1187866"/>
          </a:xfrm>
          <a:prstGeom prst="rect">
            <a:avLst/>
          </a:prstGeom>
        </p:spPr>
      </p:pic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AE006867-9269-A74F-A229-7CDA00E2761B}"/>
              </a:ext>
            </a:extLst>
          </p:cNvPr>
          <p:cNvSpPr/>
          <p:nvPr/>
        </p:nvSpPr>
        <p:spPr>
          <a:xfrm>
            <a:off x="3778727" y="5928045"/>
            <a:ext cx="700644" cy="364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517BF10F-354D-7447-9D26-5FBDD105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71" y="5548193"/>
            <a:ext cx="1946444" cy="1199010"/>
          </a:xfrm>
          <a:prstGeom prst="rect">
            <a:avLst/>
          </a:prstGeom>
        </p:spPr>
      </p:pic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7FE05F52-FA0B-6241-8540-384401E2B60E}"/>
              </a:ext>
            </a:extLst>
          </p:cNvPr>
          <p:cNvSpPr txBox="1">
            <a:spLocks/>
          </p:cNvSpPr>
          <p:nvPr/>
        </p:nvSpPr>
        <p:spPr>
          <a:xfrm>
            <a:off x="10594278" y="463895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719428-6676-9041-AA5E-B1D10D13F172}" type="slidenum">
              <a:rPr lang="en-US" b="1" smtClean="0">
                <a:solidFill>
                  <a:schemeClr val="bg1"/>
                </a:solidFill>
              </a:rPr>
              <a:pPr/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4EE68-DE4D-D84D-A0B2-7C26478E8BCB}"/>
              </a:ext>
            </a:extLst>
          </p:cNvPr>
          <p:cNvSpPr/>
          <p:nvPr/>
        </p:nvSpPr>
        <p:spPr>
          <a:xfrm>
            <a:off x="1153781" y="897913"/>
            <a:ext cx="6651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fr-FR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Variability in the Product Line</a:t>
            </a:r>
            <a:endParaRPr lang="fr-FR" sz="3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3CFE541-98B0-4047-978B-C72814DD483B}"/>
              </a:ext>
            </a:extLst>
          </p:cNvPr>
          <p:cNvSpPr txBox="1">
            <a:spLocks/>
          </p:cNvSpPr>
          <p:nvPr/>
        </p:nvSpPr>
        <p:spPr>
          <a:xfrm>
            <a:off x="352880" y="2032999"/>
            <a:ext cx="11486240" cy="34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0" dirty="0"/>
              <a:t>Variability is introduced during the product management sub-process when common and variable features of the software product line applications are identified.</a:t>
            </a:r>
          </a:p>
          <a:p>
            <a:pPr algn="l"/>
            <a:r>
              <a:rPr lang="en-US" sz="2400" i="0" dirty="0"/>
              <a:t> During domain engineering, variability is introduced in all domain engineering artefacts (requirements, architecture, components, test cases, etc.). </a:t>
            </a:r>
          </a:p>
          <a:p>
            <a:pPr algn="l"/>
            <a:r>
              <a:rPr lang="en-US" sz="2400" i="0" dirty="0"/>
              <a:t>It is exploited during application engineering to derive applications tailored to the specific needs of different customers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pPr lvl="2" indent="-338138">
              <a:spcBef>
                <a:spcPts val="800"/>
              </a:spcBef>
              <a:buSzPct val="70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0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F58D3E-B3EC-2046-A24B-67E80CC2563B}"/>
              </a:ext>
            </a:extLst>
          </p:cNvPr>
          <p:cNvSpPr/>
          <p:nvPr/>
        </p:nvSpPr>
        <p:spPr>
          <a:xfrm>
            <a:off x="0" y="1867989"/>
            <a:ext cx="12192000" cy="509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81F6DE-E55D-EE4D-AEE3-28A7AC84CFDA}"/>
              </a:ext>
            </a:extLst>
          </p:cNvPr>
          <p:cNvSpPr txBox="1"/>
          <p:nvPr/>
        </p:nvSpPr>
        <p:spPr>
          <a:xfrm>
            <a:off x="11292737" y="6127684"/>
            <a:ext cx="47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FA4621-5865-8549-A619-799A9D3EB63E}" type="slidenum">
              <a:rPr lang="fr-FR" smtClean="0"/>
              <a:t>9</a:t>
            </a:fld>
            <a:endParaRPr lang="fr-FR" dirty="0"/>
          </a:p>
        </p:txBody>
      </p: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7FE05F52-FA0B-6241-8540-384401E2B60E}"/>
              </a:ext>
            </a:extLst>
          </p:cNvPr>
          <p:cNvSpPr txBox="1">
            <a:spLocks/>
          </p:cNvSpPr>
          <p:nvPr/>
        </p:nvSpPr>
        <p:spPr>
          <a:xfrm>
            <a:off x="10594278" y="463895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719428-6676-9041-AA5E-B1D10D13F172}" type="slidenum">
              <a:rPr lang="en-US" b="1" smtClean="0">
                <a:solidFill>
                  <a:schemeClr val="bg1"/>
                </a:solidFill>
              </a:rPr>
              <a:pPr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4EE68-DE4D-D84D-A0B2-7C26478E8BCB}"/>
              </a:ext>
            </a:extLst>
          </p:cNvPr>
          <p:cNvSpPr/>
          <p:nvPr/>
        </p:nvSpPr>
        <p:spPr>
          <a:xfrm>
            <a:off x="533670" y="924443"/>
            <a:ext cx="1034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fr-FR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Variability documentation: Feature modelling</a:t>
            </a:r>
            <a:endParaRPr lang="fr-FR" sz="3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3CFE541-98B0-4047-978B-C72814DD483B}"/>
              </a:ext>
            </a:extLst>
          </p:cNvPr>
          <p:cNvSpPr txBox="1">
            <a:spLocks/>
          </p:cNvSpPr>
          <p:nvPr/>
        </p:nvSpPr>
        <p:spPr>
          <a:xfrm>
            <a:off x="352880" y="2032999"/>
            <a:ext cx="11486240" cy="3416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fr-FR" sz="2400" dirty="0"/>
              <a:t>It is necessary to document variability by:</a:t>
            </a:r>
          </a:p>
          <a:p>
            <a:pPr marL="738188" lvl="1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fr-FR" sz="2400" dirty="0"/>
              <a:t>Holding variation information directly in UML diagrams</a:t>
            </a:r>
          </a:p>
          <a:p>
            <a:pPr marL="738188" lvl="1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fr-FR" sz="2400" b="1" dirty="0"/>
              <a:t>Feature Diagrams</a:t>
            </a:r>
          </a:p>
          <a:p>
            <a:pPr marL="738188" lvl="1" indent="-338138" algn="l">
              <a:spcBef>
                <a:spcPts val="800"/>
              </a:spcBef>
              <a:buClr>
                <a:srgbClr val="FFCC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fr-FR" sz="2400" dirty="0"/>
              <a:t>Orthogonal Variation Model (OVM)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730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0.3|0.3|0.3|0.2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4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{C51DCB46-E531-2A47-9BD1-AF891D1B7BAE}tf10001076</Template>
  <TotalTime>3619</TotalTime>
  <Words>1664</Words>
  <Application>Microsoft Macintosh PowerPoint</Application>
  <PresentationFormat>Grand écran</PresentationFormat>
  <Paragraphs>225</Paragraphs>
  <Slides>35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Helvetica</vt:lpstr>
      <vt:lpstr>Wingdings</vt:lpstr>
      <vt:lpstr>Wingdings 3</vt:lpstr>
      <vt:lpstr>Salle d’ions</vt:lpstr>
      <vt:lpstr>Colla-Config presentation</vt:lpstr>
      <vt:lpstr>Agenda</vt:lpstr>
      <vt:lpstr>Introduction</vt:lpstr>
      <vt:lpstr>Software Product Lines</vt:lpstr>
      <vt:lpstr>Software Product Lines</vt:lpstr>
      <vt:lpstr>Software Product Lines</vt:lpstr>
      <vt:lpstr>Engineering the Product Line</vt:lpstr>
      <vt:lpstr>Présentation PowerPoint</vt:lpstr>
      <vt:lpstr>Présentation PowerPoint</vt:lpstr>
      <vt:lpstr>Présentation PowerPoint</vt:lpstr>
      <vt:lpstr>Présentation PowerPoint</vt:lpstr>
      <vt:lpstr>Configuration of Product Lines </vt:lpstr>
      <vt:lpstr>Présentation PowerPoint</vt:lpstr>
      <vt:lpstr>Collaborative configuration of Product Lines problem </vt:lpstr>
      <vt:lpstr>Collaborative configuration of Product Lines </vt:lpstr>
      <vt:lpstr>Main concepts of Colla-Config</vt:lpstr>
      <vt:lpstr>Main concepts of Colla-Config: Conflict types</vt:lpstr>
      <vt:lpstr>Main concepts of Colla-Config</vt:lpstr>
      <vt:lpstr>Main concepts of Colla-Config : Conflict resolution </vt:lpstr>
      <vt:lpstr>Présentation PowerPoint</vt:lpstr>
      <vt:lpstr>Collaborative configuration of Product Lines: collaboration forms </vt:lpstr>
      <vt:lpstr>Colla-Config tool demo  </vt:lpstr>
      <vt:lpstr>Colla-Config tool demo  </vt:lpstr>
      <vt:lpstr>Colla-Config tool demo  </vt:lpstr>
      <vt:lpstr>Colla-Config tool demo  </vt:lpstr>
      <vt:lpstr>Colla-Config tool demo  </vt:lpstr>
      <vt:lpstr>Colla-Config tool demo  </vt:lpstr>
      <vt:lpstr>Colla-Config tool demo  </vt:lpstr>
      <vt:lpstr>Colla-Config tool demo : Product manager interface  </vt:lpstr>
      <vt:lpstr>Colla-Config tool demo : Product manager interface  </vt:lpstr>
      <vt:lpstr>Colla-Config tool demo:  Product manager interface  </vt:lpstr>
      <vt:lpstr>Colla-Config tool demo : Product manager interface  </vt:lpstr>
      <vt:lpstr>Colla-Config tool demo : Product manager interface  </vt:lpstr>
      <vt:lpstr>Colla-Config tool demo : Product manager interface  </vt:lpstr>
      <vt:lpstr>Thank you  for your attention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Preference based conflict resolution for collaborative configuration of Product Lines</dc:title>
  <dc:creator>Sabrine E</dc:creator>
  <cp:lastModifiedBy>Sabrine E</cp:lastModifiedBy>
  <cp:revision>115</cp:revision>
  <dcterms:created xsi:type="dcterms:W3CDTF">2020-04-26T22:34:35Z</dcterms:created>
  <dcterms:modified xsi:type="dcterms:W3CDTF">2020-11-10T23:08:52Z</dcterms:modified>
</cp:coreProperties>
</file>