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71" r:id="rId5"/>
    <p:sldId id="267" r:id="rId6"/>
    <p:sldId id="283" r:id="rId7"/>
    <p:sldId id="287" r:id="rId8"/>
    <p:sldId id="288" r:id="rId9"/>
    <p:sldId id="289" r:id="rId10"/>
    <p:sldId id="292" r:id="rId11"/>
    <p:sldId id="273" r:id="rId12"/>
    <p:sldId id="276" r:id="rId13"/>
    <p:sldId id="281" r:id="rId14"/>
    <p:sldId id="280" r:id="rId15"/>
    <p:sldId id="282" r:id="rId16"/>
    <p:sldId id="262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8D8"/>
    <a:srgbClr val="103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3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DB515-CE22-4E38-948D-25E2C0186B0E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182EA-BB67-47BB-B9A9-09DFB8264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5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BF946-120C-580B-B93D-0CE46F13D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64510F-01A7-45D2-60B8-A4356A631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531C7-4D2A-7D01-63A7-8643AD33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F0DEA-567D-EB52-87CC-0E823157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F1ED4-1F29-4449-2AEE-AF4A20EF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56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1326F-1681-3B99-153D-B9876344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782D56-2780-CBE2-2BD9-5E94FE278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0E26A-86E3-A184-4CF9-E5B673B6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1DAD6-C9C1-74E4-24AB-343C3792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360B21-91D7-CA4A-74D0-19B90B0C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1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0BFF18-9270-A72E-0999-98C3D9CDD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E7AC8-CD5B-99F3-6DB2-C1EABB992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89B9A-09B5-6882-1A2A-1A7893C5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6AEBB-F76C-283D-C036-B799A443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23CF2-C174-E17B-6896-D2538A4C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6845A-116E-A508-70FE-74F507EB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CF2C3-C3BA-4E85-5357-20A16BB28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0B58E-5B84-4B24-5ED1-D826A7AA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1D3A1-DA00-70B5-17A0-CD552EC0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A88AB-692D-1F22-2A72-45429BD1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CB01E-6973-A010-502B-20A38846F212}"/>
              </a:ext>
            </a:extLst>
          </p:cNvPr>
          <p:cNvSpPr/>
          <p:nvPr userDrawn="1"/>
        </p:nvSpPr>
        <p:spPr>
          <a:xfrm flipV="1">
            <a:off x="838200" y="1317465"/>
            <a:ext cx="9201150" cy="45719"/>
          </a:xfrm>
          <a:prstGeom prst="rect">
            <a:avLst/>
          </a:prstGeom>
          <a:gradFill flip="none" rotWithShape="1">
            <a:gsLst>
              <a:gs pos="0">
                <a:srgbClr val="103B9C"/>
              </a:gs>
              <a:gs pos="52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46E05-8594-2D54-C683-D39392C8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F52B7-8DE4-1640-DF29-58FFC45B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CAEC7-E828-EAA8-E300-184098B3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566B8-0ED1-0A78-2C10-893C2338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8A63C-1695-2CFC-3D67-F195123E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98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6C583-466C-E584-F50E-515B8CC1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1C49C-5A36-6195-5954-26E78D9B1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3pPr marL="1143000" indent="-228600">
              <a:buFont typeface="맑은 고딕" panose="020B0503020000020004" pitchFamily="50" charset="-127"/>
              <a:buChar char="→"/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A1BA24-20CA-2B64-0E78-CAE5EC6B5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C9F94D-0A72-D376-BFB2-A2110D59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F196D-A23D-BC78-142F-9882B489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628D2-9AF4-38AC-EC2C-48D3860C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18653D-7909-9739-3332-F66662470217}"/>
              </a:ext>
            </a:extLst>
          </p:cNvPr>
          <p:cNvSpPr/>
          <p:nvPr userDrawn="1"/>
        </p:nvSpPr>
        <p:spPr>
          <a:xfrm flipV="1">
            <a:off x="838200" y="1317465"/>
            <a:ext cx="9201150" cy="45719"/>
          </a:xfrm>
          <a:prstGeom prst="rect">
            <a:avLst/>
          </a:prstGeom>
          <a:gradFill flip="none" rotWithShape="1">
            <a:gsLst>
              <a:gs pos="0">
                <a:srgbClr val="103B9C"/>
              </a:gs>
              <a:gs pos="52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61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CD4AF-4B38-906C-0C9C-8B6B0366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139797-E719-9964-CE44-B77D41FC4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67830F-2D4D-5F5E-3ACA-76C9E343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AC9313-21B8-C084-8F9F-33B91E6DF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36E743-8DF8-BA2C-A615-1B0BDCFD1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D4326A-F081-E734-E5E8-A40AD7E3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B44FC-BF37-5DD3-B3D2-277F3CF8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73469C-679D-46AA-F2F0-DED10ABE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9DDD0-781B-BDF1-F564-214762C2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0A692E-BC49-0AE9-A539-D7D4CB00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30EE49-E98C-2231-97CA-29C7B0A7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300CFF-102D-C85F-05A4-4E652DDF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9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25B0EF-A70A-CF2E-B2D6-774DD592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F68B9C-F595-696B-F11A-5A76913A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39CC9D-5088-50CF-5A56-FD19B8F3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4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30E39-B20A-0995-F8FE-9FF2B4C9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64980-D5D1-22E1-B4CF-86A6AFA1D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C023AF-F8AF-BFA1-31C8-3A7130DA4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314CD-6BC6-F9E9-90AB-0347372F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B9404-A0FB-01FD-6D32-537530D5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609488-B072-F529-A148-49F1E8D1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81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64D47-6144-F000-2B9A-1475B044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92AD3D-E0B5-D5B9-44BE-3C6020144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3E5BC-1574-1814-2BDE-DC8774563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AEF8D-BEC6-62F9-24BA-2544BB67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96832-5B0C-9BAA-E181-AA49BEE8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9CA60-7B1A-CEF1-CA58-928FF57C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8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501FFC-7804-BC7D-637D-D6E5D63F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40AEA-45A4-8A9E-234F-83D88C185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2D35A-60A3-6132-9B7E-4F884E77D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F4630-417F-16CB-D23E-B279826EA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4A228-18E1-3204-3DC6-DFC9F85AD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4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2EE53-75BE-4D99-EA78-45021D912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672" y="711200"/>
            <a:ext cx="10224655" cy="2717800"/>
          </a:xfrm>
        </p:spPr>
        <p:txBody>
          <a:bodyPr>
            <a:normAutofit/>
          </a:bodyPr>
          <a:lstStyle/>
          <a:p>
            <a:r>
              <a:rPr lang="en-US" altLang="ko-KR" dirty="0"/>
              <a:t>QCNN for </a:t>
            </a:r>
            <a:br>
              <a:rPr lang="en-US" altLang="ko-KR" dirty="0"/>
            </a:br>
            <a:r>
              <a:rPr lang="en-US" altLang="ko-KR" dirty="0"/>
              <a:t>Arbitrary Input Dimension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AE532F-A541-99E4-7DDA-7DF85551A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699" y="4202402"/>
            <a:ext cx="10134599" cy="1655762"/>
          </a:xfrm>
        </p:spPr>
        <p:txBody>
          <a:bodyPr>
            <a:normAutofit/>
          </a:bodyPr>
          <a:lstStyle/>
          <a:p>
            <a:r>
              <a:rPr lang="en-US" altLang="ko-KR" dirty="0"/>
              <a:t>Team Peach </a:t>
            </a:r>
            <a:r>
              <a:rPr lang="en-US" altLang="ko-KR" dirty="0" err="1"/>
              <a:t>IceTea</a:t>
            </a:r>
            <a:endParaRPr lang="en-US" altLang="ko-KR" dirty="0"/>
          </a:p>
          <a:p>
            <a:r>
              <a:rPr lang="en-US" altLang="ko-KR" dirty="0"/>
              <a:t>Members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Dong-Ha Kim, Si-</a:t>
            </a:r>
            <a:r>
              <a:rPr lang="en-US" altLang="ko-KR" dirty="0" err="1"/>
              <a:t>Heon</a:t>
            </a:r>
            <a:r>
              <a:rPr lang="ko-KR" altLang="en-US" dirty="0"/>
              <a:t> </a:t>
            </a:r>
            <a:r>
              <a:rPr lang="en-US" altLang="ko-KR" dirty="0"/>
              <a:t>Park,</a:t>
            </a:r>
            <a:r>
              <a:rPr lang="ko-KR" altLang="en-US" dirty="0"/>
              <a:t> </a:t>
            </a:r>
            <a:r>
              <a:rPr lang="en-US" altLang="ko-KR" dirty="0"/>
              <a:t>Ju-Young Ryu, Jung-Han Lee</a:t>
            </a:r>
          </a:p>
          <a:p>
            <a:r>
              <a:rPr lang="en-US" altLang="ko-KR" dirty="0"/>
              <a:t>Mentor</a:t>
            </a:r>
            <a:r>
              <a:rPr lang="ko-KR" altLang="en-US" dirty="0"/>
              <a:t> </a:t>
            </a:r>
            <a:r>
              <a:rPr lang="en-US" altLang="ko-KR" dirty="0"/>
              <a:t>: Prof. Daniel K. Park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81E2294-7D5D-936A-540F-7CD180EDA7BC}"/>
              </a:ext>
            </a:extLst>
          </p:cNvPr>
          <p:cNvCxnSpPr/>
          <p:nvPr/>
        </p:nvCxnSpPr>
        <p:spPr>
          <a:xfrm>
            <a:off x="1283855" y="3833091"/>
            <a:ext cx="9781309" cy="0"/>
          </a:xfrm>
          <a:prstGeom prst="line">
            <a:avLst/>
          </a:prstGeom>
          <a:ln w="76200">
            <a:solidFill>
              <a:srgbClr val="128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22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B4F8C-46BA-5EB9-E9FE-95D55721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Custom QCNN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08D37-940A-4AD6-FF69-3A1DC488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Data-padding</a:t>
            </a:r>
          </a:p>
          <a:p>
            <a:pPr lvl="1"/>
            <a:r>
              <a:rPr lang="en-US" altLang="ko-KR" dirty="0"/>
              <a:t>Zero-data padding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Add zeros to data</a:t>
            </a:r>
          </a:p>
          <a:p>
            <a:pPr lvl="1"/>
            <a:r>
              <a:rPr lang="en-US" altLang="ko-KR" b="1" dirty="0"/>
              <a:t>Periodic-data padding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en-US" altLang="ko-KR" b="1" dirty="0"/>
              <a:t> Add original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C8F8D-0241-DD15-90E5-CE39B477E2C2}"/>
              </a:ext>
            </a:extLst>
          </p:cNvPr>
          <p:cNvSpPr txBox="1"/>
          <p:nvPr/>
        </p:nvSpPr>
        <p:spPr>
          <a:xfrm>
            <a:off x="3543300" y="5842412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Periodic-data padding</a:t>
            </a:r>
            <a:endParaRPr lang="ko-KR" altLang="en-US" b="1" dirty="0"/>
          </a:p>
        </p:txBody>
      </p:sp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6F74DC98-D3B7-4900-D20E-198B3628D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580" y="3179265"/>
            <a:ext cx="7495470" cy="25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8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36CF2-0A81-9A38-DF50-7DED8A46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QCNN Models Results</a:t>
            </a:r>
            <a:endParaRPr lang="ko-KR" altLang="en-US" dirty="0"/>
          </a:p>
        </p:txBody>
      </p:sp>
      <p:pic>
        <p:nvPicPr>
          <p:cNvPr id="5" name="그림 4" descr="텍스트, 필기구이(가) 표시된 사진&#10;&#10;자동 생성된 설명">
            <a:extLst>
              <a:ext uri="{FF2B5EF4-FFF2-40B4-BE49-F238E27FC236}">
                <a16:creationId xmlns:a16="http://schemas.microsoft.com/office/drawing/2014/main" id="{60832935-336D-677D-FE93-A80B05639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1700562"/>
            <a:ext cx="3676237" cy="2297648"/>
          </a:xfrm>
          <a:prstGeom prst="rect">
            <a:avLst/>
          </a:prstGeo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0A789779-FEBC-DE8B-82AF-FD66C7197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0871"/>
            <a:ext cx="3676237" cy="2297649"/>
          </a:xfrm>
        </p:spPr>
      </p:pic>
      <p:pic>
        <p:nvPicPr>
          <p:cNvPr id="16" name="내용 개체 틀 6">
            <a:extLst>
              <a:ext uri="{FF2B5EF4-FFF2-40B4-BE49-F238E27FC236}">
                <a16:creationId xmlns:a16="http://schemas.microsoft.com/office/drawing/2014/main" id="{48ADEDCA-2813-CFF6-5344-E841B8590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4195227"/>
            <a:ext cx="3676236" cy="2297648"/>
          </a:xfrm>
          <a:prstGeom prst="rect">
            <a:avLst/>
          </a:prstGeom>
        </p:spPr>
      </p:pic>
      <p:pic>
        <p:nvPicPr>
          <p:cNvPr id="17" name="내용 개체 틀 12">
            <a:extLst>
              <a:ext uri="{FF2B5EF4-FFF2-40B4-BE49-F238E27FC236}">
                <a16:creationId xmlns:a16="http://schemas.microsoft.com/office/drawing/2014/main" id="{BF8CB8F1-D170-0E81-D91A-461BDEA9C3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95227"/>
            <a:ext cx="3676236" cy="229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3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B6E61-BE96-8981-1B15-43F18A18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Summary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580604-E3BB-9D32-889F-EF5F0C26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71180"/>
            <a:ext cx="9906000" cy="303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8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2728E-7C87-B359-BF98-F06853BD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QEC Using QCNN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0AA5AB1-D54A-1A06-B81C-765281366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99" y="2202653"/>
            <a:ext cx="5848169" cy="3363913"/>
          </a:xfr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F98E8783-B7A1-F752-91E9-F1E5974D8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5099" y="2595634"/>
            <a:ext cx="4358701" cy="19994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700718-4E77-39E0-6A44-DC86D3D83D3A}"/>
              </a:ext>
            </a:extLst>
          </p:cNvPr>
          <p:cNvSpPr txBox="1"/>
          <p:nvPr/>
        </p:nvSpPr>
        <p:spPr>
          <a:xfrm>
            <a:off x="1343024" y="5695950"/>
            <a:ext cx="4752975" cy="382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Fig. ref. : Cong et al., </a:t>
            </a:r>
            <a:r>
              <a:rPr lang="en-US" altLang="ko-KR" i="1" dirty="0"/>
              <a:t>Nature Physics</a:t>
            </a:r>
            <a:r>
              <a:rPr lang="en-US" altLang="ko-KR" dirty="0"/>
              <a:t>, 2019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A2F29-37E7-0067-FB1A-36DF782D2A32}"/>
              </a:ext>
            </a:extLst>
          </p:cNvPr>
          <p:cNvSpPr txBox="1"/>
          <p:nvPr/>
        </p:nvSpPr>
        <p:spPr>
          <a:xfrm>
            <a:off x="6583649" y="5038373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if prime number of qubits are used in the encoding?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Try Single-ancilla padding!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75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2728E-7C87-B359-BF98-F06853BD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QEC Using QCNN</a:t>
            </a:r>
            <a:endParaRPr lang="ko-KR" altLang="en-US" dirty="0"/>
          </a:p>
        </p:txBody>
      </p:sp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C5712DA6-4D9C-8DD4-463A-A0EA7F995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53" y="5167312"/>
            <a:ext cx="8260694" cy="1444860"/>
          </a:xfr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2E8C1ECE-EE91-8B72-4D3B-CA2C3D19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5653" y="1805819"/>
            <a:ext cx="8260694" cy="32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03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B2A2C-5293-F203-DE7A-967A2412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122DB4-4B92-DCFF-291E-D28F529A2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6" y="1825625"/>
            <a:ext cx="7832408" cy="4351338"/>
          </a:xfrm>
        </p:spPr>
      </p:pic>
    </p:spTree>
    <p:extLst>
      <p:ext uri="{BB962C8B-B14F-4D97-AF65-F5344CB8AC3E}">
        <p14:creationId xmlns:p14="http://schemas.microsoft.com/office/powerpoint/2010/main" val="22493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E7005-5D9C-A92C-2AAA-0FEF73A6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5C409-A189-5DFB-5973-D3AB85B91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QCNN-wise</a:t>
            </a:r>
          </a:p>
          <a:p>
            <a:pPr lvl="1"/>
            <a:r>
              <a:rPr lang="en-US" altLang="ko-KR" dirty="0"/>
              <a:t>Different datasets (ex. Fashion MNIST)</a:t>
            </a:r>
          </a:p>
          <a:p>
            <a:pPr lvl="1"/>
            <a:r>
              <a:rPr lang="en-US" altLang="ko-KR" dirty="0"/>
              <a:t>Different ansatz</a:t>
            </a:r>
          </a:p>
          <a:p>
            <a:pPr lvl="1"/>
            <a:r>
              <a:rPr lang="en-US" altLang="ko-KR" dirty="0"/>
              <a:t>Different # of input qubits</a:t>
            </a:r>
          </a:p>
          <a:p>
            <a:r>
              <a:rPr lang="en-US" altLang="ko-KR" dirty="0"/>
              <a:t>QEC-wise</a:t>
            </a:r>
          </a:p>
          <a:p>
            <a:pPr lvl="1"/>
            <a:r>
              <a:rPr lang="en-US" altLang="ko-KR" dirty="0"/>
              <a:t>More qubits</a:t>
            </a:r>
          </a:p>
          <a:p>
            <a:pPr lvl="1"/>
            <a:r>
              <a:rPr lang="en-US" altLang="ko-KR" dirty="0"/>
              <a:t>Different error types?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56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965A5-EEE5-B66F-3B01-30023D74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696E2-CE4B-A583-62F8-F2363587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T. </a:t>
            </a:r>
            <a:r>
              <a:rPr lang="en-US" altLang="ko-KR" dirty="0" err="1"/>
              <a:t>Hur</a:t>
            </a:r>
            <a:r>
              <a:rPr lang="en-US" altLang="ko-KR" dirty="0"/>
              <a:t>, L. Kim, and D. K. Park, “Quantum convolutional neural network for classical data classification,” </a:t>
            </a:r>
            <a:r>
              <a:rPr lang="en-US" altLang="ko-KR" i="1" dirty="0"/>
              <a:t>Quantum Machine Intelligence</a:t>
            </a:r>
            <a:r>
              <a:rPr lang="en-US" altLang="ko-KR" dirty="0"/>
              <a:t>, vol. 4, no. 1, pp. 1-18, 2022.</a:t>
            </a:r>
            <a:endParaRPr lang="ko-KR" altLang="en-US" dirty="0"/>
          </a:p>
          <a:p>
            <a:r>
              <a:rPr lang="en-US" altLang="ko-KR" dirty="0"/>
              <a:t>I. Cong, S. Choi, and M. D. </a:t>
            </a:r>
            <a:r>
              <a:rPr lang="en-US" altLang="ko-KR" dirty="0" err="1"/>
              <a:t>Lukin</a:t>
            </a:r>
            <a:r>
              <a:rPr lang="en-US" altLang="ko-KR" dirty="0"/>
              <a:t>, “Quantum convolutional neural networks,” </a:t>
            </a:r>
            <a:r>
              <a:rPr lang="en-US" altLang="ko-KR" i="1" dirty="0"/>
              <a:t>Nature Physics</a:t>
            </a:r>
            <a:r>
              <a:rPr lang="en-US" altLang="ko-KR" dirty="0"/>
              <a:t>, vol. 15, no. 12, pp. 1273-1278, 2019.</a:t>
            </a:r>
          </a:p>
        </p:txBody>
      </p:sp>
    </p:spTree>
    <p:extLst>
      <p:ext uri="{BB962C8B-B14F-4D97-AF65-F5344CB8AC3E}">
        <p14:creationId xmlns:p14="http://schemas.microsoft.com/office/powerpoint/2010/main" val="338149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6EA97-61D1-9B3E-BBF1-96C32238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E97E0-4E76-ECBD-BB95-BBE7E81F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153025"/>
          </a:xfrm>
        </p:spPr>
        <p:txBody>
          <a:bodyPr>
            <a:normAutofit/>
          </a:bodyPr>
          <a:lstStyle/>
          <a:p>
            <a:r>
              <a:rPr lang="en-US" altLang="ko-KR" dirty="0"/>
              <a:t>Motivation</a:t>
            </a:r>
          </a:p>
          <a:p>
            <a:r>
              <a:rPr lang="en-US" altLang="ko-KR" dirty="0"/>
              <a:t>QCNN Models</a:t>
            </a:r>
          </a:p>
          <a:p>
            <a:r>
              <a:rPr lang="en-US" altLang="ko-KR" dirty="0"/>
              <a:t>QEC with QCNN</a:t>
            </a:r>
          </a:p>
          <a:p>
            <a:r>
              <a:rPr lang="en-US" altLang="ko-KR" dirty="0"/>
              <a:t>Future Works</a:t>
            </a:r>
          </a:p>
          <a:p>
            <a:r>
              <a:rPr lang="en-US" altLang="ko-KR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77538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28535-FFB7-340F-C149-6A5635AF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E7B513F-294B-2EF7-99E7-3C54CF64608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Limitation of QCNN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input qubits</a:t>
                </a:r>
              </a:p>
              <a:p>
                <a:pPr marL="457200" lvl="1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</a:t>
                </a:r>
                <a:r>
                  <a:rPr lang="en-US" altLang="ko-KR" dirty="0"/>
                  <a:t> Input dimension constrained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Goal</a:t>
                </a:r>
              </a:p>
              <a:p>
                <a:pPr lvl="1"/>
                <a:r>
                  <a:rPr lang="en-US" altLang="ko-KR" dirty="0"/>
                  <a:t>Generalize QCNN with minimum ancilla qubits</a:t>
                </a:r>
              </a:p>
              <a:p>
                <a:pPr lvl="1"/>
                <a:r>
                  <a:rPr lang="en-US" altLang="ko-KR" dirty="0"/>
                  <a:t>Train &amp; Test the code using MNIST data (0,1)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E7B513F-294B-2EF7-99E7-3C54CF646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9A33285-1BD5-61AD-0220-0D9D90F77B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2200" y="2455436"/>
            <a:ext cx="5181600" cy="3091715"/>
          </a:xfrm>
        </p:spPr>
      </p:pic>
    </p:spTree>
    <p:extLst>
      <p:ext uri="{BB962C8B-B14F-4D97-AF65-F5344CB8AC3E}">
        <p14:creationId xmlns:p14="http://schemas.microsoft.com/office/powerpoint/2010/main" val="65251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D608B90A-E50D-9E84-4BD2-AB84305A5A21}"/>
              </a:ext>
            </a:extLst>
          </p:cNvPr>
          <p:cNvGrpSpPr/>
          <p:nvPr/>
        </p:nvGrpSpPr>
        <p:grpSpPr>
          <a:xfrm>
            <a:off x="323850" y="2502598"/>
            <a:ext cx="6886575" cy="2762250"/>
            <a:chOff x="511583" y="2502598"/>
            <a:chExt cx="6698842" cy="276225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E40C338-E518-EB53-31C3-377D795E428C}"/>
                </a:ext>
              </a:extLst>
            </p:cNvPr>
            <p:cNvSpPr/>
            <p:nvPr/>
          </p:nvSpPr>
          <p:spPr>
            <a:xfrm>
              <a:off x="1114425" y="2895600"/>
              <a:ext cx="6096000" cy="1976246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A15FDEE-BAEE-DE09-E5AA-878A24328E97}"/>
                </a:ext>
              </a:extLst>
            </p:cNvPr>
            <p:cNvSpPr/>
            <p:nvPr/>
          </p:nvSpPr>
          <p:spPr>
            <a:xfrm>
              <a:off x="511583" y="2502598"/>
              <a:ext cx="723900" cy="2762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865E03-C968-F22A-85A4-95A3F177C900}"/>
              </a:ext>
            </a:extLst>
          </p:cNvPr>
          <p:cNvCxnSpPr>
            <a:cxnSpLocks/>
          </p:cNvCxnSpPr>
          <p:nvPr/>
        </p:nvCxnSpPr>
        <p:spPr>
          <a:xfrm>
            <a:off x="7210425" y="3872104"/>
            <a:ext cx="4391025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404EE0E-851C-85EE-0285-5EAED0F4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Our Code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33753B8-7C6B-7473-3F71-93D68B72B2F0}"/>
              </a:ext>
            </a:extLst>
          </p:cNvPr>
          <p:cNvSpPr/>
          <p:nvPr/>
        </p:nvSpPr>
        <p:spPr>
          <a:xfrm>
            <a:off x="1539079" y="2091013"/>
            <a:ext cx="2024064" cy="1562701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Ansatz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code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F4FB09B-4336-0571-DBF4-7904C7C7A7B4}"/>
              </a:ext>
            </a:extLst>
          </p:cNvPr>
          <p:cNvSpPr/>
          <p:nvPr/>
        </p:nvSpPr>
        <p:spPr>
          <a:xfrm>
            <a:off x="1539079" y="4090495"/>
            <a:ext cx="2024064" cy="1562701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MNIST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dataset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90446F-3B1B-92C2-C4AB-089B47AE82E2}"/>
              </a:ext>
            </a:extLst>
          </p:cNvPr>
          <p:cNvSpPr/>
          <p:nvPr/>
        </p:nvSpPr>
        <p:spPr>
          <a:xfrm>
            <a:off x="4057649" y="4090495"/>
            <a:ext cx="2670755" cy="1562701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PCA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code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C3538F-8E6C-E861-52E7-C5850B4B17EF}"/>
              </a:ext>
            </a:extLst>
          </p:cNvPr>
          <p:cNvSpPr/>
          <p:nvPr/>
        </p:nvSpPr>
        <p:spPr>
          <a:xfrm>
            <a:off x="4057650" y="2091013"/>
            <a:ext cx="2670755" cy="1562701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QCNN Circuit 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code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E3F39D1-993F-710A-2C20-AFDA2EDAD1B1}"/>
              </a:ext>
            </a:extLst>
          </p:cNvPr>
          <p:cNvSpPr/>
          <p:nvPr/>
        </p:nvSpPr>
        <p:spPr>
          <a:xfrm>
            <a:off x="7813267" y="2091013"/>
            <a:ext cx="2839654" cy="3562182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QCNN Train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code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74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FE816-3C02-BC0E-E870-DAFC436A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Ansatz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BE925-9B7C-6633-4B74-E5D6C504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Short circuit, small # of parameters, decent accuracy</a:t>
            </a:r>
            <a:endParaRPr lang="ko-KR" altLang="en-US" dirty="0"/>
          </a:p>
        </p:txBody>
      </p:sp>
      <p:pic>
        <p:nvPicPr>
          <p:cNvPr id="6" name="그림 5" descr="광장이(가) 표시된 사진&#10;&#10;자동 생성된 설명">
            <a:extLst>
              <a:ext uri="{FF2B5EF4-FFF2-40B4-BE49-F238E27FC236}">
                <a16:creationId xmlns:a16="http://schemas.microsoft.com/office/drawing/2014/main" id="{7EA70C3A-280B-95ED-63E6-990812651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81" y="2844876"/>
            <a:ext cx="3610238" cy="30756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B3CD84-C5C9-247C-8821-5FE5B10D2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696" y="2969377"/>
            <a:ext cx="5210879" cy="2826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477FE0-E486-54AA-996B-948F83E99B81}"/>
              </a:ext>
            </a:extLst>
          </p:cNvPr>
          <p:cNvSpPr txBox="1"/>
          <p:nvPr/>
        </p:nvSpPr>
        <p:spPr>
          <a:xfrm flipH="1">
            <a:off x="2743435" y="6281904"/>
            <a:ext cx="609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Ref. : </a:t>
            </a:r>
            <a:r>
              <a:rPr lang="en-US" altLang="ko-KR" dirty="0" err="1"/>
              <a:t>Hur</a:t>
            </a:r>
            <a:r>
              <a:rPr lang="en-US" altLang="ko-KR" dirty="0"/>
              <a:t> et al. </a:t>
            </a:r>
            <a:r>
              <a:rPr lang="en-US" altLang="ko-KR" i="1" dirty="0"/>
              <a:t>Quantum Machine Intelligence</a:t>
            </a:r>
            <a:r>
              <a:rPr lang="en-US" altLang="ko-KR" dirty="0"/>
              <a:t>, 2022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55D4EB-D32C-7D6E-0BC6-2FE402AF1CB8}"/>
              </a:ext>
            </a:extLst>
          </p:cNvPr>
          <p:cNvSpPr txBox="1"/>
          <p:nvPr/>
        </p:nvSpPr>
        <p:spPr>
          <a:xfrm flipH="1">
            <a:off x="1359264" y="5746277"/>
            <a:ext cx="32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(a) Convolution layer ansatz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8BD24-BD29-FD2F-857E-A7B76891258C}"/>
              </a:ext>
            </a:extLst>
          </p:cNvPr>
          <p:cNvSpPr txBox="1"/>
          <p:nvPr/>
        </p:nvSpPr>
        <p:spPr>
          <a:xfrm flipH="1">
            <a:off x="6775856" y="5746277"/>
            <a:ext cx="301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(b) Pooling layer ansatz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88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D668AD6-D809-E7B9-1817-681809D46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117" y="1695017"/>
            <a:ext cx="5576452" cy="34852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ECBFCD-5AC2-A495-4DB2-653806D1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Conventional QCNN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80CF3-B4B6-0CF0-9A13-2588708D0507}"/>
              </a:ext>
            </a:extLst>
          </p:cNvPr>
          <p:cNvSpPr txBox="1"/>
          <p:nvPr/>
        </p:nvSpPr>
        <p:spPr>
          <a:xfrm>
            <a:off x="1563723" y="5442241"/>
            <a:ext cx="382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 data dimension : 256 (PCA)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0594C406-36A9-FFA9-D15D-F03B17E3A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976" y="1686358"/>
            <a:ext cx="5833457" cy="348528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1E2802-B7EB-5705-F855-86C9F5F7A185}"/>
              </a:ext>
            </a:extLst>
          </p:cNvPr>
          <p:cNvSpPr txBox="1"/>
          <p:nvPr/>
        </p:nvSpPr>
        <p:spPr>
          <a:xfrm>
            <a:off x="7302804" y="5442241"/>
            <a:ext cx="382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Validation loss: No overfitting</a:t>
            </a:r>
          </a:p>
        </p:txBody>
      </p:sp>
    </p:spTree>
    <p:extLst>
      <p:ext uri="{BB962C8B-B14F-4D97-AF65-F5344CB8AC3E}">
        <p14:creationId xmlns:p14="http://schemas.microsoft.com/office/powerpoint/2010/main" val="354345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B4F8C-46BA-5EB9-E9FE-95D55721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Custom QCNN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08D37-940A-4AD6-FF69-3A1DC488F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70236" cy="4351338"/>
          </a:xfrm>
        </p:spPr>
        <p:txBody>
          <a:bodyPr/>
          <a:lstStyle/>
          <a:p>
            <a:r>
              <a:rPr lang="en-US" altLang="ko-KR" dirty="0"/>
              <a:t>Qubit-padding</a:t>
            </a:r>
          </a:p>
          <a:p>
            <a:pPr lvl="1"/>
            <a:r>
              <a:rPr lang="en-US" altLang="ko-KR" b="1" dirty="0"/>
              <a:t>Layer-wise padding</a:t>
            </a:r>
          </a:p>
          <a:p>
            <a:pPr lvl="2"/>
            <a:r>
              <a:rPr lang="en-US" altLang="ko-KR" b="1" dirty="0"/>
              <a:t>Add ancilla to odd qubit # layer</a:t>
            </a:r>
          </a:p>
          <a:p>
            <a:pPr lvl="1"/>
            <a:r>
              <a:rPr lang="en-US" altLang="ko-KR" dirty="0"/>
              <a:t>Single-ancilla padding</a:t>
            </a:r>
          </a:p>
          <a:p>
            <a:pPr lvl="2"/>
            <a:r>
              <a:rPr lang="en-US" altLang="ko-KR" dirty="0"/>
              <a:t>Add one ancilla &amp; reuse</a:t>
            </a:r>
          </a:p>
          <a:p>
            <a:r>
              <a:rPr lang="en-US" altLang="ko-KR" dirty="0"/>
              <a:t>Data-padding</a:t>
            </a:r>
          </a:p>
          <a:p>
            <a:pPr lvl="1"/>
            <a:r>
              <a:rPr lang="en-US" altLang="ko-KR" dirty="0"/>
              <a:t>Zero-data padding</a:t>
            </a:r>
          </a:p>
          <a:p>
            <a:pPr lvl="2"/>
            <a:r>
              <a:rPr lang="en-US" altLang="ko-KR" dirty="0"/>
              <a:t>Add zeros to data</a:t>
            </a:r>
          </a:p>
          <a:p>
            <a:pPr lvl="1"/>
            <a:r>
              <a:rPr lang="en-US" altLang="ko-KR" dirty="0"/>
              <a:t>Periodic-data padding</a:t>
            </a:r>
          </a:p>
          <a:p>
            <a:pPr lvl="2"/>
            <a:r>
              <a:rPr lang="en-US" altLang="ko-KR" dirty="0"/>
              <a:t>Add original data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B6FF5BD-19FC-9171-0439-30E446472B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2200" y="2619953"/>
            <a:ext cx="5181600" cy="2762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7C8F8D-0241-DD15-90E5-CE39B477E2C2}"/>
              </a:ext>
            </a:extLst>
          </p:cNvPr>
          <p:cNvSpPr txBox="1"/>
          <p:nvPr/>
        </p:nvSpPr>
        <p:spPr>
          <a:xfrm>
            <a:off x="6172200" y="538263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Layer-wise Padding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5006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B4F8C-46BA-5EB9-E9FE-95D55721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Custom QCNN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08D37-940A-4AD6-FF69-3A1DC488F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70236" cy="4351338"/>
          </a:xfrm>
        </p:spPr>
        <p:txBody>
          <a:bodyPr/>
          <a:lstStyle/>
          <a:p>
            <a:r>
              <a:rPr lang="en-US" altLang="ko-KR" dirty="0"/>
              <a:t>Qubit-padding</a:t>
            </a:r>
          </a:p>
          <a:p>
            <a:pPr lvl="1"/>
            <a:r>
              <a:rPr lang="en-US" altLang="ko-KR" dirty="0"/>
              <a:t>Layer-wise padding</a:t>
            </a:r>
          </a:p>
          <a:p>
            <a:pPr lvl="2"/>
            <a:r>
              <a:rPr lang="en-US" altLang="ko-KR" dirty="0"/>
              <a:t>Add ancilla to odd qubit # layer</a:t>
            </a:r>
          </a:p>
          <a:p>
            <a:pPr lvl="1"/>
            <a:r>
              <a:rPr lang="en-US" altLang="ko-KR" b="1" dirty="0"/>
              <a:t>Single-ancilla padding</a:t>
            </a:r>
          </a:p>
          <a:p>
            <a:pPr lvl="2"/>
            <a:r>
              <a:rPr lang="en-US" altLang="ko-KR" b="1" dirty="0"/>
              <a:t>Add one ancilla &amp; reuse</a:t>
            </a:r>
          </a:p>
          <a:p>
            <a:r>
              <a:rPr lang="en-US" altLang="ko-KR" dirty="0"/>
              <a:t>Data-padding</a:t>
            </a:r>
          </a:p>
          <a:p>
            <a:pPr lvl="1"/>
            <a:r>
              <a:rPr lang="en-US" altLang="ko-KR" dirty="0"/>
              <a:t>Zero-data padding</a:t>
            </a:r>
          </a:p>
          <a:p>
            <a:pPr lvl="2"/>
            <a:r>
              <a:rPr lang="en-US" altLang="ko-KR" dirty="0"/>
              <a:t>Add zeros to data</a:t>
            </a:r>
          </a:p>
          <a:p>
            <a:pPr lvl="1"/>
            <a:r>
              <a:rPr lang="en-US" altLang="ko-KR" dirty="0"/>
              <a:t>Periodic-data padding</a:t>
            </a:r>
          </a:p>
          <a:p>
            <a:pPr lvl="2"/>
            <a:r>
              <a:rPr lang="en-US" altLang="ko-KR" dirty="0"/>
              <a:t>Add original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C8F8D-0241-DD15-90E5-CE39B477E2C2}"/>
              </a:ext>
            </a:extLst>
          </p:cNvPr>
          <p:cNvSpPr txBox="1"/>
          <p:nvPr/>
        </p:nvSpPr>
        <p:spPr>
          <a:xfrm>
            <a:off x="6172200" y="538263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Single-ancilla Padding</a:t>
            </a:r>
            <a:endParaRPr lang="ko-KR" altLang="en-US" b="1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6AACC1F-1B86-497E-6428-A31B833B46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2200" y="2814892"/>
            <a:ext cx="5181600" cy="23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3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B4F8C-46BA-5EB9-E9FE-95D55721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Custom QCNN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08D37-940A-4AD6-FF69-3A1DC488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Data-padding</a:t>
            </a:r>
          </a:p>
          <a:p>
            <a:pPr lvl="1"/>
            <a:r>
              <a:rPr lang="en-US" altLang="ko-KR" b="1" dirty="0"/>
              <a:t>Zero-data padding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en-US" altLang="ko-KR" b="1" dirty="0"/>
              <a:t> Add zeros to data</a:t>
            </a:r>
          </a:p>
          <a:p>
            <a:pPr lvl="1"/>
            <a:r>
              <a:rPr lang="en-US" altLang="ko-KR" dirty="0"/>
              <a:t>Periodic-data padding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Add original data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C5AB9C0-A490-A1A8-BDE1-96C0ED9E59D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50" y="3171111"/>
            <a:ext cx="7488100" cy="2571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7C8F8D-0241-DD15-90E5-CE39B477E2C2}"/>
              </a:ext>
            </a:extLst>
          </p:cNvPr>
          <p:cNvSpPr txBox="1"/>
          <p:nvPr/>
        </p:nvSpPr>
        <p:spPr>
          <a:xfrm>
            <a:off x="3543300" y="5842412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Zero-data padding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8644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390</Words>
  <Application>Microsoft Office PowerPoint</Application>
  <PresentationFormat>와이드스크린</PresentationFormat>
  <Paragraphs>90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QCNN for  Arbitrary Input Dimension</vt:lpstr>
      <vt:lpstr>Table</vt:lpstr>
      <vt:lpstr>Motivation</vt:lpstr>
      <vt:lpstr>Structure of Our Code</vt:lpstr>
      <vt:lpstr>Ansatz</vt:lpstr>
      <vt:lpstr>Conventional QCNN</vt:lpstr>
      <vt:lpstr>Custom QCNN models</vt:lpstr>
      <vt:lpstr>Custom QCNN models</vt:lpstr>
      <vt:lpstr>Custom QCNN models</vt:lpstr>
      <vt:lpstr>Custom QCNN models</vt:lpstr>
      <vt:lpstr>QCNN Models Results</vt:lpstr>
      <vt:lpstr>Results Summary</vt:lpstr>
      <vt:lpstr>QEC Using QCNN</vt:lpstr>
      <vt:lpstr>QEC Using QCNN</vt:lpstr>
      <vt:lpstr>Results</vt:lpstr>
      <vt:lpstr>Future Work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QCNN for Arbitrary # of Qubits</dc:title>
  <dc:creator>이정한</dc:creator>
  <cp:lastModifiedBy>이정한</cp:lastModifiedBy>
  <cp:revision>51</cp:revision>
  <dcterms:created xsi:type="dcterms:W3CDTF">2022-06-28T07:29:34Z</dcterms:created>
  <dcterms:modified xsi:type="dcterms:W3CDTF">2022-06-29T02:55:20Z</dcterms:modified>
</cp:coreProperties>
</file>