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622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04" y="80"/>
      </p:cViewPr>
      <p:guideLst>
        <p:guide orient="horz" pos="213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4DD5EE2-0F71-437D-9438-13CCE6E2D3A4}" type="datetime1">
              <a:rPr lang="ko-KR" altLang="en-US">
                <a:latin typeface="맑은 고딕"/>
                <a:ea typeface="맑은 고딕"/>
              </a:rPr>
              <a:pPr lvl="0">
                <a:defRPr/>
              </a:pPr>
              <a:t>2025-10-17</a:t>
            </a:fld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35F53A9-D8CC-4D53-A6BF-2C0C2798EC5D}" type="slidenum">
              <a:rPr lang="ko-KR" altLang="en-US">
                <a:latin typeface="맑은 고딕"/>
                <a:ea typeface="맑은 고딕"/>
              </a:rPr>
              <a:pPr lvl="0">
                <a:defRPr/>
              </a:pPr>
              <a:t>‹#›</a:t>
            </a:fld>
            <a:endParaRPr lang="ko-KR" altLang="en-US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Tx/>
              <a:buNone/>
              <a:defRPr/>
            </a:pPr>
            <a:endParaRPr lang="ko-KR" altLang="en-US"/>
          </a:p>
        </p:txBody>
      </p:sp>
      <p:sp>
        <p:nvSpPr>
          <p:cNvPr id="55" name="Google Shape;55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>
              <a:solidFill>
                <a:srgbClr val="7F7F7F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34" charset="-127"/>
            </a:endParaRPr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7;p11"/>
          <p:cNvSpPr txBox="1"/>
          <p:nvPr/>
        </p:nvSpPr>
        <p:spPr>
          <a:xfrm>
            <a:off x="177762" y="227159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ko-KR" altLang="en-US" sz="32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ExtraBold"/>
                <a:ea typeface="나눔스퀘어 ExtraBold"/>
                <a:cs typeface="Arial"/>
                <a:sym typeface="Arial"/>
              </a:rPr>
              <a:t>조별 과제 </a:t>
            </a:r>
            <a:r>
              <a:rPr lang="en-US" altLang="ko-KR" sz="32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ExtraBold"/>
                <a:ea typeface="나눔스퀘어 ExtraBold"/>
                <a:cs typeface="Arial"/>
                <a:sym typeface="Arial"/>
              </a:rPr>
              <a:t>1P </a:t>
            </a:r>
            <a:r>
              <a:rPr lang="ko-KR" altLang="en-US" sz="32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ExtraBold"/>
                <a:ea typeface="나눔스퀘어 ExtraBold"/>
                <a:cs typeface="Arial"/>
                <a:sym typeface="Arial"/>
              </a:rPr>
              <a:t>정리</a:t>
            </a:r>
            <a:endParaRPr lang="ko-KR" altLang="en-US" sz="3200" spc="-100">
              <a:solidFill>
                <a:srgbClr val="000000"/>
              </a:solidFill>
              <a:latin typeface="나눔스퀘어 ExtraBold"/>
              <a:ea typeface="나눔스퀘어 ExtraBold"/>
              <a:cs typeface="Arial"/>
              <a:sym typeface="Arial"/>
            </a:endParaRPr>
          </a:p>
        </p:txBody>
      </p:sp>
      <p:graphicFrame>
        <p:nvGraphicFramePr>
          <p:cNvPr id="4" name="Google Shape;516;g1b5d807d25a_29_172"/>
          <p:cNvGraphicFramePr/>
          <p:nvPr>
            <p:extLst>
              <p:ext uri="{D42A27DB-BD31-4B8C-83A1-F6EECF244321}">
                <p14:modId xmlns:p14="http://schemas.microsoft.com/office/powerpoint/2010/main" val="583123579"/>
              </p:ext>
            </p:extLst>
          </p:nvPr>
        </p:nvGraphicFramePr>
        <p:xfrm>
          <a:off x="177762" y="1146019"/>
          <a:ext cx="11834944" cy="52614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623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7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  <a:latin typeface="나눔스퀘어 Bold"/>
                          <a:ea typeface="나눔스퀘어 Bold"/>
                        </a:rPr>
                        <a:t>반</a:t>
                      </a:r>
                      <a:r>
                        <a:rPr lang="en-US" altLang="ko-KR" sz="1400" b="1">
                          <a:solidFill>
                            <a:schemeClr val="bg1"/>
                          </a:solidFill>
                          <a:latin typeface="나눔스퀘어 Bold"/>
                          <a:ea typeface="나눔스퀘어 Bold"/>
                        </a:rPr>
                        <a:t>/</a:t>
                      </a:r>
                      <a:r>
                        <a:rPr lang="ko-KR" altLang="en-US" sz="1400" b="1">
                          <a:solidFill>
                            <a:schemeClr val="bg1"/>
                          </a:solidFill>
                          <a:latin typeface="나눔스퀘어 Bold"/>
                          <a:ea typeface="나눔스퀘어 Bold"/>
                        </a:rPr>
                        <a:t>조</a:t>
                      </a:r>
                      <a:endParaRPr sz="1400" b="1">
                        <a:solidFill>
                          <a:schemeClr val="bg1"/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나눔스퀘어 Bold"/>
                          <a:ea typeface="나눔스퀘어 Bold"/>
                        </a:rPr>
                        <a:t>부산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나눔스퀘어 Bold"/>
                          <a:ea typeface="나눔스퀘어 Bold"/>
                        </a:rPr>
                        <a:t>/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나눔스퀘어 Bold"/>
                          <a:ea typeface="나눔스퀘어 Bold"/>
                        </a:rPr>
                        <a:t>경남권역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나눔스퀘어 Bold"/>
                          <a:ea typeface="나눔스퀘어 Bold"/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나눔스퀘어 Bold"/>
                          <a:ea typeface="나눔스퀘어 Bold"/>
                        </a:rPr>
                        <a:t>반 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나눔스퀘어 Bold"/>
                          <a:ea typeface="나눔스퀘어 Bold"/>
                        </a:rPr>
                        <a:t>22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나눔스퀘어 Bold"/>
                          <a:ea typeface="나눔스퀘어 Bold"/>
                        </a:rPr>
                        <a:t>조</a:t>
                      </a:r>
                      <a:endParaRPr sz="1400" dirty="0">
                        <a:solidFill>
                          <a:schemeClr val="bg1"/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30AE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56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400" b="1" u="none" strike="noStrike" cap="none" dirty="0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조원 성명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200" b="1" u="none" strike="noStrike" cap="none">
                          <a:solidFill>
                            <a:schemeClr val="tx1"/>
                          </a:solidFill>
                          <a:latin typeface="맑은 고딕"/>
                          <a:ea typeface="나눔스퀘어 Bold"/>
                        </a:rPr>
                        <a:t>양시현, 고진영, 김세영, 김태균, 박기준, 오정우, 이정제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6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400" b="1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과제명</a:t>
                      </a:r>
                      <a:endParaRPr sz="1400" b="1">
                        <a:solidFill>
                          <a:schemeClr val="tx1"/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200" b="1" i="0" u="none" strike="noStrike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휴대폰 및 웨어러블 센서 데이터 활용한 사고/긴급 상황 감지 솔루션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791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400" b="1" u="none" strike="noStrike" cap="none" dirty="0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주요 </a:t>
                      </a:r>
                      <a:r>
                        <a:rPr lang="ko-KR" altLang="en-US" sz="1400" b="1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서비스 내용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360" lvl="0" indent="-171360" algn="l">
                        <a:buChar char="•"/>
                        <a:defRPr/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센서 융합기반 실시간 이상 감지 기술을 이용하여 작업자</a:t>
                      </a: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휴대폰</a:t>
                      </a: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웨어러블</a:t>
                      </a: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디바이스를</a:t>
                      </a: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통한</a:t>
                      </a: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낙상</a:t>
                      </a: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충격</a:t>
                      </a: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등 신체 이상이나 사고를 실시간으로 감지하고 경고 발송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171360" lvl="0" indent="-171360" algn="l">
                        <a:buChar char="•"/>
                        <a:defRPr/>
                      </a:pP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딥러닝 분석을 통해서 작업자의 피로도 및 장비 이상 징후를 사고 전 예측하거나 위험성을 고지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</a:p>
                    <a:p>
                      <a:pPr marL="171360" lvl="0" indent="-171360" algn="l">
                        <a:buChar char="•"/>
                        <a:defRPr/>
                      </a:pPr>
                      <a:r>
                        <a:rPr lang="en-US" altLang="ko-KR" sz="1200" b="1" i="0" u="none" strike="noStrike" cap="non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GPS</a:t>
                      </a:r>
                      <a:r>
                        <a:rPr lang="ko-KR" altLang="en-US" sz="1200" b="1" i="0" u="none" strike="noStrike" cap="non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기반의 위험 구역 접근 차단 및 사고 발생 위치 추적을 통한 빠른 대처를 가능하게 함</a:t>
                      </a:r>
                      <a:endParaRPr lang="en-US" altLang="ko-KR" sz="1200" b="1" i="0" u="none" strike="noStrike" cap="none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82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400" b="1" u="none" strike="noStrike" cap="none" dirty="0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목표 고객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200" b="1" i="0" u="none" strike="noStrike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B2B(</a:t>
                      </a:r>
                      <a:r>
                        <a:rPr lang="ko-KR" altLang="en-US" sz="1200" b="1" i="0" u="none" strike="noStrike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현대건설</a:t>
                      </a:r>
                      <a:r>
                        <a:rPr lang="en-US" altLang="ko-KR" sz="1200" b="1" i="0" u="none" strike="noStrike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 i="0" u="none" strike="noStrike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한화오션</a:t>
                      </a:r>
                      <a:r>
                        <a:rPr lang="en-US" altLang="ko-KR" sz="1200" b="1" i="0" u="none" strike="noStrike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 - </a:t>
                      </a:r>
                      <a:r>
                        <a:rPr lang="ko-KR" altLang="en-US" sz="1200" b="1" i="0" u="none" strike="noStrike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건설사</a:t>
                      </a:r>
                      <a:r>
                        <a:rPr lang="en-US" altLang="ko-KR" sz="1200" b="1" i="0" u="none" strike="noStrike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 i="0" u="none" strike="noStrike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조선등의 고위험 산업군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5929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400" b="1" u="none" strike="noStrike" cap="none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과제 선정 배경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360" lvl="0" indent="-171360" algn="l">
                        <a:buChar char="•"/>
                        <a:defRPr/>
                      </a:pP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2022 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중대재해처벌법 시행으로 경영 책임자에게 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‘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사전적 위험 파악 및 개선 의무가 법적으로 강제됨에 따라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기업은 사고를 사전에 예방하고 발생 시 즉시 감지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대응하여 피를 최소화 할 필요가 있음</a:t>
                      </a:r>
                      <a:endParaRPr lang="en-US" altLang="ko-KR" sz="1200" b="1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800" b="1" i="0" u="none" strike="noStrike" cap="non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</a:p>
                    <a:p>
                      <a:pPr marL="171360" lvl="0" indent="-171360" algn="l">
                        <a:buChar char="•"/>
                        <a:defRPr/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안전 관리 인력 수요 증가 대비 공급 부족 현상 발생을 이를 웨어러블 기반 시스템으로 보완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887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400" b="1" u="none" strike="noStrike" cap="none" dirty="0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활용 데이터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"/>
                        </a:rPr>
                        <a:t>가속도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"/>
                        </a:rPr>
                        <a:t>,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"/>
                        </a:rPr>
                        <a:t> 자이로 센서를 통한 움직임패턴 데이터 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"/>
                        </a:rPr>
                        <a:t>/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"/>
                        </a:rPr>
                        <a:t>웨어러블 신호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"/>
                        </a:rPr>
                        <a:t>(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"/>
                        </a:rPr>
                        <a:t>상태감지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"/>
                        </a:rPr>
                        <a:t>)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"/>
                        </a:rPr>
                        <a:t> 데이터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"/>
                        </a:rPr>
                        <a:t> /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"/>
                        </a:rPr>
                        <a:t>위치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"/>
                        </a:rPr>
                        <a:t>(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"/>
                        </a:rPr>
                        <a:t>위험구역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"/>
                        </a:rPr>
                        <a:t>,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"/>
                        </a:rPr>
                        <a:t>장비 접근을 위한</a:t>
                      </a:r>
                      <a:r>
                        <a:rPr lang="en-US" altLang="ko-KR" sz="1200" b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"/>
                        </a:rPr>
                        <a:t>)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Arial"/>
                        </a:rPr>
                        <a:t>데이터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2893">
                <a:tc>
                  <a:txBody>
                    <a:bodyPr/>
                    <a:lstStyle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400" b="1" u="none" strike="noStrike" cap="none" dirty="0">
                          <a:solidFill>
                            <a:schemeClr val="tx1"/>
                          </a:solidFill>
                          <a:latin typeface="나눔스퀘어 Bold"/>
                          <a:ea typeface="나눔스퀘어 Bold"/>
                        </a:rPr>
                        <a:t>기대 효과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ct val="25000"/>
                        <a:buNone/>
                        <a:defRPr/>
                      </a:pPr>
                      <a:r>
                        <a:rPr lang="ko-KR" altLang="en-US" sz="1200" b="1" i="0" u="none" strike="noStrike" cap="none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+mj-ea"/>
                          <a:ea typeface="+mj-ea"/>
                          <a:cs typeface="+mn-cs"/>
                          <a:sym typeface="Arial"/>
                        </a:rPr>
                        <a:t>산업 현장의 실시간 안전 관리를 통해 사고를 사전에 예방 및 신속한 대응을 통한 피해를 최소화하는 선제적 안전 관리 체계 구현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212</Words>
  <Application>Microsoft Office PowerPoint</Application>
  <PresentationFormat>와이드스크린</PresentationFormat>
  <Paragraphs>23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Noto Sans Symbols</vt:lpstr>
      <vt:lpstr>나눔스퀘어 Bold</vt:lpstr>
      <vt:lpstr>나눔스퀘어 ExtraBold</vt:lpstr>
      <vt:lpstr>나눔스퀘어 네오 Heavy</vt:lpstr>
      <vt:lpstr>맑은 고딕</vt:lpstr>
      <vt:lpstr>맑은 고딕</vt:lpstr>
      <vt:lpstr>Arial</vt:lpstr>
      <vt:lpstr>Calibri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세영 김</cp:lastModifiedBy>
  <cp:revision>13</cp:revision>
  <dcterms:modified xsi:type="dcterms:W3CDTF">2025-10-17T06:53:56Z</dcterms:modified>
  <cp:version/>
</cp:coreProperties>
</file>