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 autoCompressPictures="0">
  <p:sldMasterIdLst>
    <p:sldMasterId id="2147483864" r:id="rId14"/>
  </p:sldMasterIdLst>
  <p:notesMasterIdLst>
    <p:notesMasterId r:id="rId16"/>
  </p:notesMasterIdLst>
  <p:handoutMasterIdLst>
    <p:handoutMasterId r:id="rId17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이제현" initials="이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20312"/>
    <p:restoredTop sz="97658"/>
  </p:normalViewPr>
  <p:slideViewPr>
    <p:cSldViewPr snapToGrid="0">
      <p:cViewPr varScale="1">
        <p:scale>
          <a:sx n="56" d="100"/>
          <a:sy n="56" d="100"/>
        </p:scale>
        <p:origin x="690" y="30"/>
      </p:cViewPr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102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slideMaster" Target="slideMasters/slideMaster1.xml"  /><Relationship Id="rId15" Type="http://schemas.openxmlformats.org/officeDocument/2006/relationships/theme" Target="theme/theme1.xml"  /><Relationship Id="rId16" Type="http://schemas.openxmlformats.org/officeDocument/2006/relationships/notesMaster" Target="notesMasters/notesMaster1.xml"  /><Relationship Id="rId17" Type="http://schemas.openxmlformats.org/officeDocument/2006/relationships/handoutMaster" Target="handoutMasters/handoutMaster1.xml"  /><Relationship Id="rId18" Type="http://schemas.openxmlformats.org/officeDocument/2006/relationships/commentAuthors" Target="commentAuthors.xml"  /><Relationship Id="rId19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A4F8BE1-969F-416B-962E-A6348E522B69}" type="datetimeFigureOut">
              <a:rPr lang="ko-KR" altLang="en-US"/>
              <a:pPr lvl="0">
                <a:defRPr lang="ko-KR" altLang="en-US"/>
              </a:pPr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12FC9F1-C626-4F2E-BC3A-A7A0CD37ED4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A9A461B-4998-4787-AB0E-FD19BE3E2EA9}" type="datetimeFigureOut">
              <a:rPr lang="ko-KR" altLang="en-US"/>
              <a:pPr lvl="0">
                <a:defRPr lang="ko-KR" altLang="en-US"/>
              </a:pPr>
              <a:t>2022-01-14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334DD8E-9837-4B31-8946-20A8AA972DC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334DD8E-9837-4B31-8946-20A8AA972DCE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334DD8E-9837-4B31-8946-20A8AA972DCE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수집한 직후의 raw data와 다른 점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Knowledge graph 활용 내용 정리</a:t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334DD8E-9837-4B31-8946-20A8AA972DCE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84257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19842"/>
            <a:ext cx="10515600" cy="4857121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6450b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notesSlide" Target="../notesSlides/notesSlide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notesSlide" Target="../notesSlides/notesSlide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64367" y="1122363"/>
            <a:ext cx="10263266" cy="2387600"/>
          </a:xfrm>
        </p:spPr>
        <p:txBody>
          <a:bodyPr anchor="ctr">
            <a:normAutofit lnSpcReduction="0"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6600">
                <a:latin typeface="에스코어 드림 6 Bold"/>
                <a:ea typeface="에스코어 드림 6 Bold"/>
              </a:rPr>
              <a:t>연구보고</a:t>
            </a:r>
            <a:endParaRPr lang="ko-KR" altLang="en-US" sz="6400">
              <a:latin typeface="에스코어 드림 6 Bold"/>
              <a:ea typeface="에스코어 드림 6 Bold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5400">
                <a:solidFill>
                  <a:schemeClr val="tx1">
                    <a:lumMod val="60000"/>
                    <a:lumOff val="40000"/>
                  </a:schemeClr>
                </a:solidFill>
                <a:latin typeface="에스코어 드림 6 Bold"/>
                <a:ea typeface="에스코어 드림 6 Bold"/>
              </a:rPr>
              <a:t>논문 분석 자동화 시스템 개발</a:t>
            </a:r>
            <a:endParaRPr lang="en-US" altLang="ko-KR" sz="5400">
              <a:solidFill>
                <a:schemeClr val="tx1">
                  <a:lumMod val="60000"/>
                  <a:lumOff val="40000"/>
                </a:schemeClr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33838"/>
            <a:ext cx="9144000" cy="1655762"/>
          </a:xfrm>
        </p:spPr>
        <p:txBody>
          <a:bodyPr anchor="ctr">
            <a:normAutofit fontScale="83330" lnSpcReduction="0"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2022. 01. 1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8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.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에스코어 드림 6 Bold"/>
              <a:ea typeface="에스코어 드림 6 Bold"/>
            </a:endParaRPr>
          </a:p>
          <a:p>
            <a:pPr lvl="0">
              <a:spcBef>
                <a:spcPct val="35000"/>
              </a:spcBef>
              <a:defRPr lang="ko-KR" altLang="en-US"/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충남대학교 유시현</a:t>
            </a:r>
            <a:endParaRPr lang="ko-KR" altLang="en-US">
              <a:solidFill>
                <a:schemeClr val="bg1">
                  <a:lumMod val="50000"/>
                </a:schemeClr>
              </a:solidFill>
              <a:latin typeface="에스코어 드림 6 Bold"/>
              <a:ea typeface="에스코어 드림 6 Bold"/>
            </a:endParaRPr>
          </a:p>
          <a:p>
            <a:pPr lvl="0">
              <a:spcBef>
                <a:spcPct val="35000"/>
              </a:spcBef>
              <a:defRPr lang="ko-KR" altLang="en-US"/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한국에너지기술연구원 이제현</a:t>
            </a:r>
            <a:endParaRPr lang="ko-KR" altLang="en-US">
              <a:solidFill>
                <a:schemeClr val="bg1">
                  <a:lumMod val="50000"/>
                </a:schemeClr>
              </a:solidFill>
              <a:latin typeface="에스코어 드림 6 Bold"/>
              <a:ea typeface="에스코어 드림 6 Bold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733425" y="365125"/>
            <a:ext cx="10515600" cy="842573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개발결과 - </a:t>
            </a:r>
            <a:r>
              <a:rPr lang="en-US" altLang="ko-KR">
                <a:latin typeface="에스코어 드림 6 Bold"/>
                <a:ea typeface="에스코어 드림 6 Bold"/>
              </a:rPr>
              <a:t>x2keywords</a:t>
            </a:r>
            <a:endParaRPr lang="en-US" altLang="ko-KR">
              <a:latin typeface="에스코어 드림 6 Bold"/>
              <a:ea typeface="에스코어 드림 6 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0813" y="1760228"/>
            <a:ext cx="10111490" cy="5392794"/>
          </a:xfrm>
          <a:prstGeom prst="rect">
            <a:avLst/>
          </a:prstGeom>
        </p:spPr>
      </p:pic>
      <p:sp>
        <p:nvSpPr>
          <p:cNvPr id="10" name="직사각형 9"/>
          <p:cNvSpPr txBox="1"/>
          <p:nvPr/>
        </p:nvSpPr>
        <p:spPr>
          <a:xfrm>
            <a:off x="2956522" y="1313884"/>
            <a:ext cx="6139004" cy="69398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2000">
                <a:latin typeface="에스코어 드림 4 Regular"/>
                <a:ea typeface="에스코어 드림 4 Regular"/>
              </a:rPr>
              <a:t>Keywords co-occurrence </a:t>
            </a:r>
            <a:endParaRPr lang="en-US" altLang="ko-KR" sz="2000">
              <a:latin typeface="에스코어 드림 4 Regular"/>
              <a:ea typeface="에스코어 드림 4 Regular"/>
            </a:endParaRPr>
          </a:p>
          <a:p>
            <a:pPr algn="ctr">
              <a:defRPr lang="ko-KR" altLang="en-US"/>
            </a:pPr>
            <a:r>
              <a:rPr lang="en-US" altLang="ko-KR" sz="2000">
                <a:latin typeface="에스코어 드림 4 Regular"/>
                <a:ea typeface="에스코어 드림 4 Regular"/>
              </a:rPr>
              <a:t>in Journal 'Renewable' by networkx</a:t>
            </a:r>
            <a:endParaRPr lang="en-US" altLang="ko-KR" sz="2000">
              <a:latin typeface="에스코어 드림 4 Regular"/>
              <a:ea typeface="에스코어 드림 4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33425" y="365125"/>
            <a:ext cx="10515600" cy="84257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향후 계획</a:t>
            </a:r>
            <a:endParaRPr lang="ko-KR" altLang="en-US">
              <a:latin typeface="에스코어 드림 6 Bold"/>
              <a:ea typeface="에스코어 드림 6 Bold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47700" y="1319841"/>
            <a:ext cx="10515600" cy="5038410"/>
          </a:xfr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분석 시스템의 시간적 효율성 개선</a:t>
            </a:r>
            <a:endParaRPr lang="ko-KR" altLang="en-US" sz="3000">
              <a:solidFill>
                <a:schemeClr val="accent1">
                  <a:lumMod val="50000"/>
                </a:schemeClr>
              </a:solidFill>
              <a:latin typeface="에스코어 드림 6 Bold"/>
              <a:ea typeface="에스코어 드림 6 Bold"/>
            </a:endParaRPr>
          </a:p>
          <a:p>
            <a:pPr lvl="0">
              <a:spcBef>
                <a:spcPct val="32000"/>
              </a:spcBef>
              <a:defRPr lang="ko-KR" altLang="en-US"/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사용자 접근 기능의 추상화</a:t>
            </a:r>
            <a:endParaRPr lang="ko-KR" altLang="en-US" sz="3000">
              <a:solidFill>
                <a:schemeClr val="accent1">
                  <a:lumMod val="50000"/>
                </a:schemeClr>
              </a:solidFill>
              <a:latin typeface="에스코어 드림 6 Bold"/>
              <a:ea typeface="에스코어 드림 6 Bold"/>
            </a:endParaRP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sz="2300">
                <a:latin typeface="에스코어 드림 4 Regular"/>
                <a:ea typeface="에스코어 드림 4 Regular"/>
              </a:rPr>
              <a:t>- 문헌 수집부터 시각화에 이르는 전 과정을 </a:t>
            </a:r>
            <a:r>
              <a:rPr lang="ko-KR" altLang="en-US" sz="2300" u="sng">
                <a:latin typeface="에스코어 드림 4 Regular"/>
                <a:ea typeface="에스코어 드림 4 Regular"/>
              </a:rPr>
              <a:t>인력 없이</a:t>
            </a:r>
            <a:r>
              <a:rPr lang="ko-KR" altLang="en-US" sz="2300">
                <a:latin typeface="에스코어 드림 4 Regular"/>
                <a:ea typeface="에스코어 드림 4 Regular"/>
              </a:rPr>
              <a:t> 시스템이 자동수행</a:t>
            </a:r>
            <a:endParaRPr lang="ko-KR" altLang="en-US" sz="2300">
              <a:latin typeface="에스코어 드림 4 Regular"/>
              <a:ea typeface="에스코어 드림 4 Regular"/>
            </a:endParaRP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sz="2300">
                <a:latin typeface="에스코어 드림 4 Regular"/>
                <a:ea typeface="에스코어 드림 4 Regular"/>
              </a:rPr>
              <a:t>- "인간은 생각만, 일은 기계가"</a:t>
            </a:r>
            <a:endParaRPr lang="ko-KR" altLang="en-US" sz="2300">
              <a:latin typeface="에스코어 드림 4 Regular"/>
              <a:ea typeface="에스코어 드림 4 Regular"/>
            </a:endParaRPr>
          </a:p>
          <a:p>
            <a:pPr lvl="0">
              <a:spcBef>
                <a:spcPct val="32000"/>
              </a:spcBef>
              <a:defRPr lang="ko-KR" altLang="en-US"/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타 분야로의 확장</a:t>
            </a:r>
            <a:endParaRPr lang="ko-KR" altLang="en-US" sz="3000">
              <a:solidFill>
                <a:schemeClr val="accent1">
                  <a:lumMod val="50000"/>
                </a:schemeClr>
              </a:solidFill>
              <a:latin typeface="에스코어 드림 6 Bold"/>
              <a:ea typeface="에스코어 드림 6 Bold"/>
            </a:endParaRP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sz="2300">
                <a:latin typeface="에스코어 드림 4 Regular"/>
                <a:ea typeface="에스코어 드림 4 Regular"/>
              </a:rPr>
              <a:t>- 비에너지 관련 분야의 논문에 시스템 적용 가부 검증 예정</a:t>
            </a:r>
            <a:endParaRPr lang="ko-KR" altLang="en-US" sz="2300">
              <a:latin typeface="에스코어 드림 4 Regular"/>
              <a:ea typeface="에스코어 드림 4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85736" y="618514"/>
            <a:ext cx="5582661" cy="29774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1043" y="4424861"/>
            <a:ext cx="3207361" cy="16572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47700" y="441325"/>
            <a:ext cx="10515600" cy="84257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개발목적</a:t>
            </a:r>
            <a:endParaRPr lang="ko-KR" altLang="en-US">
              <a:latin typeface="에스코어 드림 6 Bold"/>
              <a:ea typeface="에스코어 드림 6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700" y="1396041"/>
            <a:ext cx="10515600" cy="154587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700">
                <a:latin typeface="에스코어 드림 4 Regular"/>
                <a:ea typeface="에스코어 드림 4 Regular"/>
              </a:rPr>
              <a:t>논문 수 급증에 따른 연구자들의 </a:t>
            </a:r>
            <a:endParaRPr lang="ko-KR" altLang="en-US" sz="2700">
              <a:latin typeface="에스코어 드림 4 Regular"/>
              <a:ea typeface="에스코어 드림 4 Regular"/>
            </a:endParaRP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sz="2700">
                <a:latin typeface="에스코어 드림 4 Regular"/>
                <a:ea typeface="에스코어 드림 4 Regular"/>
              </a:rPr>
              <a:t>   논문 분석 </a:t>
            </a:r>
            <a:r>
              <a:rPr lang="ko-KR" altLang="en-US" sz="2700" u="sng">
                <a:latin typeface="에스코어 드림 4 Regular"/>
                <a:ea typeface="에스코어 드림 4 Regular"/>
              </a:rPr>
              <a:t>피로도</a:t>
            </a:r>
            <a:r>
              <a:rPr lang="en-US" altLang="ko-KR" sz="2700">
                <a:latin typeface="에스코어 드림 4 Regular"/>
                <a:ea typeface="에스코어 드림 4 Regular"/>
              </a:rPr>
              <a:t> </a:t>
            </a:r>
            <a:r>
              <a:rPr lang="ko-KR" altLang="en-US" sz="2700">
                <a:latin typeface="에스코어 드림 4 Regular"/>
                <a:ea typeface="에스코어 드림 4 Regular"/>
              </a:rPr>
              <a:t>해결</a:t>
            </a:r>
            <a:endParaRPr lang="ko-KR" altLang="en-US" sz="2700">
              <a:latin typeface="에스코어 드림 4 Regular"/>
              <a:ea typeface="에스코어 드림 4 Regular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649020" y="2845129"/>
            <a:ext cx="10515600" cy="84257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p>
            <a:pPr lvl="0" algn="l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400" b="0" i="0" spc="5" mc:Ignorable="hp" hp:hslEmbossed="0">
                <a:solidFill>
                  <a:srgbClr val="6450b9"/>
                </a:solidFill>
                <a:latin typeface="에스코어 드림 6 Bold"/>
                <a:ea typeface="에스코어 드림 6 Bold"/>
              </a:rPr>
              <a:t>방법</a:t>
            </a:r>
            <a:endParaRPr xmlns:mc="http://schemas.openxmlformats.org/markup-compatibility/2006" xmlns:hp="http://schemas.haansoft.com/office/presentation/8.0" lang="ko-KR" altLang="en-US" sz="4400" b="0" i="0" spc="5" mc:Ignorable="hp" hp:hslEmbossed="0">
              <a:solidFill>
                <a:srgbClr val="6450b9"/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6" name="내용 개체 틀 2"/>
          <p:cNvSpPr>
            <a:spLocks noGrp="1"/>
          </p:cNvSpPr>
          <p:nvPr/>
        </p:nvSpPr>
        <p:spPr>
          <a:xfrm>
            <a:off x="649020" y="3799846"/>
            <a:ext cx="10713644" cy="85850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228600" lvl="0" indent="-228600" algn="l" defTabSz="914400" eaLnBrk="1" latinLnBrk="1" hangingPunct="1">
              <a:lnSpc>
                <a:spcPct val="120000"/>
              </a:lnSpc>
              <a:spcBef>
                <a:spcPct val="1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800" b="0" i="0" spc="5" mc:Ignorable="hp" hp:hslEmbossed="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python을 활용한 키워드 트렌드 및 논문 내 주요 키워드 도식화 </a:t>
            </a:r>
            <a:endParaRPr xmlns:mc="http://schemas.openxmlformats.org/markup-compatibility/2006" xmlns:hp="http://schemas.haansoft.com/office/presentation/8.0" lang="ko-KR" altLang="en-US" sz="2800" b="0" i="0" spc="5" mc:Ignorable="hp" hp:hslEmbossed="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678821" y="4850377"/>
            <a:ext cx="10515600" cy="84257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 algn="l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400" b="0" i="0" spc="5" mc:Ignorable="hp" hp:hslEmbossed="0">
                <a:solidFill>
                  <a:srgbClr val="6450b9"/>
                </a:solidFill>
                <a:latin typeface="에스코어 드림 6 Bold"/>
                <a:ea typeface="에스코어 드림 6 Bold"/>
              </a:rPr>
              <a:t>결과</a:t>
            </a:r>
            <a:endParaRPr xmlns:mc="http://schemas.openxmlformats.org/markup-compatibility/2006" xmlns:hp="http://schemas.haansoft.com/office/presentation/8.0" lang="ko-KR" altLang="en-US" sz="4400" b="0" i="0" spc="5" mc:Ignorable="hp" hp:hslEmbossed="0">
              <a:solidFill>
                <a:srgbClr val="6450b9"/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78821" y="5805094"/>
            <a:ext cx="10713644" cy="85850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marL="228600" lvl="0" indent="-228600" algn="l" defTabSz="914400" eaLnBrk="1" latinLnBrk="1" hangingPunct="1">
              <a:lnSpc>
                <a:spcPct val="120000"/>
              </a:lnSpc>
              <a:spcBef>
                <a:spcPct val="10000"/>
              </a:spcBef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800" b="0" i="0" spc="5" mc:Ignorable="hp" hp:hslEmbossed="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관심 키워드의 </a:t>
            </a:r>
            <a:r>
              <a:rPr xmlns:mc="http://schemas.openxmlformats.org/markup-compatibility/2006" xmlns:hp="http://schemas.haansoft.com/office/presentation/8.0" lang="ko-KR" altLang="en-US" sz="2800" i="0" u="sng" spc="5" mc:Ignorable="hp" hp:hslEmbossed="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추세</a:t>
            </a:r>
            <a:r>
              <a:rPr xmlns:mc="http://schemas.openxmlformats.org/markup-compatibility/2006" xmlns:hp="http://schemas.haansoft.com/office/presentation/8.0" lang="ko-KR" altLang="en-US" sz="2800" b="0" i="0" spc="5" mc:Ignorable="hp" hp:hslEmbossed="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나 키워드들 간 </a:t>
            </a:r>
            <a:r>
              <a:rPr xmlns:mc="http://schemas.openxmlformats.org/markup-compatibility/2006" xmlns:hp="http://schemas.haansoft.com/office/presentation/8.0" lang="ko-KR" altLang="en-US" sz="2800" b="0" i="0" u="sng" spc="5" mc:Ignorable="hp" hp:hslEmbossed="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관계</a:t>
            </a:r>
            <a:r>
              <a:rPr xmlns:mc="http://schemas.openxmlformats.org/markup-compatibility/2006" xmlns:hp="http://schemas.haansoft.com/office/presentation/8.0" lang="ko-KR" altLang="en-US" sz="2800" b="0" i="0" spc="5" mc:Ignorable="hp" hp:hslEmbossed="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를 관찰 가능한 솔루션 개발</a:t>
            </a:r>
            <a:endParaRPr xmlns:mc="http://schemas.openxmlformats.org/markup-compatibility/2006" xmlns:hp="http://schemas.haansoft.com/office/presentation/8.0" lang="ko-KR" altLang="en-US" sz="2800" b="0" i="0" spc="5" mc:Ignorable="hp" hp:hslEmbossed="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</p:txBody>
      </p:sp>
      <p:cxnSp>
        <p:nvCxnSpPr>
          <p:cNvPr id="12" name="구부러진 연결선 11"/>
          <p:cNvCxnSpPr/>
          <p:nvPr/>
        </p:nvCxnSpPr>
        <p:spPr>
          <a:xfrm flipV="1">
            <a:off x="6715480" y="5034512"/>
            <a:ext cx="1203092" cy="848451"/>
          </a:xfrm>
          <a:prstGeom prst="curvedConnector3">
            <a:avLst>
              <a:gd name="adj1" fmla="val 12111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endCxn id="9" idx="1"/>
          </p:cNvCxnSpPr>
          <p:nvPr/>
        </p:nvCxnSpPr>
        <p:spPr>
          <a:xfrm flipV="1">
            <a:off x="4572000" y="2107223"/>
            <a:ext cx="1613736" cy="13217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80000"/>
                <a:lumOff val="2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/>
          <p:nvPr/>
        </p:nvCxnSpPr>
        <p:spPr>
          <a:xfrm>
            <a:off x="3056838" y="2520689"/>
            <a:ext cx="1515161" cy="90831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1" presetClass="entr" presetSubtype="0" fill="hold" grpId="0" nodeType="click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7" presetID="1" presetClass="entr" presetSubtype="0" fill="hold" grpId="0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1" presetID="1" presetClass="entr" presetSubtype="0" fill="hold" nodeType="clickEffect" mc:Ignorable="hp" hp:hslPresetID="3" hp:hslPresetSubtype="DirectionNone" hp:hsl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13" presetID="1" presetClass="entr" presetSubtype="0" fill="hold" grpId="0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15" presetID="1" presetClass="entr" presetSubtype="0" fill="hold" grpId="0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xmlns:mc="http://schemas.openxmlformats.org/markup-compatibility/2006" xmlns:hp="http://schemas.haansoft.com/office/presentation/8.0" id="17" presetID="1" presetClass="entr" presetSubtype="0" fill="hold" nodeType="withEffect" mc:Ignorable="hp" hp:hslPresetID="3" hp:hslPresetSubtype="DirectionNone" hp:hslDuration="1000" hp:hslTextDuration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1"/>
      <p:bldP spid="6" grpId="0" bldLvl="0" animBg="1" autoUpdateAnimBg="1"/>
      <p:bldP spid="7" grpId="0" bldLvl="0" animBg="1" autoUpdateAnimBg="1"/>
      <p:bldP spid="8" grpId="0" bldLvl="0" animBg="1" autoUpdate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0"/>
          </p:nvPr>
        </p:nvSpPr>
        <p:spPr>
          <a:xfrm>
            <a:off x="561975" y="365125"/>
            <a:ext cx="10515600" cy="842573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진행과정</a:t>
            </a:r>
            <a:endParaRPr lang="ko-KR" altLang="en-US">
              <a:latin typeface="에스코어 드림 6 Bold"/>
              <a:ea typeface="에스코어 드림 6 Bol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76715" y="547666"/>
            <a:ext cx="1602840" cy="565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0000"/>
                <a:lumOff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데이터 수집</a:t>
            </a:r>
            <a:endParaRPr lang="ko-KR" altLang="en-US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71451" y="1570817"/>
            <a:ext cx="1602840" cy="565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0000"/>
                <a:lumOff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데이터 가공</a:t>
            </a:r>
            <a:endParaRPr lang="ko-KR" altLang="en-US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87793" y="2587311"/>
            <a:ext cx="1602840" cy="565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0000"/>
                <a:lumOff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데이터 분석</a:t>
            </a:r>
            <a:endParaRPr lang="ko-KR" altLang="en-US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86024" y="3599179"/>
            <a:ext cx="1602840" cy="565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0000"/>
                <a:lumOff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시각화</a:t>
            </a:r>
            <a:endParaRPr lang="ko-KR" altLang="en-US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87827" y="4630750"/>
            <a:ext cx="1602840" cy="5654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0000"/>
                <a:lumOff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자동화</a:t>
            </a:r>
            <a:endParaRPr lang="ko-KR" altLang="en-US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91810" y="5652604"/>
            <a:ext cx="1602840" cy="5654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0000"/>
                <a:lumOff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검증</a:t>
            </a:r>
            <a:endParaRPr lang="ko-KR" altLang="en-US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21" name="오른쪽 화살표 20"/>
          <p:cNvSpPr/>
          <p:nvPr/>
        </p:nvSpPr>
        <p:spPr>
          <a:xfrm rot="5400000">
            <a:off x="8667457" y="1156423"/>
            <a:ext cx="430878" cy="3526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90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 txBox="1"/>
          <p:nvPr/>
        </p:nvSpPr>
        <p:spPr>
          <a:xfrm>
            <a:off x="4806517" y="642176"/>
            <a:ext cx="3124480" cy="375094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 lang="ko-KR" altLang="en-US"/>
            </a:pPr>
            <a:r>
              <a:rPr lang="en-US" altLang="ko-KR" sz="1900">
                <a:latin typeface="에스코어 드림 3 Light"/>
                <a:ea typeface="에스코어 드림 3 Light"/>
              </a:rPr>
              <a:t>Scopus</a:t>
            </a:r>
            <a:r>
              <a:rPr lang="ko-KR" altLang="en-US" sz="1900">
                <a:latin typeface="에스코어 드림 3 Light"/>
                <a:ea typeface="에스코어 드림 3 Light"/>
              </a:rPr>
              <a:t> 논문 초록 수집</a:t>
            </a:r>
            <a:endParaRPr lang="ko-KR" altLang="en-US" sz="1900">
              <a:latin typeface="에스코어 드림 3 Light"/>
              <a:ea typeface="에스코어 드림 3 Light"/>
            </a:endParaRPr>
          </a:p>
        </p:txBody>
      </p:sp>
      <p:sp>
        <p:nvSpPr>
          <p:cNvPr id="28" name="직사각형 27"/>
          <p:cNvSpPr txBox="1"/>
          <p:nvPr/>
        </p:nvSpPr>
        <p:spPr>
          <a:xfrm>
            <a:off x="4208476" y="1682622"/>
            <a:ext cx="3716324" cy="37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900">
                <a:latin typeface="에스코어 드림 3 Light"/>
                <a:ea typeface="에스코어 드림 3 Light"/>
              </a:rPr>
              <a:t>데이터 전처리 및 키워드 정제</a:t>
            </a:r>
            <a:endParaRPr lang="ko-KR" altLang="en-US" sz="1900">
              <a:latin typeface="에스코어 드림 3 Light"/>
              <a:ea typeface="에스코어 드림 3 Light"/>
            </a:endParaRPr>
          </a:p>
        </p:txBody>
      </p:sp>
      <p:sp>
        <p:nvSpPr>
          <p:cNvPr id="30" name="직사각형 25"/>
          <p:cNvSpPr txBox="1"/>
          <p:nvPr/>
        </p:nvSpPr>
        <p:spPr>
          <a:xfrm>
            <a:off x="2945252" y="2685558"/>
            <a:ext cx="4979548" cy="370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900">
                <a:latin typeface="에스코어 드림 3 Light"/>
                <a:ea typeface="에스코어 드림 3 Light"/>
              </a:rPr>
              <a:t>단어 빈도를 통한 키워드 추세 및 관계 추출</a:t>
            </a:r>
            <a:endParaRPr lang="ko-KR" altLang="en-US" sz="1900">
              <a:latin typeface="에스코어 드림 3 Light"/>
              <a:ea typeface="에스코어 드림 3 Light"/>
            </a:endParaRPr>
          </a:p>
        </p:txBody>
      </p:sp>
      <p:sp>
        <p:nvSpPr>
          <p:cNvPr id="32" name="직사각형 27"/>
          <p:cNvSpPr txBox="1"/>
          <p:nvPr/>
        </p:nvSpPr>
        <p:spPr>
          <a:xfrm>
            <a:off x="3367037" y="3698844"/>
            <a:ext cx="4557763" cy="37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900">
                <a:latin typeface="에스코어 드림 3 Light"/>
                <a:ea typeface="에스코어 드림 3 Light"/>
              </a:rPr>
              <a:t>다양한 그래프를 통한 키워드 시각화</a:t>
            </a:r>
            <a:endParaRPr lang="ko-KR" altLang="en-US" sz="1900">
              <a:latin typeface="에스코어 드림 3 Light"/>
              <a:ea typeface="에스코어 드림 3 Light"/>
            </a:endParaRPr>
          </a:p>
        </p:txBody>
      </p:sp>
      <p:sp>
        <p:nvSpPr>
          <p:cNvPr id="34" name="직사각형 25"/>
          <p:cNvSpPr txBox="1"/>
          <p:nvPr/>
        </p:nvSpPr>
        <p:spPr>
          <a:xfrm>
            <a:off x="3330102" y="4716189"/>
            <a:ext cx="4591645" cy="368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900">
                <a:latin typeface="에스코어 드림 3 Light"/>
                <a:ea typeface="에스코어 드림 3 Light"/>
              </a:rPr>
              <a:t>가공~분석 단계의 수작업 자동화</a:t>
            </a:r>
            <a:endParaRPr lang="ko-KR" altLang="en-US" sz="1900">
              <a:latin typeface="에스코어 드림 3 Light"/>
              <a:ea typeface="에스코어 드림 3 Light"/>
            </a:endParaRPr>
          </a:p>
        </p:txBody>
      </p:sp>
      <p:sp>
        <p:nvSpPr>
          <p:cNvPr id="36" name="직사각형 27"/>
          <p:cNvSpPr txBox="1"/>
          <p:nvPr/>
        </p:nvSpPr>
        <p:spPr>
          <a:xfrm>
            <a:off x="4879535" y="5747671"/>
            <a:ext cx="3035739" cy="374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900">
                <a:latin typeface="에스코어 드림 3 Light"/>
                <a:ea typeface="에스코어 드림 3 Light"/>
              </a:rPr>
              <a:t>실사용 가능 여부 테스트</a:t>
            </a:r>
            <a:endParaRPr lang="ko-KR" altLang="en-US" sz="1900">
              <a:latin typeface="에스코어 드림 3 Light"/>
              <a:ea typeface="에스코어 드림 3 Light"/>
            </a:endParaRPr>
          </a:p>
        </p:txBody>
      </p:sp>
      <p:sp>
        <p:nvSpPr>
          <p:cNvPr id="39" name="오른쪽 화살표 20"/>
          <p:cNvSpPr/>
          <p:nvPr/>
        </p:nvSpPr>
        <p:spPr>
          <a:xfrm rot="5400000">
            <a:off x="8671896" y="2187897"/>
            <a:ext cx="430878" cy="3526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90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오른쪽 화살표 20"/>
          <p:cNvSpPr/>
          <p:nvPr/>
        </p:nvSpPr>
        <p:spPr>
          <a:xfrm rot="5400000">
            <a:off x="8672451" y="3195548"/>
            <a:ext cx="430878" cy="3526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90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오른쪽 화살표 20"/>
          <p:cNvSpPr/>
          <p:nvPr/>
        </p:nvSpPr>
        <p:spPr>
          <a:xfrm rot="5400000">
            <a:off x="8649149" y="4207140"/>
            <a:ext cx="430878" cy="3526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90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오른쪽 화살표 20"/>
          <p:cNvSpPr/>
          <p:nvPr/>
        </p:nvSpPr>
        <p:spPr>
          <a:xfrm rot="5400000">
            <a:off x="8662836" y="5247030"/>
            <a:ext cx="430878" cy="3526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90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직사각형 42"/>
          <p:cNvSpPr txBox="1"/>
          <p:nvPr/>
        </p:nvSpPr>
        <p:spPr>
          <a:xfrm>
            <a:off x="680973" y="5200826"/>
            <a:ext cx="2635558" cy="10196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  <a:defRPr lang="ko-KR" altLang="en-US"/>
            </a:pPr>
            <a:r>
              <a:rPr lang="ko-KR" altLang="en-US" sz="1700">
                <a:solidFill>
                  <a:schemeClr val="accent6">
                    <a:lumMod val="80000"/>
                    <a:lumOff val="20000"/>
                  </a:schemeClr>
                </a:solidFill>
                <a:latin typeface="에스코어 드림 3 Light"/>
                <a:ea typeface="에스코어 드림 3 Light"/>
              </a:rPr>
              <a:t>●</a:t>
            </a:r>
            <a:r>
              <a:rPr lang="ko-KR" altLang="en-US" sz="1700">
                <a:latin typeface="에스코어 드림 3 Light"/>
                <a:ea typeface="에스코어 드림 3 Light"/>
              </a:rPr>
              <a:t> 이제현 진행</a:t>
            </a:r>
            <a:endParaRPr lang="ko-KR" altLang="en-US" sz="1700"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700">
                <a:solidFill>
                  <a:schemeClr val="accent5">
                    <a:lumMod val="80000"/>
                    <a:lumOff val="20000"/>
                  </a:schemeClr>
                </a:solidFill>
                <a:latin typeface="에스코어 드림 3 Light"/>
                <a:ea typeface="에스코어 드림 3 Light"/>
              </a:rPr>
              <a:t>●</a:t>
            </a:r>
            <a:r>
              <a:rPr lang="ko-KR" altLang="en-US" sz="1700">
                <a:latin typeface="에스코어 드림 3 Light"/>
                <a:ea typeface="에스코어 드림 3 Light"/>
              </a:rPr>
              <a:t> 유시현 진행</a:t>
            </a:r>
            <a:endParaRPr lang="ko-KR" altLang="en-US" sz="1700"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700">
                <a:solidFill>
                  <a:schemeClr val="accent2">
                    <a:lumMod val="60000"/>
                    <a:lumOff val="40000"/>
                  </a:schemeClr>
                </a:solidFill>
                <a:latin typeface="에스코어 드림 3 Light"/>
                <a:ea typeface="에스코어 드림 3 Light"/>
              </a:rPr>
              <a:t>●</a:t>
            </a:r>
            <a:r>
              <a:rPr lang="ko-KR" altLang="en-US" sz="1700">
                <a:latin typeface="에스코어 드림 3 Light"/>
                <a:ea typeface="에스코어 드림 3 Light"/>
              </a:rPr>
              <a:t> 진행 예정</a:t>
            </a:r>
            <a:endParaRPr lang="ko-KR" altLang="en-US" sz="1700">
              <a:latin typeface="에스코어 드림 3 Light"/>
              <a:ea typeface="에스코어 드림 3 Light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모서리가 둥근 직사각형 61"/>
          <p:cNvSpPr/>
          <p:nvPr/>
        </p:nvSpPr>
        <p:spPr>
          <a:xfrm>
            <a:off x="3844215" y="2874145"/>
            <a:ext cx="7564514" cy="330138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845314" y="525600"/>
            <a:ext cx="7582557" cy="290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 idx="0"/>
          </p:nvPr>
        </p:nvSpPr>
        <p:spPr>
          <a:xfrm>
            <a:off x="435560" y="317222"/>
            <a:ext cx="10524846" cy="1684102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시스템 설계</a:t>
            </a:r>
            <a:endParaRPr lang="ko-KR" altLang="en-US">
              <a:latin typeface="에스코어 드림 6 Bold"/>
              <a:ea typeface="에스코어 드림 6 Bold"/>
            </a:endParaRPr>
          </a:p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(개략)</a:t>
            </a:r>
            <a:endParaRPr lang="ko-KR" altLang="en-US">
              <a:latin typeface="에스코어 드림 6 Bold"/>
              <a:ea typeface="에스코어 드림 6 Bold"/>
            </a:endParaRPr>
          </a:p>
        </p:txBody>
      </p:sp>
      <p:pic>
        <p:nvPicPr>
          <p:cNvPr id="60" name="그림 59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4111564" y="805772"/>
            <a:ext cx="7075907" cy="5246454"/>
          </a:xfrm>
          <a:prstGeom prst="rect">
            <a:avLst/>
          </a:prstGeom>
        </p:spPr>
      </p:pic>
      <p:sp>
        <p:nvSpPr>
          <p:cNvPr id="63" name="직사각형 62"/>
          <p:cNvSpPr txBox="1"/>
          <p:nvPr/>
        </p:nvSpPr>
        <p:spPr>
          <a:xfrm>
            <a:off x="304891" y="5010058"/>
            <a:ext cx="3346511" cy="1179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  <a:defRPr lang="ko-KR" altLang="en-US"/>
            </a:pPr>
            <a:r>
              <a:rPr lang="ko-KR" altLang="en-US" sz="2000">
                <a:latin typeface="에스코어 드림 3 Light"/>
                <a:ea typeface="에스코어 드림 3 Light"/>
              </a:rPr>
              <a:t>* 기진행된 부분을 바탕으로</a:t>
            </a:r>
            <a:endParaRPr lang="ko-KR" altLang="en-US" sz="2000"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2000">
                <a:latin typeface="에스코어 드림 3 Light"/>
                <a:ea typeface="에스코어 드림 3 Light"/>
              </a:rPr>
              <a:t>  유시현 인턴이 전반적인 </a:t>
            </a:r>
            <a:endParaRPr lang="ko-KR" altLang="en-US" sz="2000"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2000">
                <a:latin typeface="에스코어 드림 3 Light"/>
                <a:ea typeface="에스코어 드림 3 Light"/>
              </a:rPr>
              <a:t>  분석 시스템을 구축하였음.</a:t>
            </a:r>
            <a:endParaRPr lang="ko-KR" altLang="en-US" sz="2000">
              <a:latin typeface="에스코어 드림 3 Light"/>
              <a:ea typeface="에스코어 드림 3 Light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idx="0"/>
          </p:nvPr>
        </p:nvSpPr>
        <p:spPr>
          <a:xfrm>
            <a:off x="733425" y="365125"/>
            <a:ext cx="10515600" cy="842573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상세 기능</a:t>
            </a:r>
            <a:endParaRPr lang="ko-KR" altLang="en-US">
              <a:latin typeface="에스코어 드림 6 Bold"/>
              <a:ea typeface="에스코어 드림 6 Bold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38544" y="1578711"/>
          <a:ext cx="10402502" cy="4709200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1892431"/>
                <a:gridCol w="4150919"/>
                <a:gridCol w="4359152"/>
              </a:tblGrid>
              <a:tr h="1066139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2000" b="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기능명</a:t>
                      </a:r>
                      <a:r>
                        <a:rPr lang="ko-KR" altLang="ko-KR" sz="2000" b="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 </a:t>
                      </a:r>
                      <a:endParaRPr lang="ko-KR" altLang="ko-KR" sz="2000" b="0">
                        <a:solidFill>
                          <a:srgbClr val="000000"/>
                        </a:solidFill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2000" b="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keyword2x</a:t>
                      </a:r>
                      <a:endParaRPr lang="ko-KR" altLang="ko-KR" sz="2000" b="0">
                        <a:solidFill>
                          <a:srgbClr val="000000"/>
                        </a:solidFill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2000" b="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x2keywords</a:t>
                      </a:r>
                      <a:endParaRPr lang="ko-KR" altLang="ko-KR" sz="2000" b="0">
                        <a:solidFill>
                          <a:srgbClr val="000000"/>
                        </a:solidFill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/>
                </a:tc>
              </a:tr>
              <a:tr h="880572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입력</a:t>
                      </a:r>
                      <a:endParaRPr lang="ko-KR" altLang="en-US" sz="2000">
                        <a:solidFill>
                          <a:srgbClr val="000000"/>
                        </a:solidFill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관심 키워드 및 관심 문헌</a:t>
                      </a:r>
                      <a:endParaRPr lang="ko-KR" altLang="en-US" sz="2000">
                        <a:solidFill>
                          <a:srgbClr val="000000"/>
                        </a:solidFill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000">
                          <a:latin typeface="에스코어 드림 3 Light"/>
                          <a:ea typeface="에스코어 드림 3 Light"/>
                        </a:rPr>
                        <a:t>관심 문헌</a:t>
                      </a:r>
                      <a:endParaRPr lang="ko-KR" altLang="en-US" sz="200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895787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출력</a:t>
                      </a:r>
                      <a:endParaRPr lang="ko-KR" altLang="en-US" sz="2000">
                        <a:solidFill>
                          <a:srgbClr val="000000"/>
                        </a:solidFill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키워드 트렌드</a:t>
                      </a:r>
                      <a:endParaRPr lang="ko-KR" altLang="en-US" sz="2000">
                        <a:solidFill>
                          <a:srgbClr val="000000"/>
                        </a:solidFill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000">
                          <a:latin typeface="에스코어 드림 3 Light"/>
                          <a:ea typeface="에스코어 드림 3 Light"/>
                        </a:rPr>
                        <a:t>문헌이 함유한 키워드들</a:t>
                      </a:r>
                      <a:endParaRPr lang="ko-KR" altLang="en-US" sz="200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961597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관심대상</a:t>
                      </a:r>
                      <a:endParaRPr lang="ko-KR" altLang="en-US" sz="2000">
                        <a:solidFill>
                          <a:srgbClr val="000000"/>
                        </a:solidFill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단일한 단어의 추세</a:t>
                      </a:r>
                      <a:endParaRPr lang="ko-KR" altLang="ko-KR" sz="2000">
                        <a:solidFill>
                          <a:srgbClr val="000000"/>
                        </a:solidFill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복수 단어 간의 관계</a:t>
                      </a:r>
                      <a:endParaRPr lang="ko-KR" altLang="ko-KR" sz="2000">
                        <a:solidFill>
                          <a:srgbClr val="000000"/>
                        </a:solidFill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/>
                </a:tc>
              </a:tr>
              <a:tr h="905105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시각화 방식</a:t>
                      </a:r>
                      <a:endParaRPr lang="ko-KR" altLang="ko-KR" sz="2000">
                        <a:solidFill>
                          <a:srgbClr val="000000"/>
                        </a:solidFill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막대 그래프</a:t>
                      </a:r>
                      <a:endParaRPr lang="ko-KR" altLang="ko-KR" sz="2000">
                        <a:solidFill>
                          <a:srgbClr val="000000"/>
                        </a:solidFill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ko-KR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단어구름, 네트워크 그래프</a:t>
                      </a:r>
                      <a:endParaRPr lang="ko-KR" altLang="ko-KR" sz="2000">
                        <a:solidFill>
                          <a:srgbClr val="000000"/>
                        </a:solidFill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idx="0"/>
          </p:nvPr>
        </p:nvSpPr>
        <p:spPr>
          <a:xfrm>
            <a:off x="571500" y="365125"/>
            <a:ext cx="10515600" cy="842573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차별화</a:t>
            </a:r>
            <a:endParaRPr lang="ko-KR" altLang="en-US">
              <a:latin typeface="에스코어 드림 6 Bold"/>
              <a:ea typeface="에스코어 드림 6 Bold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47700" y="1319841"/>
            <a:ext cx="10515600" cy="5038410"/>
          </a:xfr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기존 시스템(</a:t>
            </a:r>
            <a:r>
              <a:rPr lang="en-US" altLang="ko-KR" sz="3000">
                <a:solidFill>
                  <a:schemeClr val="accent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python </a:t>
            </a: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자연어처리 툴킷)</a:t>
            </a:r>
            <a:endParaRPr lang="ko-KR" altLang="en-US" sz="3000">
              <a:solidFill>
                <a:schemeClr val="accent1">
                  <a:lumMod val="50000"/>
                </a:schemeClr>
              </a:solidFill>
              <a:latin typeface="에스코어 드림 6 Bold"/>
              <a:ea typeface="에스코어 드림 6 Bold"/>
            </a:endParaRP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sz="2300">
                <a:latin typeface="에스코어 드림 4 Regular"/>
                <a:ea typeface="에스코어 드림 4 Regular"/>
              </a:rPr>
              <a:t>- 단순 단어 빈도에 기반한 통계 → 키워드 왜곡 위험성</a:t>
            </a:r>
            <a:endParaRPr lang="ko-KR" altLang="en-US" sz="2300">
              <a:latin typeface="에스코어 드림 4 Regular"/>
              <a:ea typeface="에스코어 드림 4 Regular"/>
            </a:endParaRP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sz="2300">
                <a:latin typeface="에스코어 드림 4 Regular"/>
                <a:ea typeface="에스코어 드림 4 Regular"/>
              </a:rPr>
              <a:t>- 단어의 양적인 평가만, 질적인 평가 (</a:t>
            </a:r>
            <a:r>
              <a:rPr lang="en-US" altLang="ko-KR" sz="2300">
                <a:latin typeface="에스코어 드림 4 Regular"/>
                <a:ea typeface="에스코어 드림 4 Regular"/>
              </a:rPr>
              <a:t>X)</a:t>
            </a:r>
            <a:r>
              <a:rPr lang="ko-KR" altLang="en-US" sz="2300">
                <a:latin typeface="에스코어 드림 4 Regular"/>
                <a:ea typeface="에스코어 드림 4 Regular"/>
              </a:rPr>
              <a:t> </a:t>
            </a:r>
            <a:endParaRPr lang="ko-KR" altLang="en-US" sz="2300">
              <a:latin typeface="에스코어 드림 4 Regular"/>
              <a:ea typeface="에스코어 드림 4 Regular"/>
            </a:endParaRPr>
          </a:p>
          <a:p>
            <a:pPr lvl="0">
              <a:spcBef>
                <a:spcPct val="30000"/>
              </a:spcBef>
              <a:buNone/>
              <a:defRPr lang="ko-KR" altLang="en-US"/>
            </a:pPr>
            <a:endParaRPr lang="ko-KR" altLang="en-US" sz="1000">
              <a:latin typeface="에스코어 드림 4 Regular"/>
              <a:ea typeface="에스코어 드림 4 Regular"/>
            </a:endParaRPr>
          </a:p>
          <a:p>
            <a:pPr lvl="0">
              <a:spcBef>
                <a:spcPct val="32000"/>
              </a:spcBef>
              <a:defRPr lang="ko-KR" altLang="en-US"/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새로 개발된 </a:t>
            </a:r>
            <a:r>
              <a:rPr lang="en-US" altLang="ko-KR" sz="3000">
                <a:solidFill>
                  <a:schemeClr val="accent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keyword2x · x2keywords</a:t>
            </a:r>
            <a:endParaRPr lang="en-US" altLang="ko-KR" sz="3000">
              <a:solidFill>
                <a:schemeClr val="accent1">
                  <a:lumMod val="50000"/>
                </a:schemeClr>
              </a:solidFill>
              <a:latin typeface="에스코어 드림 6 Bold"/>
              <a:ea typeface="에스코어 드림 6 Bold"/>
            </a:endParaRP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sz="2300">
                <a:latin typeface="에스코어 드림 4 Regular"/>
                <a:ea typeface="에스코어 드림 4 Regular"/>
              </a:rPr>
              <a:t>- 단어의 위계 반영(하위지식을 통한 상위지식의 관심도 평가</a:t>
            </a:r>
            <a:r>
              <a:rPr lang="en-US" altLang="ko-KR" sz="2300">
                <a:latin typeface="에스코어 드림 4 Regular"/>
                <a:ea typeface="에스코어 드림 4 Regular"/>
              </a:rPr>
              <a:t> </a:t>
            </a:r>
            <a:r>
              <a:rPr lang="ko-KR" altLang="en-US" sz="2300">
                <a:latin typeface="에스코어 드림 4 Regular"/>
                <a:ea typeface="에스코어 드림 4 Regular"/>
              </a:rPr>
              <a:t>가능)</a:t>
            </a:r>
            <a:endParaRPr lang="ko-KR" altLang="en-US" sz="2300">
              <a:latin typeface="에스코어 드림 4 Regular"/>
              <a:ea typeface="에스코어 드림 4 Regular"/>
            </a:endParaRP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en-US" altLang="ko-KR" sz="2300">
                <a:latin typeface="에스코어 드림 4 Regular"/>
                <a:ea typeface="에스코어 드림 4 Regular"/>
              </a:rPr>
              <a:t>ex) </a:t>
            </a:r>
            <a:r>
              <a:rPr lang="ko-KR" altLang="en-US" sz="2300">
                <a:latin typeface="에스코어 드림 4 Regular"/>
                <a:ea typeface="에스코어 드림 4 Regular"/>
              </a:rPr>
              <a:t>"</a:t>
            </a:r>
            <a:r>
              <a:rPr lang="en-US" altLang="ko-KR" sz="2300">
                <a:latin typeface="에스코어 드림 4 Regular"/>
                <a:ea typeface="에스코어 드림 4 Regular"/>
              </a:rPr>
              <a:t>neural network" → "machine learning"</a:t>
            </a:r>
            <a:endParaRPr lang="en-US" altLang="ko-KR" sz="2300">
              <a:latin typeface="에스코어 드림 4 Regular"/>
              <a:ea typeface="에스코어 드림 4 Regular"/>
            </a:endParaRP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sz="2300">
                <a:latin typeface="에스코어 드림 4 Regular"/>
                <a:ea typeface="에스코어 드림 4 Regular"/>
              </a:rPr>
              <a:t>- 복합단어의 손실 방지</a:t>
            </a:r>
            <a:endParaRPr lang="ko-KR" altLang="en-US" sz="2300">
              <a:latin typeface="에스코어 드림 4 Regular"/>
              <a:ea typeface="에스코어 드림 4 Regular"/>
            </a:endParaRP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en-US" altLang="ko-KR" sz="2300">
                <a:latin typeface="에스코어 드림 4 Regular"/>
                <a:ea typeface="에스코어 드림 4 Regular"/>
              </a:rPr>
              <a:t>ex) "machine", "learning" (X) → "machine learning" (O)  </a:t>
            </a:r>
            <a:endParaRPr lang="en-US" altLang="ko-KR" sz="2300">
              <a:latin typeface="에스코어 드림 4 Regular"/>
              <a:ea typeface="에스코어 드림 4 Regular"/>
            </a:endParaRPr>
          </a:p>
        </p:txBody>
      </p:sp>
      <p:grpSp>
        <p:nvGrpSpPr>
          <p:cNvPr id="14" name="그룹 45"/>
          <p:cNvGrpSpPr/>
          <p:nvPr/>
        </p:nvGrpSpPr>
        <p:grpSpPr>
          <a:xfrm rot="0">
            <a:off x="8193989" y="596930"/>
            <a:ext cx="3675879" cy="2657062"/>
            <a:chOff x="811009" y="1329801"/>
            <a:chExt cx="3857796" cy="3005883"/>
          </a:xfrm>
        </p:grpSpPr>
        <p:pic>
          <p:nvPicPr>
            <p:cNvPr id="15" name="그림 4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4941" y="1425035"/>
              <a:ext cx="3803865" cy="2910650"/>
            </a:xfrm>
            <a:prstGeom prst="rect">
              <a:avLst/>
            </a:prstGeom>
          </p:spPr>
        </p:pic>
        <p:sp>
          <p:nvSpPr>
            <p:cNvPr id="16" name="직사각형 44"/>
            <p:cNvSpPr/>
            <p:nvPr/>
          </p:nvSpPr>
          <p:spPr>
            <a:xfrm>
              <a:off x="811009" y="1329801"/>
              <a:ext cx="1229927" cy="1229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18" name="구부러진 연결선 17"/>
          <p:cNvCxnSpPr/>
          <p:nvPr/>
        </p:nvCxnSpPr>
        <p:spPr>
          <a:xfrm flipV="1">
            <a:off x="9144000" y="3290619"/>
            <a:ext cx="998846" cy="944477"/>
          </a:xfrm>
          <a:prstGeom prst="curvedConnector2">
            <a:avLst/>
          </a:prstGeom>
          <a:ln w="19050">
            <a:solidFill>
              <a:schemeClr val="tx1">
                <a:lumMod val="70000"/>
                <a:lumOff val="3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 txBox="1"/>
          <p:nvPr/>
        </p:nvSpPr>
        <p:spPr>
          <a:xfrm>
            <a:off x="8574700" y="277507"/>
            <a:ext cx="3213222" cy="31113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1500">
                <a:solidFill>
                  <a:schemeClr val="tx1">
                    <a:lumMod val="80000"/>
                    <a:lumOff val="20000"/>
                  </a:schemeClr>
                </a:solidFill>
                <a:latin typeface="에스코어 드림 6 Bold"/>
                <a:ea typeface="에스코어 드림 6 Bold"/>
              </a:rPr>
              <a:t>knowledge hierarchie graph</a:t>
            </a:r>
            <a:endParaRPr lang="en-US" altLang="ko-KR" sz="1500">
              <a:solidFill>
                <a:schemeClr val="tx1">
                  <a:lumMod val="80000"/>
                  <a:lumOff val="20000"/>
                </a:schemeClr>
              </a:solidFill>
              <a:latin typeface="에스코어 드림 6 Bold"/>
              <a:ea typeface="에스코어 드림 6 Bold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9955" y="329009"/>
            <a:ext cx="7136296" cy="3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ko-KR" altLang="en-US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733425" y="365125"/>
            <a:ext cx="10515600" cy="842573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개발결과 - </a:t>
            </a:r>
            <a:r>
              <a:rPr lang="en-US" altLang="ko-KR">
                <a:latin typeface="에스코어 드림 6 Bold"/>
                <a:ea typeface="에스코어 드림 6 Bold"/>
              </a:rPr>
              <a:t>keyword2x</a:t>
            </a:r>
            <a:endParaRPr lang="en-US" altLang="ko-KR">
              <a:latin typeface="에스코어 드림 6 Bold"/>
              <a:ea typeface="에스코어 드림 6 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6081" y="1481308"/>
            <a:ext cx="9362794" cy="4993490"/>
          </a:xfrm>
          <a:prstGeom prst="rect">
            <a:avLst/>
          </a:prstGeom>
        </p:spPr>
      </p:pic>
      <p:sp>
        <p:nvSpPr>
          <p:cNvPr id="9" name="직사각형 25"/>
          <p:cNvSpPr txBox="1"/>
          <p:nvPr/>
        </p:nvSpPr>
        <p:spPr>
          <a:xfrm>
            <a:off x="3919910" y="6258300"/>
            <a:ext cx="6674153" cy="33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>
                <a:latin typeface="에스코어 드림 3 Light"/>
                <a:ea typeface="에스코어 드림 3 Light"/>
              </a:rPr>
              <a:t>* </a:t>
            </a:r>
            <a:r>
              <a:rPr lang="ko-KR" altLang="en-US" sz="1600">
                <a:latin typeface="에스코어 드림 3 Light"/>
                <a:ea typeface="에스코어 드림 3 Light"/>
              </a:rPr>
              <a:t>분석대상 논문 분야 : 태양열 </a:t>
            </a:r>
            <a:r>
              <a:rPr lang="en-US" altLang="ko-KR" sz="1600">
                <a:latin typeface="에스코어 드림 3 Light"/>
                <a:ea typeface="에스코어 드림 3 Light"/>
              </a:rPr>
              <a:t>AND</a:t>
            </a:r>
            <a:r>
              <a:rPr lang="ko-KR" altLang="en-US" sz="1600">
                <a:latin typeface="에스코어 드림 3 Light"/>
                <a:ea typeface="에스코어 드림 3 Light"/>
              </a:rPr>
              <a:t> 머신러닝 </a:t>
            </a:r>
            <a:r>
              <a:rPr lang="en-US" altLang="ko-KR" sz="1600">
                <a:latin typeface="에스코어 드림 3 Light"/>
                <a:ea typeface="에스코어 드림 3 Light"/>
              </a:rPr>
              <a:t>(Searched in Scopus)</a:t>
            </a:r>
            <a:endParaRPr lang="en-US" altLang="ko-KR" sz="1600">
              <a:latin typeface="에스코어 드림 3 Light"/>
              <a:ea typeface="에스코어 드림 3 Light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733425" y="365125"/>
            <a:ext cx="10515600" cy="842573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개발결과 - </a:t>
            </a:r>
            <a:r>
              <a:rPr lang="en-US" altLang="ko-KR">
                <a:latin typeface="에스코어 드림 6 Bold"/>
                <a:ea typeface="에스코어 드림 6 Bold"/>
              </a:rPr>
              <a:t>keyword2x</a:t>
            </a:r>
            <a:endParaRPr lang="en-US" altLang="ko-KR">
              <a:latin typeface="에스코어 드림 6 Bold"/>
              <a:ea typeface="에스코어 드림 6 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06081" y="1481308"/>
            <a:ext cx="9362793" cy="4993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733425" y="365125"/>
            <a:ext cx="10515600" cy="842573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개발결과 - </a:t>
            </a:r>
            <a:r>
              <a:rPr lang="en-US" altLang="ko-KR">
                <a:latin typeface="에스코어 드림 6 Bold"/>
                <a:ea typeface="에스코어 드림 6 Bold"/>
              </a:rPr>
              <a:t>x2keywords</a:t>
            </a:r>
            <a:endParaRPr lang="en-US" altLang="ko-KR">
              <a:latin typeface="에스코어 드림 6 Bold"/>
              <a:ea typeface="에스코어 드림 6 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8213" y="1569729"/>
            <a:ext cx="10692520" cy="5463210"/>
          </a:xfrm>
          <a:prstGeom prst="rect">
            <a:avLst/>
          </a:prstGeom>
        </p:spPr>
      </p:pic>
      <p:sp>
        <p:nvSpPr>
          <p:cNvPr id="10" name="직사각형 9"/>
          <p:cNvSpPr txBox="1"/>
          <p:nvPr/>
        </p:nvSpPr>
        <p:spPr>
          <a:xfrm>
            <a:off x="3455406" y="1447234"/>
            <a:ext cx="5544870" cy="69398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2000">
                <a:latin typeface="에스코어 드림 4 Regular"/>
                <a:ea typeface="에스코어 드림 4 Regular"/>
              </a:rPr>
              <a:t>Frequency of keywords</a:t>
            </a:r>
            <a:endParaRPr lang="en-US" altLang="ko-KR" sz="2000">
              <a:latin typeface="에스코어 드림 4 Regular"/>
              <a:ea typeface="에스코어 드림 4 Regular"/>
            </a:endParaRPr>
          </a:p>
          <a:p>
            <a:pPr algn="ctr">
              <a:defRPr lang="ko-KR" altLang="en-US"/>
            </a:pPr>
            <a:r>
              <a:rPr lang="en-US" altLang="ko-KR" sz="2000">
                <a:latin typeface="에스코어 드림 4 Regular"/>
                <a:ea typeface="에스코어 드림 4 Regular"/>
              </a:rPr>
              <a:t>in Journal 'Renewable' by WordCloud</a:t>
            </a:r>
            <a:endParaRPr lang="en-US" altLang="ko-KR" sz="2000">
              <a:latin typeface="에스코어 드림 4 Regular"/>
              <a:ea typeface="에스코어 드림 4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699</ep:Words>
  <ep:PresentationFormat>와이드스크린</ep:PresentationFormat>
  <ep:Paragraphs>83</ep:Paragraphs>
  <ep:Slides>11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연구보고 논문 분석 자동화 시스템 개발</vt:lpstr>
      <vt:lpstr>개발목적</vt:lpstr>
      <vt:lpstr>진행과정</vt:lpstr>
      <vt:lpstr>시스템 설계 (개략)</vt:lpstr>
      <vt:lpstr>상세 기능</vt:lpstr>
      <vt:lpstr>차별화</vt:lpstr>
      <vt:lpstr>개발결과 - keyword2x</vt:lpstr>
      <vt:lpstr>개발결과 - keyword2x</vt:lpstr>
      <vt:lpstr>개발결과 - x2keywords</vt:lpstr>
      <vt:lpstr>개발결과 - x2keywords</vt:lpstr>
      <vt:lpstr>향후 계획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terms:created xsi:type="dcterms:W3CDTF">2020-08-21T00:18:41.000</dcterms:created>
  <dc:creator>이제현</dc:creator>
  <dc:description/>
  <cp:keywords/>
  <cp:lastModifiedBy>user</cp:lastModifiedBy>
  <dcterms:modified xsi:type="dcterms:W3CDTF">2022-01-19T03:49:40.449</dcterms:modified>
  <cp:revision>1178</cp:revision>
  <dc:subject/>
  <dc:title>나에게 필요한 Python Visualization</dc:title>
</cp:coreProperties>
</file>