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303" r:id="rId5"/>
    <p:sldId id="259" r:id="rId6"/>
    <p:sldId id="260" r:id="rId7"/>
    <p:sldId id="261" r:id="rId8"/>
    <p:sldId id="262" r:id="rId9"/>
    <p:sldId id="263" r:id="rId10"/>
    <p:sldId id="281" r:id="rId11"/>
    <p:sldId id="265" r:id="rId12"/>
    <p:sldId id="311" r:id="rId13"/>
    <p:sldId id="268" r:id="rId14"/>
    <p:sldId id="272" r:id="rId15"/>
    <p:sldId id="307" r:id="rId16"/>
    <p:sldId id="273" r:id="rId17"/>
    <p:sldId id="285" r:id="rId18"/>
    <p:sldId id="275" r:id="rId19"/>
    <p:sldId id="304" r:id="rId20"/>
    <p:sldId id="308" r:id="rId21"/>
    <p:sldId id="309" r:id="rId22"/>
    <p:sldId id="276" r:id="rId23"/>
    <p:sldId id="277" r:id="rId24"/>
    <p:sldId id="298" r:id="rId25"/>
    <p:sldId id="279" r:id="rId26"/>
    <p:sldId id="290" r:id="rId27"/>
    <p:sldId id="310" r:id="rId28"/>
    <p:sldId id="274" r:id="rId29"/>
    <p:sldId id="280" r:id="rId30"/>
    <p:sldId id="282" r:id="rId31"/>
    <p:sldId id="284" r:id="rId32"/>
    <p:sldId id="294" r:id="rId33"/>
    <p:sldId id="286" r:id="rId34"/>
    <p:sldId id="287" r:id="rId35"/>
    <p:sldId id="288" r:id="rId36"/>
    <p:sldId id="289" r:id="rId37"/>
    <p:sldId id="292" r:id="rId38"/>
    <p:sldId id="295" r:id="rId39"/>
    <p:sldId id="269" r:id="rId40"/>
    <p:sldId id="297" r:id="rId41"/>
    <p:sldId id="296" r:id="rId42"/>
    <p:sldId id="299" r:id="rId43"/>
    <p:sldId id="306" r:id="rId44"/>
    <p:sldId id="30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6CFE1-8158-43CF-B848-0F5BA881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4F80F-CE03-4870-9E6B-4B20E0FEE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60627-B501-41D0-BC4D-64AEA3DA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DE29F-EFCA-476E-8436-4627EB3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1B08C-02DA-463F-885B-A2F493D1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9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F367F-76C6-4FA5-9657-802B03EC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7B3C1-C4EA-48D3-915B-87300DB5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C3E7D-9883-44DD-B276-FEDB8104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44370-DBD0-4AAE-9E0D-82FCEE2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DAFB0-F4D1-4DF0-985A-E2400B5D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4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39530-BB87-4CE5-8BF3-19886C8F7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ADCBD-5052-44B8-B8AA-F15F2099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5214C-45C9-4205-B347-7D07DA4F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502234-27FF-4317-B855-834961E6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0C32-8382-47E1-8ABA-4F75C1A5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9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482F8-A46A-4E03-81B2-21D09DF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4015B-4DD8-4862-B412-992419AB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AC473-F0A5-49F2-B7BA-7C987B8A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2F950-D393-4CF9-929A-5573082D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3FF0C-0794-4483-90D7-26CB27F0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9330-AFCD-4082-BC44-CF62B9E6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3CC8F-38B5-4B28-8678-329AE835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6A750-3769-44E3-A316-3F960FD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DAD55-148D-4ED6-A890-3E8A07E8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88AD5-BDA8-4542-B3C8-6791C07F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373E7-42FF-40CD-A05A-CF2C94CA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FF348-C2B1-4821-9BD6-BF647347B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DC7A0-3829-4EF5-B669-1EDD9DB85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FC0C7F-C376-4E31-A547-824D19EE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F846B-608F-41A8-AD0E-159B16F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A7D1E-4F66-4D25-BE01-981A5999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22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89501-846E-425D-83BF-2A1E157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C5261-C5E9-4FCA-BFC9-A6A72415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0CE7D8-D612-4051-B700-8F552910E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18C423-1ADD-475C-BA7C-BC4200BA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8FAC8-63F9-4F55-8E6A-E3689EFD1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F31F1D-AB8B-4292-9545-42233005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5BD132-81AD-4D6A-B478-E7AFB942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E8BEF-7F8A-48B5-BA21-32009B2E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9C2DE-365A-44EE-B7A6-F096B1FF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3BF21A-6FFA-412B-8CB5-9CC1F37D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860B53-ECC4-463E-ACE9-A45C50E7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27540-2C74-4703-9743-17891843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D85E1-6831-42AD-8D67-3E72D692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D0F90-36DB-4B73-9235-4D02C736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8AAAA-F146-4CD4-A0EA-FD8AFC69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BA5D-BF68-4E85-914B-C8884F9B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3024D-5758-4A4B-9784-604AC5D3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EF632-72F1-496D-A81C-49F2E3622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3338B-FF12-4DF6-A772-A7D8E164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D23C7-DCEB-455D-A5D1-A5448DB4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3C6C3-94DC-474C-A9D9-E2C31210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6F3FA-23F2-4C16-ABAC-F14C4D3C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7E698-3B96-478F-B527-F24EF7B49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F2BC0-DA3A-48BF-896D-C7E8EDD6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F24B8-861A-4444-8BE1-01FCB259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E3919-061E-48C8-9A44-48282B90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BD07D-B6F8-4CB2-BCCA-828159E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79FC3D-D626-41A6-A608-DD18EB66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D6247-D1D4-4678-87FD-3E667AC3A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254BF-1BE0-4FA7-BCE7-DBA1F750A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1ADE-DB49-498E-A4F0-4718A4B2B6C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4C60-091B-4F62-96E9-5E786485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FF10E-E572-49FD-A340-8331CDBFF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C77B-3854-4474-8ACB-DAF5BC2D7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rfriend.tistory.com/291" TargetMode="External"/><Relationship Id="rId2" Type="http://schemas.openxmlformats.org/officeDocument/2006/relationships/hyperlink" Target="https://darkpgmr.tistory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jang.io/mod/page/view.php?id=2208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6D25C-A733-42B8-8FD2-A48B85090AE3}"/>
              </a:ext>
            </a:extLst>
          </p:cNvPr>
          <p:cNvSpPr txBox="1"/>
          <p:nvPr/>
        </p:nvSpPr>
        <p:spPr>
          <a:xfrm>
            <a:off x="3814762" y="3246278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2022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로봇스터디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교육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주차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810124" y="4022500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영상처리 기본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19F5AC-0087-4C0B-B351-C127FBE1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95" y="1678305"/>
            <a:ext cx="1576608" cy="1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 기법의 종류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Grayscale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컬러 이미지를 구성하는 각 픽셀의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R, G, B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값의 연산을 통해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                 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흑백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회색조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이미지로 변환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(3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채널 →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1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채널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D5E8C5-9685-4CB8-A74E-7C7FF9752A87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3BC2C11-1AFB-4FF4-88AA-682E0AEA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216290"/>
            <a:ext cx="64389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1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 기법의 종류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고정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각 픽셀 값이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임계값보다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작으면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크면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255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변경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60412CF8-B811-4C37-8F8E-5D45FEE8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4" y="2919483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 descr="나무이(가) 표시된 사진&#10;&#10;자동 생성된 설명">
            <a:extLst>
              <a:ext uri="{FF2B5EF4-FFF2-40B4-BE49-F238E27FC236}">
                <a16:creationId xmlns:a16="http://schemas.microsoft.com/office/drawing/2014/main" id="{268CCA83-4A88-4A2D-B89A-7F5AF2F0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50" y="2919483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14E570D-AF63-4197-954B-F151041CF596}"/>
              </a:ext>
            </a:extLst>
          </p:cNvPr>
          <p:cNvSpPr/>
          <p:nvPr/>
        </p:nvSpPr>
        <p:spPr>
          <a:xfrm>
            <a:off x="5682344" y="4089400"/>
            <a:ext cx="839755" cy="215900"/>
          </a:xfrm>
          <a:prstGeom prst="rightArrow">
            <a:avLst>
              <a:gd name="adj1" fmla="val 23903"/>
              <a:gd name="adj2" fmla="val 8459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AE850F-432C-4DEE-BDA9-446A91D5D262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C1CB97-D2DB-4EB3-9E4E-F57260772CEB}"/>
              </a:ext>
            </a:extLst>
          </p:cNvPr>
          <p:cNvSpPr txBox="1"/>
          <p:nvPr/>
        </p:nvSpPr>
        <p:spPr>
          <a:xfrm>
            <a:off x="5948307" y="2106764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(threshold) 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이진화를 하기 위한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기준값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EB4D2-97B9-4FC5-96F2-48FD4CD18575}"/>
              </a:ext>
            </a:extLst>
          </p:cNvPr>
          <p:cNvSpPr txBox="1"/>
          <p:nvPr/>
        </p:nvSpPr>
        <p:spPr>
          <a:xfrm>
            <a:off x="7082608" y="1526522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아래는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uint8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기준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float64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일 경우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변경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05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 (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복습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for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문을 이용하여 덧셈 산술 연산을 구현하기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(+100)</a:t>
            </a:r>
          </a:p>
        </p:txBody>
      </p:sp>
      <p:pic>
        <p:nvPicPr>
          <p:cNvPr id="3" name="그림 2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60412CF8-B811-4C37-8F8E-5D45FEE8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4" y="2919483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14E570D-AF63-4197-954B-F151041CF596}"/>
              </a:ext>
            </a:extLst>
          </p:cNvPr>
          <p:cNvSpPr/>
          <p:nvPr/>
        </p:nvSpPr>
        <p:spPr>
          <a:xfrm>
            <a:off x="5682344" y="4089400"/>
            <a:ext cx="839755" cy="215900"/>
          </a:xfrm>
          <a:prstGeom prst="rightArrow">
            <a:avLst>
              <a:gd name="adj1" fmla="val 23903"/>
              <a:gd name="adj2" fmla="val 8459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3A838-2405-4D00-8659-B9BE3469590D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E4791D-4A2A-4732-A513-BA22863C6484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사람, 머리카락이(가) 표시된 사진&#10;&#10;자동 생성된 설명">
            <a:extLst>
              <a:ext uri="{FF2B5EF4-FFF2-40B4-BE49-F238E27FC236}">
                <a16:creationId xmlns:a16="http://schemas.microsoft.com/office/drawing/2014/main" id="{B2F57A5D-A0F7-4465-B6CE-2EF1098F8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36" y="2919483"/>
            <a:ext cx="2538362" cy="25383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414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그룹 처리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(Pixel Group Processing)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출력 영상의 새로운 픽셀 값을 결정하기 위해 해당 픽셀 뿐만 아니라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 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그 주위의 이웃 픽셀들도 함께 고려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하는 공간 영역 연산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D9F55-53F2-4CF0-8399-E719CCA8AE67}"/>
              </a:ext>
            </a:extLst>
          </p:cNvPr>
          <p:cNvSpPr txBox="1"/>
          <p:nvPr/>
        </p:nvSpPr>
        <p:spPr>
          <a:xfrm>
            <a:off x="1441556" y="5510168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(Convolution)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연산으로 처리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2C45DF-53AA-4D10-B5E2-8D7CE30F23B8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C13FEB-EB59-45DD-8D57-8D3FC0E56159}"/>
              </a:ext>
            </a:extLst>
          </p:cNvPr>
          <p:cNvGrpSpPr/>
          <p:nvPr/>
        </p:nvGrpSpPr>
        <p:grpSpPr>
          <a:xfrm>
            <a:off x="4954820" y="2942898"/>
            <a:ext cx="2282359" cy="2276416"/>
            <a:chOff x="7615493" y="2104010"/>
            <a:chExt cx="2998551" cy="299074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907F5CB-07D9-434C-84E3-A6A3DE1DC65C}"/>
                </a:ext>
              </a:extLst>
            </p:cNvPr>
            <p:cNvSpPr/>
            <p:nvPr/>
          </p:nvSpPr>
          <p:spPr>
            <a:xfrm>
              <a:off x="7615493" y="2104010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4642F8-1B5D-4519-B074-613B536B4872}"/>
                </a:ext>
              </a:extLst>
            </p:cNvPr>
            <p:cNvSpPr/>
            <p:nvPr/>
          </p:nvSpPr>
          <p:spPr>
            <a:xfrm>
              <a:off x="8215657" y="2104010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2FD4E63-CF6D-4209-9757-0D63295AB0D8}"/>
                </a:ext>
              </a:extLst>
            </p:cNvPr>
            <p:cNvSpPr/>
            <p:nvPr/>
          </p:nvSpPr>
          <p:spPr>
            <a:xfrm>
              <a:off x="8815821" y="2104010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6E8EE3-C318-426C-A5AA-6C3A52D24506}"/>
                </a:ext>
              </a:extLst>
            </p:cNvPr>
            <p:cNvSpPr/>
            <p:nvPr/>
          </p:nvSpPr>
          <p:spPr>
            <a:xfrm>
              <a:off x="7615493" y="2704174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05130A-85ED-4177-95EB-FB514447D708}"/>
                </a:ext>
              </a:extLst>
            </p:cNvPr>
            <p:cNvSpPr/>
            <p:nvPr/>
          </p:nvSpPr>
          <p:spPr>
            <a:xfrm>
              <a:off x="8215657" y="2704174"/>
              <a:ext cx="600164" cy="60016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102D589-BC26-4F97-9F56-CA21EEF25DCD}"/>
                </a:ext>
              </a:extLst>
            </p:cNvPr>
            <p:cNvSpPr/>
            <p:nvPr/>
          </p:nvSpPr>
          <p:spPr>
            <a:xfrm>
              <a:off x="8815821" y="2704174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3E5C5D-70C5-4FCF-8F05-14575498806B}"/>
                </a:ext>
              </a:extLst>
            </p:cNvPr>
            <p:cNvSpPr/>
            <p:nvPr/>
          </p:nvSpPr>
          <p:spPr>
            <a:xfrm>
              <a:off x="7615493" y="3304338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5B23FE-D998-4495-BAF7-524250DEE2A5}"/>
                </a:ext>
              </a:extLst>
            </p:cNvPr>
            <p:cNvSpPr/>
            <p:nvPr/>
          </p:nvSpPr>
          <p:spPr>
            <a:xfrm>
              <a:off x="8215657" y="3304338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ED7DE2-91E5-40AD-ABA9-94C69BF65CE8}"/>
                </a:ext>
              </a:extLst>
            </p:cNvPr>
            <p:cNvSpPr/>
            <p:nvPr/>
          </p:nvSpPr>
          <p:spPr>
            <a:xfrm>
              <a:off x="8815821" y="3304338"/>
              <a:ext cx="600164" cy="600164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4B88EB2-B848-4CFD-80CA-C56697AEEDE9}"/>
                </a:ext>
              </a:extLst>
            </p:cNvPr>
            <p:cNvSpPr/>
            <p:nvPr/>
          </p:nvSpPr>
          <p:spPr>
            <a:xfrm>
              <a:off x="9415985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547326-A6AA-47CE-87CD-E07267C12553}"/>
                </a:ext>
              </a:extLst>
            </p:cNvPr>
            <p:cNvSpPr/>
            <p:nvPr/>
          </p:nvSpPr>
          <p:spPr>
            <a:xfrm>
              <a:off x="9415985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F8123E-ACAF-4F54-8D40-CF7C622A5588}"/>
                </a:ext>
              </a:extLst>
            </p:cNvPr>
            <p:cNvSpPr/>
            <p:nvPr/>
          </p:nvSpPr>
          <p:spPr>
            <a:xfrm>
              <a:off x="9415985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21912F-E9AB-4E83-A47F-2730703B15EC}"/>
                </a:ext>
              </a:extLst>
            </p:cNvPr>
            <p:cNvSpPr/>
            <p:nvPr/>
          </p:nvSpPr>
          <p:spPr>
            <a:xfrm>
              <a:off x="10013880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E1AD62-16F4-4924-B55B-1000879997DA}"/>
                </a:ext>
              </a:extLst>
            </p:cNvPr>
            <p:cNvSpPr/>
            <p:nvPr/>
          </p:nvSpPr>
          <p:spPr>
            <a:xfrm>
              <a:off x="10013880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D83D5F0-80EA-451A-9197-F1D5A21CF9D8}"/>
                </a:ext>
              </a:extLst>
            </p:cNvPr>
            <p:cNvSpPr/>
            <p:nvPr/>
          </p:nvSpPr>
          <p:spPr>
            <a:xfrm>
              <a:off x="10013880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E20D0E-927A-4FD7-A07C-DDC4F0330814}"/>
                </a:ext>
              </a:extLst>
            </p:cNvPr>
            <p:cNvSpPr/>
            <p:nvPr/>
          </p:nvSpPr>
          <p:spPr>
            <a:xfrm>
              <a:off x="7615493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A0AE9E8-E1D9-4339-8D4D-5CF2B62A89CB}"/>
                </a:ext>
              </a:extLst>
            </p:cNvPr>
            <p:cNvSpPr/>
            <p:nvPr/>
          </p:nvSpPr>
          <p:spPr>
            <a:xfrm>
              <a:off x="8215657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B0E6AC8-12BA-494C-AD56-59E30BD17AC1}"/>
                </a:ext>
              </a:extLst>
            </p:cNvPr>
            <p:cNvSpPr/>
            <p:nvPr/>
          </p:nvSpPr>
          <p:spPr>
            <a:xfrm>
              <a:off x="8815821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695F3B-1432-435C-942C-C68C1F778EBE}"/>
                </a:ext>
              </a:extLst>
            </p:cNvPr>
            <p:cNvSpPr/>
            <p:nvPr/>
          </p:nvSpPr>
          <p:spPr>
            <a:xfrm>
              <a:off x="9415985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C52462-4CA7-4E4F-ADB3-D821DA252DAC}"/>
                </a:ext>
              </a:extLst>
            </p:cNvPr>
            <p:cNvSpPr/>
            <p:nvPr/>
          </p:nvSpPr>
          <p:spPr>
            <a:xfrm>
              <a:off x="10013880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302C272-7210-4990-B21B-97CCB300E2BC}"/>
                </a:ext>
              </a:extLst>
            </p:cNvPr>
            <p:cNvSpPr/>
            <p:nvPr/>
          </p:nvSpPr>
          <p:spPr>
            <a:xfrm>
              <a:off x="7615493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A3AEE6-14D3-4530-888D-1D0404BAF4BA}"/>
                </a:ext>
              </a:extLst>
            </p:cNvPr>
            <p:cNvSpPr/>
            <p:nvPr/>
          </p:nvSpPr>
          <p:spPr>
            <a:xfrm>
              <a:off x="8215657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DDDA06B-C466-4E39-8A1F-2C810E311D83}"/>
                </a:ext>
              </a:extLst>
            </p:cNvPr>
            <p:cNvSpPr/>
            <p:nvPr/>
          </p:nvSpPr>
          <p:spPr>
            <a:xfrm>
              <a:off x="8815821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61716D5-C2E0-4DBE-B87C-8CB74009C39E}"/>
                </a:ext>
              </a:extLst>
            </p:cNvPr>
            <p:cNvSpPr/>
            <p:nvPr/>
          </p:nvSpPr>
          <p:spPr>
            <a:xfrm>
              <a:off x="9415985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657B92-F9F6-47B2-8E30-719A2731E967}"/>
                </a:ext>
              </a:extLst>
            </p:cNvPr>
            <p:cNvSpPr/>
            <p:nvPr/>
          </p:nvSpPr>
          <p:spPr>
            <a:xfrm>
              <a:off x="10013880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50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그룹 처리 기법의 종류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(Blurring)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(Sharpening)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D9F55-53F2-4CF0-8399-E719CCA8AE67}"/>
              </a:ext>
            </a:extLst>
          </p:cNvPr>
          <p:cNvSpPr txBox="1"/>
          <p:nvPr/>
        </p:nvSpPr>
        <p:spPr>
          <a:xfrm>
            <a:off x="1441556" y="2566943"/>
            <a:ext cx="977265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지역 이진화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가변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 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그룹 단위에 따른 임계치를 설정하고 그 값에 따라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또는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255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변경 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1A4504D-715F-45EE-9723-D8C348DBB523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0026F4-D3C5-4F55-BC24-67BAB98DEF21}"/>
              </a:ext>
            </a:extLst>
          </p:cNvPr>
          <p:cNvSpPr txBox="1"/>
          <p:nvPr/>
        </p:nvSpPr>
        <p:spPr>
          <a:xfrm>
            <a:off x="7548070" y="2868403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아래는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uint8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기준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float64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일 경우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변경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57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810125" y="3167390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1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(Convolution,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합성곱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87519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처리하고자 하는 픽셀 값을 이웃 픽셀의 각각에 대응하는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차원 배열 내의 가중치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계수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를 곱하고 그 값들을 모두 더한 값으로 변경하는 연산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0D53DD-4CA7-490A-9E16-EC1FC3C83871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1BA10E78-43A8-472D-9AC1-0C23A284FF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81" y="2844276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B16FD1-7EB1-4487-A862-673D656E26A4}"/>
              </a:ext>
            </a:extLst>
          </p:cNvPr>
          <p:cNvGrpSpPr/>
          <p:nvPr/>
        </p:nvGrpSpPr>
        <p:grpSpPr>
          <a:xfrm>
            <a:off x="2822509" y="3394272"/>
            <a:ext cx="1707504" cy="1707504"/>
            <a:chOff x="8108302" y="3629608"/>
            <a:chExt cx="1707504" cy="17075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F0E7626-6B60-4D1C-AD93-EC5EA1215E67}"/>
                </a:ext>
              </a:extLst>
            </p:cNvPr>
            <p:cNvSpPr/>
            <p:nvPr/>
          </p:nvSpPr>
          <p:spPr>
            <a:xfrm>
              <a:off x="8108302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410BD2E-5541-475E-9BBA-BAF18BEE2672}"/>
                </a:ext>
              </a:extLst>
            </p:cNvPr>
            <p:cNvSpPr/>
            <p:nvPr/>
          </p:nvSpPr>
          <p:spPr>
            <a:xfrm>
              <a:off x="8677470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139D9C8-F0B1-473B-9A7C-374A11C9F710}"/>
                </a:ext>
              </a:extLst>
            </p:cNvPr>
            <p:cNvSpPr/>
            <p:nvPr/>
          </p:nvSpPr>
          <p:spPr>
            <a:xfrm>
              <a:off x="9246638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06C662-4590-44AF-B46E-633F073D2FE1}"/>
                </a:ext>
              </a:extLst>
            </p:cNvPr>
            <p:cNvSpPr/>
            <p:nvPr/>
          </p:nvSpPr>
          <p:spPr>
            <a:xfrm>
              <a:off x="8108302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5242744-5100-48D0-A8C2-731124197AF1}"/>
                </a:ext>
              </a:extLst>
            </p:cNvPr>
            <p:cNvSpPr/>
            <p:nvPr/>
          </p:nvSpPr>
          <p:spPr>
            <a:xfrm>
              <a:off x="8677470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AEB5DAB-C068-4AC2-BFA8-2A73744B437F}"/>
                </a:ext>
              </a:extLst>
            </p:cNvPr>
            <p:cNvSpPr/>
            <p:nvPr/>
          </p:nvSpPr>
          <p:spPr>
            <a:xfrm>
              <a:off x="9246638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21A74D3-ADB2-42D2-8057-DAA8CBD0E01F}"/>
                </a:ext>
              </a:extLst>
            </p:cNvPr>
            <p:cNvSpPr/>
            <p:nvPr/>
          </p:nvSpPr>
          <p:spPr>
            <a:xfrm>
              <a:off x="8108302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AF6EA31-E506-4527-A7A3-BF8A686D9C92}"/>
                </a:ext>
              </a:extLst>
            </p:cNvPr>
            <p:cNvSpPr/>
            <p:nvPr/>
          </p:nvSpPr>
          <p:spPr>
            <a:xfrm>
              <a:off x="8677470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312BC0D-A092-41D6-AE42-9E3AE85E83E8}"/>
                </a:ext>
              </a:extLst>
            </p:cNvPr>
            <p:cNvSpPr/>
            <p:nvPr/>
          </p:nvSpPr>
          <p:spPr>
            <a:xfrm>
              <a:off x="9246638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B8E4B8-FDA3-423B-9933-137672542F0E}"/>
              </a:ext>
            </a:extLst>
          </p:cNvPr>
          <p:cNvSpPr txBox="1"/>
          <p:nvPr/>
        </p:nvSpPr>
        <p:spPr>
          <a:xfrm>
            <a:off x="2905042" y="5440111"/>
            <a:ext cx="1542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Filter</a:t>
            </a:r>
          </a:p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(Mask)</a:t>
            </a:r>
            <a:endParaRPr lang="ko-KR" altLang="en-US" sz="2400" b="1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6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(Convolution,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합성곱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87519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처리하고자 하는 픽셀 값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을 이웃 픽셀의 </a:t>
            </a:r>
            <a:r>
              <a:rPr lang="ko-KR" altLang="en-US" sz="20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각각에 대응하는 </a:t>
            </a:r>
            <a:r>
              <a:rPr lang="en-US" altLang="ko-KR" sz="20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</a:t>
            </a:r>
            <a:r>
              <a:rPr lang="ko-KR" altLang="en-US" sz="2000" dirty="0">
                <a:solidFill>
                  <a:srgbClr val="0070C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차원 배열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내의 가중치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계수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를 곱하고 그 값들을 모두 더한 값으로 변경하는 연산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D4CED-0A6D-4A13-8AEA-31E2134497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181" y="2844276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9D94C8C-4929-498A-9A17-E37819251C4F}"/>
              </a:ext>
            </a:extLst>
          </p:cNvPr>
          <p:cNvGrpSpPr/>
          <p:nvPr/>
        </p:nvGrpSpPr>
        <p:grpSpPr>
          <a:xfrm>
            <a:off x="2822509" y="3394272"/>
            <a:ext cx="1707504" cy="1707504"/>
            <a:chOff x="8108302" y="3629608"/>
            <a:chExt cx="1707504" cy="17075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DAA5708-A38D-4A64-A52B-C806D720D2A6}"/>
                </a:ext>
              </a:extLst>
            </p:cNvPr>
            <p:cNvSpPr/>
            <p:nvPr/>
          </p:nvSpPr>
          <p:spPr>
            <a:xfrm>
              <a:off x="8108302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0DDC8-E61F-43B3-89BC-F73CEB4A0433}"/>
                </a:ext>
              </a:extLst>
            </p:cNvPr>
            <p:cNvSpPr/>
            <p:nvPr/>
          </p:nvSpPr>
          <p:spPr>
            <a:xfrm>
              <a:off x="8677470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268F11-E15D-41DD-8C01-7A286AAD7A3C}"/>
                </a:ext>
              </a:extLst>
            </p:cNvPr>
            <p:cNvSpPr/>
            <p:nvPr/>
          </p:nvSpPr>
          <p:spPr>
            <a:xfrm>
              <a:off x="9246638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CF1A3CB-E5E5-4E2E-851B-51C69ACB4B47}"/>
                </a:ext>
              </a:extLst>
            </p:cNvPr>
            <p:cNvSpPr/>
            <p:nvPr/>
          </p:nvSpPr>
          <p:spPr>
            <a:xfrm>
              <a:off x="8108302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7F829E-4DB7-4C84-BDBA-D22DD65A5C53}"/>
                </a:ext>
              </a:extLst>
            </p:cNvPr>
            <p:cNvSpPr/>
            <p:nvPr/>
          </p:nvSpPr>
          <p:spPr>
            <a:xfrm>
              <a:off x="8677470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A42027-66E1-41DB-9DE3-7C8A8B6F5794}"/>
                </a:ext>
              </a:extLst>
            </p:cNvPr>
            <p:cNvSpPr/>
            <p:nvPr/>
          </p:nvSpPr>
          <p:spPr>
            <a:xfrm>
              <a:off x="9246638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63025-E4B8-4FC7-9ADB-0E1C62E3D230}"/>
                </a:ext>
              </a:extLst>
            </p:cNvPr>
            <p:cNvSpPr/>
            <p:nvPr/>
          </p:nvSpPr>
          <p:spPr>
            <a:xfrm>
              <a:off x="8108302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994165-E14B-4123-A6B2-A44D982666A8}"/>
                </a:ext>
              </a:extLst>
            </p:cNvPr>
            <p:cNvSpPr/>
            <p:nvPr/>
          </p:nvSpPr>
          <p:spPr>
            <a:xfrm>
              <a:off x="8677470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30B4DE-C211-40D5-B2FB-497302B87C25}"/>
                </a:ext>
              </a:extLst>
            </p:cNvPr>
            <p:cNvSpPr/>
            <p:nvPr/>
          </p:nvSpPr>
          <p:spPr>
            <a:xfrm>
              <a:off x="9246638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8DA48D-FA6C-4A47-9EAC-C9ED0F2AD953}"/>
              </a:ext>
            </a:extLst>
          </p:cNvPr>
          <p:cNvSpPr txBox="1"/>
          <p:nvPr/>
        </p:nvSpPr>
        <p:spPr>
          <a:xfrm>
            <a:off x="2905042" y="5440111"/>
            <a:ext cx="1542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Filter</a:t>
            </a:r>
          </a:p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(Mask)</a:t>
            </a:r>
            <a:endParaRPr lang="ko-KR" altLang="en-US" sz="2400" b="1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0D53DD-4CA7-490A-9E16-EC1FC3C83871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76A5A3-0B53-4850-B28A-C7FE0601D3C4}"/>
              </a:ext>
            </a:extLst>
          </p:cNvPr>
          <p:cNvSpPr/>
          <p:nvPr/>
        </p:nvSpPr>
        <p:spPr>
          <a:xfrm>
            <a:off x="2665445" y="3236042"/>
            <a:ext cx="2028009" cy="305272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77882-AC0D-4E1C-95CA-3A6B85D1CEA5}"/>
              </a:ext>
            </a:extLst>
          </p:cNvPr>
          <p:cNvSpPr/>
          <p:nvPr/>
        </p:nvSpPr>
        <p:spPr>
          <a:xfrm>
            <a:off x="5383256" y="3126467"/>
            <a:ext cx="2590800" cy="316230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5" y="1144591"/>
            <a:ext cx="718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필터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(Filter, Mask)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D94C8C-4929-498A-9A17-E37819251C4F}"/>
              </a:ext>
            </a:extLst>
          </p:cNvPr>
          <p:cNvGrpSpPr/>
          <p:nvPr/>
        </p:nvGrpSpPr>
        <p:grpSpPr>
          <a:xfrm>
            <a:off x="5242248" y="2857501"/>
            <a:ext cx="1707504" cy="1707504"/>
            <a:chOff x="8108302" y="3629608"/>
            <a:chExt cx="1707504" cy="17075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DAA5708-A38D-4A64-A52B-C806D720D2A6}"/>
                </a:ext>
              </a:extLst>
            </p:cNvPr>
            <p:cNvSpPr/>
            <p:nvPr/>
          </p:nvSpPr>
          <p:spPr>
            <a:xfrm>
              <a:off x="8108302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80DDC8-E61F-43B3-89BC-F73CEB4A0433}"/>
                </a:ext>
              </a:extLst>
            </p:cNvPr>
            <p:cNvSpPr/>
            <p:nvPr/>
          </p:nvSpPr>
          <p:spPr>
            <a:xfrm>
              <a:off x="8677470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268F11-E15D-41DD-8C01-7A286AAD7A3C}"/>
                </a:ext>
              </a:extLst>
            </p:cNvPr>
            <p:cNvSpPr/>
            <p:nvPr/>
          </p:nvSpPr>
          <p:spPr>
            <a:xfrm>
              <a:off x="9246638" y="3629608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CF1A3CB-E5E5-4E2E-851B-51C69ACB4B47}"/>
                </a:ext>
              </a:extLst>
            </p:cNvPr>
            <p:cNvSpPr/>
            <p:nvPr/>
          </p:nvSpPr>
          <p:spPr>
            <a:xfrm>
              <a:off x="8108302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7F829E-4DB7-4C84-BDBA-D22DD65A5C53}"/>
                </a:ext>
              </a:extLst>
            </p:cNvPr>
            <p:cNvSpPr/>
            <p:nvPr/>
          </p:nvSpPr>
          <p:spPr>
            <a:xfrm>
              <a:off x="8677470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0A42027-66E1-41DB-9DE3-7C8A8B6F5794}"/>
                </a:ext>
              </a:extLst>
            </p:cNvPr>
            <p:cNvSpPr/>
            <p:nvPr/>
          </p:nvSpPr>
          <p:spPr>
            <a:xfrm>
              <a:off x="9246638" y="4198776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63025-E4B8-4FC7-9ADB-0E1C62E3D230}"/>
                </a:ext>
              </a:extLst>
            </p:cNvPr>
            <p:cNvSpPr/>
            <p:nvPr/>
          </p:nvSpPr>
          <p:spPr>
            <a:xfrm>
              <a:off x="8108302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994165-E14B-4123-A6B2-A44D982666A8}"/>
                </a:ext>
              </a:extLst>
            </p:cNvPr>
            <p:cNvSpPr/>
            <p:nvPr/>
          </p:nvSpPr>
          <p:spPr>
            <a:xfrm>
              <a:off x="8677470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0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430B4DE-C211-40D5-B2FB-497302B87C25}"/>
                </a:ext>
              </a:extLst>
            </p:cNvPr>
            <p:cNvSpPr/>
            <p:nvPr/>
          </p:nvSpPr>
          <p:spPr>
            <a:xfrm>
              <a:off x="9246638" y="4767944"/>
              <a:ext cx="569168" cy="5691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rPr>
                <a:t>1</a:t>
              </a:r>
              <a:endParaRPr lang="ko-KR" altLang="en-US" sz="2400" b="1" dirty="0">
                <a:solidFill>
                  <a:schemeClr val="tx1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8DA48D-FA6C-4A47-9EAC-C9ED0F2AD953}"/>
              </a:ext>
            </a:extLst>
          </p:cNvPr>
          <p:cNvSpPr txBox="1"/>
          <p:nvPr/>
        </p:nvSpPr>
        <p:spPr>
          <a:xfrm>
            <a:off x="5324781" y="4911729"/>
            <a:ext cx="1542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Filter</a:t>
            </a:r>
          </a:p>
          <a:p>
            <a:pPr algn="ctr"/>
            <a:r>
              <a:rPr lang="en-US" altLang="ko-KR" sz="24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(Mask)</a:t>
            </a:r>
            <a:endParaRPr lang="ko-KR" altLang="en-US" sz="2400" b="1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BB04B-E9AF-4508-8823-75D80744F24D}"/>
              </a:ext>
            </a:extLst>
          </p:cNvPr>
          <p:cNvSpPr txBox="1"/>
          <p:nvPr/>
        </p:nvSpPr>
        <p:spPr>
          <a:xfrm>
            <a:off x="1441555" y="1716746"/>
            <a:ext cx="1048758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입력되는 신호의 일부 성분을 제거하거나 일부 특성을 변경하기 위해 설계된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하나의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시스템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5A404E6-3561-43E8-B1D4-AA77CA23B6F4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cv2.filter2D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0D53DD-4CA7-490A-9E16-EC1FC3C83871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089573F-D790-4A57-A3BE-ADFEFCDD4AE4}"/>
              </a:ext>
            </a:extLst>
          </p:cNvPr>
          <p:cNvSpPr txBox="1"/>
          <p:nvPr/>
        </p:nvSpPr>
        <p:spPr>
          <a:xfrm>
            <a:off x="1441556" y="1716746"/>
            <a:ext cx="987519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연산을 수행하는 함수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54F827-07C7-4FE5-A0E2-2E68920E799E}"/>
              </a:ext>
            </a:extLst>
          </p:cNvPr>
          <p:cNvSpPr txBox="1"/>
          <p:nvPr/>
        </p:nvSpPr>
        <p:spPr>
          <a:xfrm>
            <a:off x="4111678" y="2810934"/>
            <a:ext cx="3968644" cy="17931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cv2.filter2D(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src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ddepth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kernel)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src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: 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입력 영상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ddepth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: 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출력 영상의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테이터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타입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kernel  : 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필터 행렬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2E2AA-94FC-49DF-9AC0-44F0CD159D7F}"/>
              </a:ext>
            </a:extLst>
          </p:cNvPr>
          <p:cNvSpPr/>
          <p:nvPr/>
        </p:nvSpPr>
        <p:spPr>
          <a:xfrm>
            <a:off x="3926310" y="2626950"/>
            <a:ext cx="4339379" cy="21800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6D25C-A733-42B8-8FD2-A48B85090AE3}"/>
              </a:ext>
            </a:extLst>
          </p:cNvPr>
          <p:cNvSpPr txBox="1"/>
          <p:nvPr/>
        </p:nvSpPr>
        <p:spPr>
          <a:xfrm>
            <a:off x="252413" y="561975"/>
            <a:ext cx="210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목차</a:t>
            </a:r>
            <a:endParaRPr lang="en-US" altLang="ko-KR" sz="54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1221582" y="1872646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B5DC-8136-496A-991C-029C965B3112}"/>
              </a:ext>
            </a:extLst>
          </p:cNvPr>
          <p:cNvSpPr txBox="1"/>
          <p:nvPr/>
        </p:nvSpPr>
        <p:spPr>
          <a:xfrm>
            <a:off x="1221582" y="2919740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8FC98-5EB8-47C3-A0B8-B1C6A05E458F}"/>
              </a:ext>
            </a:extLst>
          </p:cNvPr>
          <p:cNvSpPr txBox="1"/>
          <p:nvPr/>
        </p:nvSpPr>
        <p:spPr>
          <a:xfrm>
            <a:off x="1221582" y="3966834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9ECA3-1420-4866-A871-C139D07F11E6}"/>
              </a:ext>
            </a:extLst>
          </p:cNvPr>
          <p:cNvSpPr txBox="1"/>
          <p:nvPr/>
        </p:nvSpPr>
        <p:spPr>
          <a:xfrm>
            <a:off x="1221581" y="5013928"/>
            <a:ext cx="307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B91101-B517-438C-BF2C-DABD22874DED}"/>
              </a:ext>
            </a:extLst>
          </p:cNvPr>
          <p:cNvCxnSpPr>
            <a:cxnSpLocks/>
          </p:cNvCxnSpPr>
          <p:nvPr/>
        </p:nvCxnSpPr>
        <p:spPr>
          <a:xfrm>
            <a:off x="0" y="149799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810125" y="3167390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22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605E22-B69B-4B6F-9224-F6D25492480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A14138-98B0-40D2-83FE-FCB37670CE39}"/>
              </a:ext>
            </a:extLst>
          </p:cNvPr>
          <p:cNvSpPr txBox="1"/>
          <p:nvPr/>
        </p:nvSpPr>
        <p:spPr>
          <a:xfrm>
            <a:off x="2674884" y="2940404"/>
            <a:ext cx="6842231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어떤 주어진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(threshold)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보다 밝은 픽셀들은 모두 흰색으로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그렇지 않은 픽셀들은 모두 검은색으로 바꾸는 작업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.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D8AF4-4EE6-4E32-B893-4C5B316981B1}"/>
              </a:ext>
            </a:extLst>
          </p:cNvPr>
          <p:cNvSpPr txBox="1"/>
          <p:nvPr/>
        </p:nvSpPr>
        <p:spPr>
          <a:xfrm>
            <a:off x="3959028" y="2736732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(threshold) 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이진화를 하기 위한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기준값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927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87652-704E-4C6D-82E3-9CAE98B80A44}"/>
              </a:ext>
            </a:extLst>
          </p:cNvPr>
          <p:cNvSpPr txBox="1"/>
          <p:nvPr/>
        </p:nvSpPr>
        <p:spPr>
          <a:xfrm>
            <a:off x="4821011" y="2464872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6F2B3-C6D9-4342-B780-B6953AD46127}"/>
              </a:ext>
            </a:extLst>
          </p:cNvPr>
          <p:cNvSpPr txBox="1"/>
          <p:nvPr/>
        </p:nvSpPr>
        <p:spPr>
          <a:xfrm>
            <a:off x="3001736" y="3884097"/>
            <a:ext cx="25717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전역 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고정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906D50-71C2-406C-A302-390F3679D634}"/>
              </a:ext>
            </a:extLst>
          </p:cNvPr>
          <p:cNvSpPr txBox="1"/>
          <p:nvPr/>
        </p:nvSpPr>
        <p:spPr>
          <a:xfrm>
            <a:off x="6640286" y="3879662"/>
            <a:ext cx="257175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지역 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가변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882BA1F-9DFA-4987-A7E9-1972B0BD6EE6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 rot="16200000" flipH="1">
            <a:off x="6570738" y="2524239"/>
            <a:ext cx="891570" cy="181927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807C82-3D69-434F-9113-0F2C4C27F373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rot="5400000">
            <a:off x="4749247" y="2526457"/>
            <a:ext cx="896005" cy="181927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72715D-1354-4131-84FE-93AAEA7790FB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7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전역 이진화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고정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각 픽셀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값이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임계값보다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작으면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크면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255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픽셀 값 변경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605E22-B69B-4B6F-9224-F6D25492480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E1538CB1-CD19-4588-B057-0B0B5999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4" y="2929008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 descr="나무이(가) 표시된 사진&#10;&#10;자동 생성된 설명">
            <a:extLst>
              <a:ext uri="{FF2B5EF4-FFF2-40B4-BE49-F238E27FC236}">
                <a16:creationId xmlns:a16="http://schemas.microsoft.com/office/drawing/2014/main" id="{2BBCE9A8-A88B-4EBD-B343-A0CBED11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50" y="2929008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4013DA-DBB4-419A-A5DB-2587DFE74FA0}"/>
              </a:ext>
            </a:extLst>
          </p:cNvPr>
          <p:cNvSpPr/>
          <p:nvPr/>
        </p:nvSpPr>
        <p:spPr>
          <a:xfrm>
            <a:off x="5682344" y="4098925"/>
            <a:ext cx="839755" cy="215900"/>
          </a:xfrm>
          <a:prstGeom prst="rightArrow">
            <a:avLst>
              <a:gd name="adj1" fmla="val 23903"/>
              <a:gd name="adj2" fmla="val 8459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5BEB7-6864-46DF-B911-977217077A09}"/>
              </a:ext>
            </a:extLst>
          </p:cNvPr>
          <p:cNvSpPr txBox="1"/>
          <p:nvPr/>
        </p:nvSpPr>
        <p:spPr>
          <a:xfrm>
            <a:off x="2833054" y="2108082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(threshold) :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이진화를 하기 위한 </a:t>
            </a:r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기준값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64655-EB5D-4576-B66E-A50053BDB2CC}"/>
              </a:ext>
            </a:extLst>
          </p:cNvPr>
          <p:cNvSpPr txBox="1"/>
          <p:nvPr/>
        </p:nvSpPr>
        <p:spPr>
          <a:xfrm>
            <a:off x="3960042" y="1539774"/>
            <a:ext cx="444539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아래는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uint8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기준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float64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일 경우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변경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90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전역 이진화의 단점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밝기 변화가 심한 영상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에는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설정이 어려움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605E22-B69B-4B6F-9224-F6D25492480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4CC3DA-5B1D-42C7-BBF7-EC65EF54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5" y="2849289"/>
            <a:ext cx="3576250" cy="27151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5A82547-6704-46F9-B685-6DA609B44D48}"/>
              </a:ext>
            </a:extLst>
          </p:cNvPr>
          <p:cNvSpPr/>
          <p:nvPr/>
        </p:nvSpPr>
        <p:spPr>
          <a:xfrm>
            <a:off x="5682344" y="4098925"/>
            <a:ext cx="839755" cy="215900"/>
          </a:xfrm>
          <a:prstGeom prst="rightArrow">
            <a:avLst>
              <a:gd name="adj1" fmla="val 23903"/>
              <a:gd name="adj2" fmla="val 8459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2E2B9F9-27A8-4B90-B24B-65B0BB96F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78" y="2849289"/>
            <a:ext cx="3616927" cy="27151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59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지역 이진화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가변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1E83592-A856-4188-BC59-FA344F13264B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870BD4-87D9-431E-BE46-064810157B15}"/>
              </a:ext>
            </a:extLst>
          </p:cNvPr>
          <p:cNvSpPr txBox="1"/>
          <p:nvPr/>
        </p:nvSpPr>
        <p:spPr>
          <a:xfrm>
            <a:off x="1441556" y="1716746"/>
            <a:ext cx="100597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그룹 단위마다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임계값을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설정하고 그 값보다 작으면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크면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255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픽셀 값 변경  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4CE653-C395-434E-995D-4D268039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2" y="2844781"/>
            <a:ext cx="7842855" cy="27733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580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08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for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문을 이용하여 영상의 픽셀 값을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threshold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값보다 작은 값은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0,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큰 값은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255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 바꾸기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60412CF8-B811-4C37-8F8E-5D45FEE8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84" y="2919483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 descr="나무이(가) 표시된 사진&#10;&#10;자동 생성된 설명">
            <a:extLst>
              <a:ext uri="{FF2B5EF4-FFF2-40B4-BE49-F238E27FC236}">
                <a16:creationId xmlns:a16="http://schemas.microsoft.com/office/drawing/2014/main" id="{268CCA83-4A88-4A2D-B89A-7F5AF2F0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50" y="2919483"/>
            <a:ext cx="2538366" cy="25383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14E570D-AF63-4197-954B-F151041CF596}"/>
              </a:ext>
            </a:extLst>
          </p:cNvPr>
          <p:cNvSpPr/>
          <p:nvPr/>
        </p:nvSpPr>
        <p:spPr>
          <a:xfrm>
            <a:off x="5682344" y="4089400"/>
            <a:ext cx="839755" cy="215900"/>
          </a:xfrm>
          <a:prstGeom prst="rightArrow">
            <a:avLst>
              <a:gd name="adj1" fmla="val 23903"/>
              <a:gd name="adj2" fmla="val 84590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3A838-2405-4D00-8659-B9BE3469590D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이진화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E4791D-4A2A-4732-A513-BA22863C6484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37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419600" y="316739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6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1E9D26AF-42F7-4D6D-9DA4-A68F9BB15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14" y="2976234"/>
            <a:ext cx="2832425" cy="2832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 descr="사람, 여자, 의류, 소녀이(가) 표시된 사진&#10;&#10;자동 생성된 설명">
            <a:extLst>
              <a:ext uri="{FF2B5EF4-FFF2-40B4-BE49-F238E27FC236}">
                <a16:creationId xmlns:a16="http://schemas.microsoft.com/office/drawing/2014/main" id="{93D36F46-0371-46D2-805A-A4067054E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61" y="2976234"/>
            <a:ext cx="2832425" cy="2832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4F49C-BD00-46A1-95F8-F39F2071FEFE}"/>
              </a:ext>
            </a:extLst>
          </p:cNvPr>
          <p:cNvSpPr txBox="1"/>
          <p:nvPr/>
        </p:nvSpPr>
        <p:spPr>
          <a:xfrm>
            <a:off x="3004702" y="5974367"/>
            <a:ext cx="20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원본 영상 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80428-416D-4326-A635-FEACEAACDB65}"/>
              </a:ext>
            </a:extLst>
          </p:cNvPr>
          <p:cNvSpPr txBox="1"/>
          <p:nvPr/>
        </p:nvSpPr>
        <p:spPr>
          <a:xfrm>
            <a:off x="7107249" y="5974367"/>
            <a:ext cx="20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영상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(Blurring)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81568-2327-4603-B6FC-A10974E0E3C9}"/>
              </a:ext>
            </a:extLst>
          </p:cNvPr>
          <p:cNvSpPr txBox="1"/>
          <p:nvPr/>
        </p:nvSpPr>
        <p:spPr>
          <a:xfrm>
            <a:off x="1441556" y="1716746"/>
            <a:ext cx="1005975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이웃 픽셀들의 차이를 감소시켜 영상을 부드럽게 만드는 기법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영상의 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잡음</a:t>
            </a:r>
            <a:r>
              <a:rPr lang="en-US" altLang="ko-KR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(Noise)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을 제거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하기 위해 쓰임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5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(Blurring)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6B8061-6348-49E8-B01F-9B4D0D8E7E3C}"/>
              </a:ext>
            </a:extLst>
          </p:cNvPr>
          <p:cNvSpPr txBox="1"/>
          <p:nvPr/>
        </p:nvSpPr>
        <p:spPr>
          <a:xfrm>
            <a:off x="1441556" y="1716746"/>
            <a:ext cx="10059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블러링에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사용되는 필터 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미디언 필터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BF7438-6D27-4A3F-A4CC-5283811E0746}"/>
              </a:ext>
            </a:extLst>
          </p:cNvPr>
          <p:cNvGrpSpPr/>
          <p:nvPr/>
        </p:nvGrpSpPr>
        <p:grpSpPr>
          <a:xfrm>
            <a:off x="2151760" y="3128918"/>
            <a:ext cx="1800492" cy="1800492"/>
            <a:chOff x="2475933" y="3128918"/>
            <a:chExt cx="1800492" cy="180049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2C8DE40-F985-432D-A895-C6768537EF27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3F8B4C-03CD-4744-8556-95C149DC420D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7ACCAE-F85E-4C14-806C-A76A4B412940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332BC-2A9D-4DA6-A7C9-AD6E6E8D2857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F0C362C-8AB4-4345-A9B5-E55BF3F0EBD4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A934FF-D5F0-493A-B21E-F9FAEB1D2214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177D42-E8D4-433B-8DAB-67591D7D6867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0BBC76-32E2-4EED-929B-181CECAD8B0E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19BFD0-3E53-4BC3-9599-01B45B5709CE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C803044-BC31-4AC1-AA2C-E4BAFA2A2A25}"/>
              </a:ext>
            </a:extLst>
          </p:cNvPr>
          <p:cNvSpPr txBox="1"/>
          <p:nvPr/>
        </p:nvSpPr>
        <p:spPr>
          <a:xfrm>
            <a:off x="2080456" y="516024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3F2718-E630-42D8-9381-26405020AEC6}"/>
              </a:ext>
            </a:extLst>
          </p:cNvPr>
          <p:cNvGrpSpPr/>
          <p:nvPr/>
        </p:nvGrpSpPr>
        <p:grpSpPr>
          <a:xfrm>
            <a:off x="5195754" y="3128918"/>
            <a:ext cx="1800492" cy="1800492"/>
            <a:chOff x="5162461" y="3128918"/>
            <a:chExt cx="1800492" cy="1800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0364E1-100C-4E0C-A47A-BD0B7FBE5C43}"/>
                </a:ext>
              </a:extLst>
            </p:cNvPr>
            <p:cNvSpPr/>
            <p:nvPr/>
          </p:nvSpPr>
          <p:spPr>
            <a:xfrm>
              <a:off x="51624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908075-AC22-4C78-9440-0B1ED9E724D5}"/>
                </a:ext>
              </a:extLst>
            </p:cNvPr>
            <p:cNvSpPr/>
            <p:nvPr/>
          </p:nvSpPr>
          <p:spPr>
            <a:xfrm>
              <a:off x="5762625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866784-110D-4C51-BD58-DED68B59B472}"/>
                </a:ext>
              </a:extLst>
            </p:cNvPr>
            <p:cNvSpPr/>
            <p:nvPr/>
          </p:nvSpPr>
          <p:spPr>
            <a:xfrm>
              <a:off x="6362789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0438C82-B951-4C76-B215-8C5FD2930FE0}"/>
                </a:ext>
              </a:extLst>
            </p:cNvPr>
            <p:cNvSpPr/>
            <p:nvPr/>
          </p:nvSpPr>
          <p:spPr>
            <a:xfrm>
              <a:off x="51624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2EB14B-1AAB-48D6-9CCD-93D007849173}"/>
                </a:ext>
              </a:extLst>
            </p:cNvPr>
            <p:cNvSpPr/>
            <p:nvPr/>
          </p:nvSpPr>
          <p:spPr>
            <a:xfrm>
              <a:off x="5762625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FA362C-B6E3-495C-BD44-9A5DED5A6A7F}"/>
                </a:ext>
              </a:extLst>
            </p:cNvPr>
            <p:cNvSpPr/>
            <p:nvPr/>
          </p:nvSpPr>
          <p:spPr>
            <a:xfrm>
              <a:off x="6362789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0BD0CC-BAE4-4D32-B5EA-B64892576B44}"/>
                </a:ext>
              </a:extLst>
            </p:cNvPr>
            <p:cNvSpPr/>
            <p:nvPr/>
          </p:nvSpPr>
          <p:spPr>
            <a:xfrm>
              <a:off x="51624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3592BF-0B40-40BC-9730-9292AF9BA9D9}"/>
                </a:ext>
              </a:extLst>
            </p:cNvPr>
            <p:cNvSpPr/>
            <p:nvPr/>
          </p:nvSpPr>
          <p:spPr>
            <a:xfrm>
              <a:off x="5762625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08BBC17-265D-428A-93B0-D623904D10DA}"/>
                </a:ext>
              </a:extLst>
            </p:cNvPr>
            <p:cNvSpPr/>
            <p:nvPr/>
          </p:nvSpPr>
          <p:spPr>
            <a:xfrm>
              <a:off x="6362789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3BE5EB1-7263-4D6E-B82F-FA524124130F}"/>
              </a:ext>
            </a:extLst>
          </p:cNvPr>
          <p:cNvSpPr txBox="1"/>
          <p:nvPr/>
        </p:nvSpPr>
        <p:spPr>
          <a:xfrm>
            <a:off x="5124450" y="516024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미디언 필터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99F837E-564E-4B53-9CF4-760C894EB56A}"/>
              </a:ext>
            </a:extLst>
          </p:cNvPr>
          <p:cNvGrpSpPr/>
          <p:nvPr/>
        </p:nvGrpSpPr>
        <p:grpSpPr>
          <a:xfrm>
            <a:off x="8239748" y="3128918"/>
            <a:ext cx="1800492" cy="1800492"/>
            <a:chOff x="5162461" y="3128918"/>
            <a:chExt cx="1800492" cy="18004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3029F24-924E-43A1-9FFB-B1470EB6337B}"/>
                </a:ext>
              </a:extLst>
            </p:cNvPr>
            <p:cNvSpPr/>
            <p:nvPr/>
          </p:nvSpPr>
          <p:spPr>
            <a:xfrm>
              <a:off x="51624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1/16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5B42C23-7179-4DCC-BF61-C6D2209A0740}"/>
                </a:ext>
              </a:extLst>
            </p:cNvPr>
            <p:cNvSpPr/>
            <p:nvPr/>
          </p:nvSpPr>
          <p:spPr>
            <a:xfrm>
              <a:off x="5762625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2/16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0BBC43C-3CB3-45F6-9354-A0AFA6E8B955}"/>
                </a:ext>
              </a:extLst>
            </p:cNvPr>
            <p:cNvSpPr/>
            <p:nvPr/>
          </p:nvSpPr>
          <p:spPr>
            <a:xfrm>
              <a:off x="6362789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1/16</a:t>
              </a:r>
              <a:endParaRPr lang="ko-KR" altLang="en-US" sz="14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FA7F116-6007-42B3-8B34-91F7AF11F216}"/>
                </a:ext>
              </a:extLst>
            </p:cNvPr>
            <p:cNvSpPr/>
            <p:nvPr/>
          </p:nvSpPr>
          <p:spPr>
            <a:xfrm>
              <a:off x="51624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2/16</a:t>
              </a:r>
              <a:endParaRPr lang="ko-KR" altLang="en-US" sz="14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871842-62A4-4CDD-B92F-E54346E35BB4}"/>
                </a:ext>
              </a:extLst>
            </p:cNvPr>
            <p:cNvSpPr/>
            <p:nvPr/>
          </p:nvSpPr>
          <p:spPr>
            <a:xfrm>
              <a:off x="5762625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4/16</a:t>
              </a:r>
              <a:endParaRPr lang="ko-KR" altLang="en-US" sz="14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D7706A-8643-408A-858A-E6C522B888C6}"/>
                </a:ext>
              </a:extLst>
            </p:cNvPr>
            <p:cNvSpPr/>
            <p:nvPr/>
          </p:nvSpPr>
          <p:spPr>
            <a:xfrm>
              <a:off x="6362789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2/16</a:t>
              </a:r>
              <a:endParaRPr lang="ko-KR" altLang="en-US" sz="14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7D9F559-3B89-4106-A2C1-8D14455E689D}"/>
                </a:ext>
              </a:extLst>
            </p:cNvPr>
            <p:cNvSpPr/>
            <p:nvPr/>
          </p:nvSpPr>
          <p:spPr>
            <a:xfrm>
              <a:off x="51624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1/16</a:t>
              </a:r>
              <a:endParaRPr lang="ko-KR" altLang="en-US" sz="14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3DE55FC-DFF6-4990-8930-F256A766E353}"/>
                </a:ext>
              </a:extLst>
            </p:cNvPr>
            <p:cNvSpPr/>
            <p:nvPr/>
          </p:nvSpPr>
          <p:spPr>
            <a:xfrm>
              <a:off x="5762625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2/16</a:t>
              </a:r>
              <a:endParaRPr lang="ko-KR" altLang="en-US" sz="14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7E16716-7B38-45EF-AA24-C5E2291FFBA5}"/>
                </a:ext>
              </a:extLst>
            </p:cNvPr>
            <p:cNvSpPr/>
            <p:nvPr/>
          </p:nvSpPr>
          <p:spPr>
            <a:xfrm>
              <a:off x="6362789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1/16</a:t>
              </a:r>
              <a:endParaRPr lang="ko-KR" altLang="en-US" sz="14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99F925-1E34-4115-A645-ABE22A35D609}"/>
              </a:ext>
            </a:extLst>
          </p:cNvPr>
          <p:cNvSpPr txBox="1"/>
          <p:nvPr/>
        </p:nvSpPr>
        <p:spPr>
          <a:xfrm>
            <a:off x="8168444" y="516024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</a:p>
        </p:txBody>
      </p:sp>
    </p:spTree>
    <p:extLst>
      <p:ext uri="{BB962C8B-B14F-4D97-AF65-F5344CB8AC3E}">
        <p14:creationId xmlns:p14="http://schemas.microsoft.com/office/powerpoint/2010/main" val="29654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403BCB-3F6C-41EC-A15E-F785BD75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2779813"/>
            <a:ext cx="5991225" cy="33700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7473B6-E142-4D86-9BAF-7DDD8D52A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68870"/>
            <a:ext cx="4876800" cy="27432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BF7438-6D27-4A3F-A4CC-5283811E0746}"/>
              </a:ext>
            </a:extLst>
          </p:cNvPr>
          <p:cNvGrpSpPr/>
          <p:nvPr/>
        </p:nvGrpSpPr>
        <p:grpSpPr>
          <a:xfrm>
            <a:off x="2776015" y="3200400"/>
            <a:ext cx="1800492" cy="1800492"/>
            <a:chOff x="2475933" y="3128918"/>
            <a:chExt cx="1800492" cy="180049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2C8DE40-F985-432D-A895-C6768537EF27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3F8B4C-03CD-4744-8556-95C149DC420D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27ACCAE-F85E-4C14-806C-A76A4B412940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33332BC-2A9D-4DA6-A7C9-AD6E6E8D2857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F0C362C-8AB4-4345-A9B5-E55BF3F0EBD4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1/9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A934FF-D5F0-493A-B21E-F9FAEB1D2214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177D42-E8D4-433B-8DAB-67591D7D6867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00BBC76-32E2-4EED-929B-181CECAD8B0E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19BFD0-3E53-4BC3-9599-01B45B5709CE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1/9</a:t>
              </a:r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5414723" y="3500962"/>
            <a:ext cx="61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가장 간편하게 사용할 수 있는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방법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83E517-1963-47E4-9FEE-171E1962ED15}"/>
              </a:ext>
            </a:extLst>
          </p:cNvPr>
          <p:cNvSpPr txBox="1"/>
          <p:nvPr/>
        </p:nvSpPr>
        <p:spPr>
          <a:xfrm>
            <a:off x="5414723" y="4291116"/>
            <a:ext cx="61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마스크의 크기가 커질수록 더 흐려짐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80206-3267-48F5-84B4-575758CEAFFD}"/>
              </a:ext>
            </a:extLst>
          </p:cNvPr>
          <p:cNvSpPr txBox="1"/>
          <p:nvPr/>
        </p:nvSpPr>
        <p:spPr>
          <a:xfrm>
            <a:off x="1441556" y="1716746"/>
            <a:ext cx="1031229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영상의 특정 픽셀과 주변 픽셀들의 산술 평균을 결과 영상 픽셀 값으로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설정하는 필터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200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2123851" y="4753990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 x 3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2EA0DF-0933-4318-AA80-25904BE77F9B}"/>
              </a:ext>
            </a:extLst>
          </p:cNvPr>
          <p:cNvGrpSpPr/>
          <p:nvPr/>
        </p:nvGrpSpPr>
        <p:grpSpPr>
          <a:xfrm>
            <a:off x="2776015" y="2528754"/>
            <a:ext cx="1800492" cy="1800492"/>
            <a:chOff x="2475933" y="3128918"/>
            <a:chExt cx="1800492" cy="1800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0B749C-CA93-4AC8-AE38-CD1A23AF235D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50CB8-0D3B-47AC-97E7-EA41226494BB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339924-67AE-4D48-AF72-529E55D95432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D60827-F709-48F5-B267-2C046D841985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474DE3-9151-4076-A191-CE82F402383A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F46B0C-BC76-4982-AD6C-E73764F395FE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3343F5-8C95-43EF-BE47-4A7589E6C262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6EF2439-F91E-4D7B-94BE-45CE07D3D9F0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AA30C3-DBBD-41E8-8D35-5D20E74E2E4D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/>
              <p:nvPr/>
            </p:nvSpPr>
            <p:spPr>
              <a:xfrm>
                <a:off x="1817086" y="3094729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6" y="3094729"/>
                <a:ext cx="600164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11D6D68-9B48-4317-8897-E1D961FE9F4B}"/>
              </a:ext>
            </a:extLst>
          </p:cNvPr>
          <p:cNvSpPr txBox="1"/>
          <p:nvPr/>
        </p:nvSpPr>
        <p:spPr>
          <a:xfrm>
            <a:off x="2175851" y="3282806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903454-EA8D-4F4D-9076-262F9DE1B8D5}"/>
              </a:ext>
            </a:extLst>
          </p:cNvPr>
          <p:cNvSpPr txBox="1"/>
          <p:nvPr/>
        </p:nvSpPr>
        <p:spPr>
          <a:xfrm>
            <a:off x="7441741" y="5329792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5 x 5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/>
              <p:nvPr/>
            </p:nvSpPr>
            <p:spPr>
              <a:xfrm>
                <a:off x="6238091" y="3094729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91" y="3094729"/>
                <a:ext cx="600164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BD4C29CA-E120-4EDA-A6CB-355247BAFA5E}"/>
              </a:ext>
            </a:extLst>
          </p:cNvPr>
          <p:cNvSpPr txBox="1"/>
          <p:nvPr/>
        </p:nvSpPr>
        <p:spPr>
          <a:xfrm>
            <a:off x="6689123" y="3282806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91E8E3-72A2-4ACF-9470-D0FD8E1C7270}"/>
              </a:ext>
            </a:extLst>
          </p:cNvPr>
          <p:cNvGrpSpPr/>
          <p:nvPr/>
        </p:nvGrpSpPr>
        <p:grpSpPr>
          <a:xfrm>
            <a:off x="7309316" y="1933628"/>
            <a:ext cx="2998551" cy="2990743"/>
            <a:chOff x="7615493" y="2104010"/>
            <a:chExt cx="2998551" cy="299074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A08B080-BC5D-4373-8579-349290683720}"/>
                </a:ext>
              </a:extLst>
            </p:cNvPr>
            <p:cNvSpPr/>
            <p:nvPr/>
          </p:nvSpPr>
          <p:spPr>
            <a:xfrm>
              <a:off x="7615493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645D15C-E2CE-438C-AD5C-CED84062E2FA}"/>
                </a:ext>
              </a:extLst>
            </p:cNvPr>
            <p:cNvSpPr/>
            <p:nvPr/>
          </p:nvSpPr>
          <p:spPr>
            <a:xfrm>
              <a:off x="8215657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FEBB35-57D2-4460-ACD7-939CF3F1F19F}"/>
                </a:ext>
              </a:extLst>
            </p:cNvPr>
            <p:cNvSpPr/>
            <p:nvPr/>
          </p:nvSpPr>
          <p:spPr>
            <a:xfrm>
              <a:off x="8815821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12EB6C-95AA-4AB5-9A79-40AC9D3E72E9}"/>
                </a:ext>
              </a:extLst>
            </p:cNvPr>
            <p:cNvSpPr/>
            <p:nvPr/>
          </p:nvSpPr>
          <p:spPr>
            <a:xfrm>
              <a:off x="7615493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BEB9F9-CD96-4E67-8AC0-E18C01F61C1C}"/>
                </a:ext>
              </a:extLst>
            </p:cNvPr>
            <p:cNvSpPr/>
            <p:nvPr/>
          </p:nvSpPr>
          <p:spPr>
            <a:xfrm>
              <a:off x="8215657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446026-FFEC-4FD0-8872-CB3566A01EDC}"/>
                </a:ext>
              </a:extLst>
            </p:cNvPr>
            <p:cNvSpPr/>
            <p:nvPr/>
          </p:nvSpPr>
          <p:spPr>
            <a:xfrm>
              <a:off x="8815821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24F0A2-9B64-4080-BE62-697058B8E7F4}"/>
                </a:ext>
              </a:extLst>
            </p:cNvPr>
            <p:cNvSpPr/>
            <p:nvPr/>
          </p:nvSpPr>
          <p:spPr>
            <a:xfrm>
              <a:off x="7615493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D840B20-CF56-405C-B46A-64F05CC3A5F6}"/>
                </a:ext>
              </a:extLst>
            </p:cNvPr>
            <p:cNvSpPr/>
            <p:nvPr/>
          </p:nvSpPr>
          <p:spPr>
            <a:xfrm>
              <a:off x="8215657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5418A9F-C9E5-46B0-A410-A328FB0BB9BF}"/>
                </a:ext>
              </a:extLst>
            </p:cNvPr>
            <p:cNvSpPr/>
            <p:nvPr/>
          </p:nvSpPr>
          <p:spPr>
            <a:xfrm>
              <a:off x="8815821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118A100-BA74-4CCB-B853-D98A96B33FEE}"/>
                </a:ext>
              </a:extLst>
            </p:cNvPr>
            <p:cNvSpPr/>
            <p:nvPr/>
          </p:nvSpPr>
          <p:spPr>
            <a:xfrm>
              <a:off x="9415985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D14495-DE92-46CF-A21E-2A3A1E757D1E}"/>
                </a:ext>
              </a:extLst>
            </p:cNvPr>
            <p:cNvSpPr/>
            <p:nvPr/>
          </p:nvSpPr>
          <p:spPr>
            <a:xfrm>
              <a:off x="9415985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9D1D89-8873-4A68-B56D-F7AFEE6A8FFB}"/>
                </a:ext>
              </a:extLst>
            </p:cNvPr>
            <p:cNvSpPr/>
            <p:nvPr/>
          </p:nvSpPr>
          <p:spPr>
            <a:xfrm>
              <a:off x="9415985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EDD666-8F99-4C51-9339-6BA607BBB681}"/>
                </a:ext>
              </a:extLst>
            </p:cNvPr>
            <p:cNvSpPr/>
            <p:nvPr/>
          </p:nvSpPr>
          <p:spPr>
            <a:xfrm>
              <a:off x="10013880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1567F8-3CAD-40DD-89BA-8C8028DCCE14}"/>
                </a:ext>
              </a:extLst>
            </p:cNvPr>
            <p:cNvSpPr/>
            <p:nvPr/>
          </p:nvSpPr>
          <p:spPr>
            <a:xfrm>
              <a:off x="10013880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852076-4C2D-404A-87E5-8B5A035228D9}"/>
                </a:ext>
              </a:extLst>
            </p:cNvPr>
            <p:cNvSpPr/>
            <p:nvPr/>
          </p:nvSpPr>
          <p:spPr>
            <a:xfrm>
              <a:off x="10013880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F443514-A0BC-47EE-A329-906E2099AE4E}"/>
                </a:ext>
              </a:extLst>
            </p:cNvPr>
            <p:cNvSpPr/>
            <p:nvPr/>
          </p:nvSpPr>
          <p:spPr>
            <a:xfrm>
              <a:off x="7615493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097D2DD-58D2-41D9-9A08-4489D98D8EF8}"/>
                </a:ext>
              </a:extLst>
            </p:cNvPr>
            <p:cNvSpPr/>
            <p:nvPr/>
          </p:nvSpPr>
          <p:spPr>
            <a:xfrm>
              <a:off x="8215657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2D945BC-E8E4-4303-838C-808CA6BC1BEE}"/>
                </a:ext>
              </a:extLst>
            </p:cNvPr>
            <p:cNvSpPr/>
            <p:nvPr/>
          </p:nvSpPr>
          <p:spPr>
            <a:xfrm>
              <a:off x="8815821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BD4DD8C-91BF-4C45-8856-82C3275759CE}"/>
                </a:ext>
              </a:extLst>
            </p:cNvPr>
            <p:cNvSpPr/>
            <p:nvPr/>
          </p:nvSpPr>
          <p:spPr>
            <a:xfrm>
              <a:off x="9415985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8A859C5-1DC6-4C62-AF96-3199E8D6741F}"/>
                </a:ext>
              </a:extLst>
            </p:cNvPr>
            <p:cNvSpPr/>
            <p:nvPr/>
          </p:nvSpPr>
          <p:spPr>
            <a:xfrm>
              <a:off x="10013880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6DA3C20-19F5-4018-ACB5-F87BE31C41AC}"/>
                </a:ext>
              </a:extLst>
            </p:cNvPr>
            <p:cNvSpPr/>
            <p:nvPr/>
          </p:nvSpPr>
          <p:spPr>
            <a:xfrm>
              <a:off x="7615493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FFC47E-9B08-4387-AA86-DAF40C0BCA1E}"/>
                </a:ext>
              </a:extLst>
            </p:cNvPr>
            <p:cNvSpPr/>
            <p:nvPr/>
          </p:nvSpPr>
          <p:spPr>
            <a:xfrm>
              <a:off x="8215657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40919C-1914-4948-8874-A3F5C451D370}"/>
                </a:ext>
              </a:extLst>
            </p:cNvPr>
            <p:cNvSpPr/>
            <p:nvPr/>
          </p:nvSpPr>
          <p:spPr>
            <a:xfrm>
              <a:off x="8815821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4F9A1-12C0-446F-A186-3F58DB751F19}"/>
                </a:ext>
              </a:extLst>
            </p:cNvPr>
            <p:cNvSpPr/>
            <p:nvPr/>
          </p:nvSpPr>
          <p:spPr>
            <a:xfrm>
              <a:off x="9415985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85A9B54-15E8-4125-92B8-80B94144BC26}"/>
                </a:ext>
              </a:extLst>
            </p:cNvPr>
            <p:cNvSpPr/>
            <p:nvPr/>
          </p:nvSpPr>
          <p:spPr>
            <a:xfrm>
              <a:off x="10013880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14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0A420162-C9E7-4DD6-911E-2B2F007C5977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2123851" y="5325496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 x 3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2EA0DF-0933-4318-AA80-25904BE77F9B}"/>
              </a:ext>
            </a:extLst>
          </p:cNvPr>
          <p:cNvGrpSpPr/>
          <p:nvPr/>
        </p:nvGrpSpPr>
        <p:grpSpPr>
          <a:xfrm>
            <a:off x="2776015" y="3100260"/>
            <a:ext cx="1800492" cy="1800492"/>
            <a:chOff x="2475933" y="3128918"/>
            <a:chExt cx="1800492" cy="1800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0B749C-CA93-4AC8-AE38-CD1A23AF235D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50CB8-0D3B-47AC-97E7-EA41226494BB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339924-67AE-4D48-AF72-529E55D95432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D60827-F709-48F5-B267-2C046D841985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474DE3-9151-4076-A191-CE82F402383A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F46B0C-BC76-4982-AD6C-E73764F395FE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3343F5-8C95-43EF-BE47-4A7589E6C262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6EF2439-F91E-4D7B-94BE-45CE07D3D9F0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AA30C3-DBBD-41E8-8D35-5D20E74E2E4D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/>
              <p:nvPr/>
            </p:nvSpPr>
            <p:spPr>
              <a:xfrm>
                <a:off x="1817086" y="3666235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6" y="3666235"/>
                <a:ext cx="600164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11D6D68-9B48-4317-8897-E1D961FE9F4B}"/>
              </a:ext>
            </a:extLst>
          </p:cNvPr>
          <p:cNvSpPr txBox="1"/>
          <p:nvPr/>
        </p:nvSpPr>
        <p:spPr>
          <a:xfrm>
            <a:off x="2175851" y="3854312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903454-EA8D-4F4D-9076-262F9DE1B8D5}"/>
              </a:ext>
            </a:extLst>
          </p:cNvPr>
          <p:cNvSpPr txBox="1"/>
          <p:nvPr/>
        </p:nvSpPr>
        <p:spPr>
          <a:xfrm>
            <a:off x="7441741" y="5901298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5 x 5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평균 값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/>
              <p:nvPr/>
            </p:nvSpPr>
            <p:spPr>
              <a:xfrm>
                <a:off x="6238091" y="3666235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91" y="3666235"/>
                <a:ext cx="600164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BD4C29CA-E120-4EDA-A6CB-355247BAFA5E}"/>
              </a:ext>
            </a:extLst>
          </p:cNvPr>
          <p:cNvSpPr txBox="1"/>
          <p:nvPr/>
        </p:nvSpPr>
        <p:spPr>
          <a:xfrm>
            <a:off x="6689123" y="3854312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91E8E3-72A2-4ACF-9470-D0FD8E1C7270}"/>
              </a:ext>
            </a:extLst>
          </p:cNvPr>
          <p:cNvGrpSpPr/>
          <p:nvPr/>
        </p:nvGrpSpPr>
        <p:grpSpPr>
          <a:xfrm>
            <a:off x="7309316" y="2505134"/>
            <a:ext cx="2998551" cy="2990743"/>
            <a:chOff x="7615493" y="2104010"/>
            <a:chExt cx="2998551" cy="299074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A08B080-BC5D-4373-8579-349290683720}"/>
                </a:ext>
              </a:extLst>
            </p:cNvPr>
            <p:cNvSpPr/>
            <p:nvPr/>
          </p:nvSpPr>
          <p:spPr>
            <a:xfrm>
              <a:off x="7615493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645D15C-E2CE-438C-AD5C-CED84062E2FA}"/>
                </a:ext>
              </a:extLst>
            </p:cNvPr>
            <p:cNvSpPr/>
            <p:nvPr/>
          </p:nvSpPr>
          <p:spPr>
            <a:xfrm>
              <a:off x="8215657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FEBB35-57D2-4460-ACD7-939CF3F1F19F}"/>
                </a:ext>
              </a:extLst>
            </p:cNvPr>
            <p:cNvSpPr/>
            <p:nvPr/>
          </p:nvSpPr>
          <p:spPr>
            <a:xfrm>
              <a:off x="8815821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12EB6C-95AA-4AB5-9A79-40AC9D3E72E9}"/>
                </a:ext>
              </a:extLst>
            </p:cNvPr>
            <p:cNvSpPr/>
            <p:nvPr/>
          </p:nvSpPr>
          <p:spPr>
            <a:xfrm>
              <a:off x="7615493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BEB9F9-CD96-4E67-8AC0-E18C01F61C1C}"/>
                </a:ext>
              </a:extLst>
            </p:cNvPr>
            <p:cNvSpPr/>
            <p:nvPr/>
          </p:nvSpPr>
          <p:spPr>
            <a:xfrm>
              <a:off x="8215657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446026-FFEC-4FD0-8872-CB3566A01EDC}"/>
                </a:ext>
              </a:extLst>
            </p:cNvPr>
            <p:cNvSpPr/>
            <p:nvPr/>
          </p:nvSpPr>
          <p:spPr>
            <a:xfrm>
              <a:off x="8815821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24F0A2-9B64-4080-BE62-697058B8E7F4}"/>
                </a:ext>
              </a:extLst>
            </p:cNvPr>
            <p:cNvSpPr/>
            <p:nvPr/>
          </p:nvSpPr>
          <p:spPr>
            <a:xfrm>
              <a:off x="7615493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D840B20-CF56-405C-B46A-64F05CC3A5F6}"/>
                </a:ext>
              </a:extLst>
            </p:cNvPr>
            <p:cNvSpPr/>
            <p:nvPr/>
          </p:nvSpPr>
          <p:spPr>
            <a:xfrm>
              <a:off x="8215657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5418A9F-C9E5-46B0-A410-A328FB0BB9BF}"/>
                </a:ext>
              </a:extLst>
            </p:cNvPr>
            <p:cNvSpPr/>
            <p:nvPr/>
          </p:nvSpPr>
          <p:spPr>
            <a:xfrm>
              <a:off x="8815821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118A100-BA74-4CCB-B853-D98A96B33FEE}"/>
                </a:ext>
              </a:extLst>
            </p:cNvPr>
            <p:cNvSpPr/>
            <p:nvPr/>
          </p:nvSpPr>
          <p:spPr>
            <a:xfrm>
              <a:off x="9415985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D14495-DE92-46CF-A21E-2A3A1E757D1E}"/>
                </a:ext>
              </a:extLst>
            </p:cNvPr>
            <p:cNvSpPr/>
            <p:nvPr/>
          </p:nvSpPr>
          <p:spPr>
            <a:xfrm>
              <a:off x="9415985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9D1D89-8873-4A68-B56D-F7AFEE6A8FFB}"/>
                </a:ext>
              </a:extLst>
            </p:cNvPr>
            <p:cNvSpPr/>
            <p:nvPr/>
          </p:nvSpPr>
          <p:spPr>
            <a:xfrm>
              <a:off x="9415985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EDD666-8F99-4C51-9339-6BA607BBB681}"/>
                </a:ext>
              </a:extLst>
            </p:cNvPr>
            <p:cNvSpPr/>
            <p:nvPr/>
          </p:nvSpPr>
          <p:spPr>
            <a:xfrm>
              <a:off x="10013880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1567F8-3CAD-40DD-89BA-8C8028DCCE14}"/>
                </a:ext>
              </a:extLst>
            </p:cNvPr>
            <p:cNvSpPr/>
            <p:nvPr/>
          </p:nvSpPr>
          <p:spPr>
            <a:xfrm>
              <a:off x="10013880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852076-4C2D-404A-87E5-8B5A035228D9}"/>
                </a:ext>
              </a:extLst>
            </p:cNvPr>
            <p:cNvSpPr/>
            <p:nvPr/>
          </p:nvSpPr>
          <p:spPr>
            <a:xfrm>
              <a:off x="10013880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F443514-A0BC-47EE-A329-906E2099AE4E}"/>
                </a:ext>
              </a:extLst>
            </p:cNvPr>
            <p:cNvSpPr/>
            <p:nvPr/>
          </p:nvSpPr>
          <p:spPr>
            <a:xfrm>
              <a:off x="7615493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097D2DD-58D2-41D9-9A08-4489D98D8EF8}"/>
                </a:ext>
              </a:extLst>
            </p:cNvPr>
            <p:cNvSpPr/>
            <p:nvPr/>
          </p:nvSpPr>
          <p:spPr>
            <a:xfrm>
              <a:off x="8215657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2D945BC-E8E4-4303-838C-808CA6BC1BEE}"/>
                </a:ext>
              </a:extLst>
            </p:cNvPr>
            <p:cNvSpPr/>
            <p:nvPr/>
          </p:nvSpPr>
          <p:spPr>
            <a:xfrm>
              <a:off x="8815821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BD4DD8C-91BF-4C45-8856-82C3275759CE}"/>
                </a:ext>
              </a:extLst>
            </p:cNvPr>
            <p:cNvSpPr/>
            <p:nvPr/>
          </p:nvSpPr>
          <p:spPr>
            <a:xfrm>
              <a:off x="9415985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8A859C5-1DC6-4C62-AF96-3199E8D6741F}"/>
                </a:ext>
              </a:extLst>
            </p:cNvPr>
            <p:cNvSpPr/>
            <p:nvPr/>
          </p:nvSpPr>
          <p:spPr>
            <a:xfrm>
              <a:off x="10013880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6DA3C20-19F5-4018-ACB5-F87BE31C41AC}"/>
                </a:ext>
              </a:extLst>
            </p:cNvPr>
            <p:cNvSpPr/>
            <p:nvPr/>
          </p:nvSpPr>
          <p:spPr>
            <a:xfrm>
              <a:off x="7615493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FFC47E-9B08-4387-AA86-DAF40C0BCA1E}"/>
                </a:ext>
              </a:extLst>
            </p:cNvPr>
            <p:cNvSpPr/>
            <p:nvPr/>
          </p:nvSpPr>
          <p:spPr>
            <a:xfrm>
              <a:off x="8215657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40919C-1914-4948-8874-A3F5C451D370}"/>
                </a:ext>
              </a:extLst>
            </p:cNvPr>
            <p:cNvSpPr/>
            <p:nvPr/>
          </p:nvSpPr>
          <p:spPr>
            <a:xfrm>
              <a:off x="8815821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4F9A1-12C0-446F-A186-3F58DB751F19}"/>
                </a:ext>
              </a:extLst>
            </p:cNvPr>
            <p:cNvSpPr/>
            <p:nvPr/>
          </p:nvSpPr>
          <p:spPr>
            <a:xfrm>
              <a:off x="9415985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85A9B54-15E8-4125-92B8-80B94144BC26}"/>
                </a:ext>
              </a:extLst>
            </p:cNvPr>
            <p:cNvSpPr/>
            <p:nvPr/>
          </p:nvSpPr>
          <p:spPr>
            <a:xfrm>
              <a:off x="10013880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E6C83B3-404E-4EE2-AC8C-7627BFED563D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직접 평균 값 필터를 만들어 제공된 영상에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 적용하기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52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미디언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E99F8C5-DCAC-4223-8DD5-07FC40B1D0EE}"/>
              </a:ext>
            </a:extLst>
          </p:cNvPr>
          <p:cNvGrpSpPr/>
          <p:nvPr/>
        </p:nvGrpSpPr>
        <p:grpSpPr>
          <a:xfrm>
            <a:off x="2776015" y="3200400"/>
            <a:ext cx="1800492" cy="1800492"/>
            <a:chOff x="5162461" y="3128918"/>
            <a:chExt cx="1800492" cy="18004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5AFF79-799C-4A91-958A-136B40C00664}"/>
                </a:ext>
              </a:extLst>
            </p:cNvPr>
            <p:cNvSpPr/>
            <p:nvPr/>
          </p:nvSpPr>
          <p:spPr>
            <a:xfrm>
              <a:off x="51624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89DD7D-9F60-47E7-8B44-5DEB7307DBFF}"/>
                </a:ext>
              </a:extLst>
            </p:cNvPr>
            <p:cNvSpPr/>
            <p:nvPr/>
          </p:nvSpPr>
          <p:spPr>
            <a:xfrm>
              <a:off x="5762625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6A50F86-BB47-40BA-A0C9-68C913838089}"/>
                </a:ext>
              </a:extLst>
            </p:cNvPr>
            <p:cNvSpPr/>
            <p:nvPr/>
          </p:nvSpPr>
          <p:spPr>
            <a:xfrm>
              <a:off x="6362789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61D6477-523C-4F6D-8231-470FD3901445}"/>
                </a:ext>
              </a:extLst>
            </p:cNvPr>
            <p:cNvSpPr/>
            <p:nvPr/>
          </p:nvSpPr>
          <p:spPr>
            <a:xfrm>
              <a:off x="51624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F4519-C724-411E-88A2-A88B61E2EA11}"/>
                </a:ext>
              </a:extLst>
            </p:cNvPr>
            <p:cNvSpPr/>
            <p:nvPr/>
          </p:nvSpPr>
          <p:spPr>
            <a:xfrm>
              <a:off x="5762625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115D2FF-3D8C-495B-8AA5-0A0FA3FAA429}"/>
                </a:ext>
              </a:extLst>
            </p:cNvPr>
            <p:cNvSpPr/>
            <p:nvPr/>
          </p:nvSpPr>
          <p:spPr>
            <a:xfrm>
              <a:off x="6362789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128E30-5AF4-41C2-929E-8EDCEBC96B67}"/>
                </a:ext>
              </a:extLst>
            </p:cNvPr>
            <p:cNvSpPr/>
            <p:nvPr/>
          </p:nvSpPr>
          <p:spPr>
            <a:xfrm>
              <a:off x="51624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92D3AE-1A98-48FF-A262-265AF913EA25}"/>
                </a:ext>
              </a:extLst>
            </p:cNvPr>
            <p:cNvSpPr/>
            <p:nvPr/>
          </p:nvSpPr>
          <p:spPr>
            <a:xfrm>
              <a:off x="5762625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DD81A3C-8D58-4659-8B86-776E54AAF1FE}"/>
                </a:ext>
              </a:extLst>
            </p:cNvPr>
            <p:cNvSpPr/>
            <p:nvPr/>
          </p:nvSpPr>
          <p:spPr>
            <a:xfrm>
              <a:off x="6362789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5248275" y="3386662"/>
            <a:ext cx="6296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소금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후추 잡음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(Salt &amp; Pepper Noise)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을 효과적으로 제거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80206-3267-48F5-84B4-575758CEAFFD}"/>
              </a:ext>
            </a:extLst>
          </p:cNvPr>
          <p:cNvSpPr txBox="1"/>
          <p:nvPr/>
        </p:nvSpPr>
        <p:spPr>
          <a:xfrm>
            <a:off x="1441556" y="1716746"/>
            <a:ext cx="10312294" cy="96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입력 영상에서 주변 픽셀들의 값들을 오름 또는 내림 차순으로 정렬하여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그 중앙에 있는 값으로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값을 대체하는 방식의 필터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74DD8-CFAD-4317-8986-5B3B324C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91" y="4025591"/>
            <a:ext cx="1948795" cy="19506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95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미디언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E99F8C5-DCAC-4223-8DD5-07FC40B1D0EE}"/>
              </a:ext>
            </a:extLst>
          </p:cNvPr>
          <p:cNvGrpSpPr/>
          <p:nvPr/>
        </p:nvGrpSpPr>
        <p:grpSpPr>
          <a:xfrm>
            <a:off x="1261540" y="2528754"/>
            <a:ext cx="1800492" cy="1800492"/>
            <a:chOff x="5162461" y="3128918"/>
            <a:chExt cx="1800492" cy="18004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5AFF79-799C-4A91-958A-136B40C00664}"/>
                </a:ext>
              </a:extLst>
            </p:cNvPr>
            <p:cNvSpPr/>
            <p:nvPr/>
          </p:nvSpPr>
          <p:spPr>
            <a:xfrm>
              <a:off x="51624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89DD7D-9F60-47E7-8B44-5DEB7307DBFF}"/>
                </a:ext>
              </a:extLst>
            </p:cNvPr>
            <p:cNvSpPr/>
            <p:nvPr/>
          </p:nvSpPr>
          <p:spPr>
            <a:xfrm>
              <a:off x="5762625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6A50F86-BB47-40BA-A0C9-68C913838089}"/>
                </a:ext>
              </a:extLst>
            </p:cNvPr>
            <p:cNvSpPr/>
            <p:nvPr/>
          </p:nvSpPr>
          <p:spPr>
            <a:xfrm>
              <a:off x="6362789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61D6477-523C-4F6D-8231-470FD3901445}"/>
                </a:ext>
              </a:extLst>
            </p:cNvPr>
            <p:cNvSpPr/>
            <p:nvPr/>
          </p:nvSpPr>
          <p:spPr>
            <a:xfrm>
              <a:off x="51624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F4519-C724-411E-88A2-A88B61E2EA11}"/>
                </a:ext>
              </a:extLst>
            </p:cNvPr>
            <p:cNvSpPr/>
            <p:nvPr/>
          </p:nvSpPr>
          <p:spPr>
            <a:xfrm>
              <a:off x="5762625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82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115D2FF-3D8C-495B-8AA5-0A0FA3FAA429}"/>
                </a:ext>
              </a:extLst>
            </p:cNvPr>
            <p:cNvSpPr/>
            <p:nvPr/>
          </p:nvSpPr>
          <p:spPr>
            <a:xfrm>
              <a:off x="6362789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128E30-5AF4-41C2-929E-8EDCEBC96B67}"/>
                </a:ext>
              </a:extLst>
            </p:cNvPr>
            <p:cNvSpPr/>
            <p:nvPr/>
          </p:nvSpPr>
          <p:spPr>
            <a:xfrm>
              <a:off x="51624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A92D3AE-1A98-48FF-A262-265AF913EA25}"/>
                </a:ext>
              </a:extLst>
            </p:cNvPr>
            <p:cNvSpPr/>
            <p:nvPr/>
          </p:nvSpPr>
          <p:spPr>
            <a:xfrm>
              <a:off x="5762625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DD81A3C-8D58-4659-8B86-776E54AAF1FE}"/>
                </a:ext>
              </a:extLst>
            </p:cNvPr>
            <p:cNvSpPr/>
            <p:nvPr/>
          </p:nvSpPr>
          <p:spPr>
            <a:xfrm>
              <a:off x="6362789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3208464" y="2144448"/>
            <a:ext cx="123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차원 변환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F24D85-3563-4C19-9A4E-AD95B7264350}"/>
              </a:ext>
            </a:extLst>
          </p:cNvPr>
          <p:cNvGrpSpPr/>
          <p:nvPr/>
        </p:nvGrpSpPr>
        <p:grpSpPr>
          <a:xfrm>
            <a:off x="5198068" y="1649697"/>
            <a:ext cx="5380776" cy="600677"/>
            <a:chOff x="3871390" y="1628508"/>
            <a:chExt cx="5380776" cy="60067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2740D8-7408-4E23-B815-65D9719B376B}"/>
                </a:ext>
              </a:extLst>
            </p:cNvPr>
            <p:cNvSpPr/>
            <p:nvPr/>
          </p:nvSpPr>
          <p:spPr>
            <a:xfrm>
              <a:off x="3871390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A67AAA-A774-4B06-9D57-2595E604B1CE}"/>
                </a:ext>
              </a:extLst>
            </p:cNvPr>
            <p:cNvSpPr/>
            <p:nvPr/>
          </p:nvSpPr>
          <p:spPr>
            <a:xfrm>
              <a:off x="4471554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20C457-4928-4266-9F4F-EE068EF12DB9}"/>
                </a:ext>
              </a:extLst>
            </p:cNvPr>
            <p:cNvSpPr/>
            <p:nvPr/>
          </p:nvSpPr>
          <p:spPr>
            <a:xfrm>
              <a:off x="5071718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43A83B3-0C95-4D2B-8764-BF4FC2457404}"/>
                </a:ext>
              </a:extLst>
            </p:cNvPr>
            <p:cNvSpPr/>
            <p:nvPr/>
          </p:nvSpPr>
          <p:spPr>
            <a:xfrm>
              <a:off x="5671882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A12892-ABD0-4767-A363-55B2247E9B2B}"/>
                </a:ext>
              </a:extLst>
            </p:cNvPr>
            <p:cNvSpPr/>
            <p:nvPr/>
          </p:nvSpPr>
          <p:spPr>
            <a:xfrm>
              <a:off x="6272046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82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0039B8-523B-4D18-ADBA-2D4E486318F2}"/>
                </a:ext>
              </a:extLst>
            </p:cNvPr>
            <p:cNvSpPr/>
            <p:nvPr/>
          </p:nvSpPr>
          <p:spPr>
            <a:xfrm>
              <a:off x="6868070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FA33673-6DE0-4424-9A03-650788342DCC}"/>
                </a:ext>
              </a:extLst>
            </p:cNvPr>
            <p:cNvSpPr/>
            <p:nvPr/>
          </p:nvSpPr>
          <p:spPr>
            <a:xfrm>
              <a:off x="7464094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487540-5A35-4A54-88A5-4D62628CE6D2}"/>
                </a:ext>
              </a:extLst>
            </p:cNvPr>
            <p:cNvSpPr/>
            <p:nvPr/>
          </p:nvSpPr>
          <p:spPr>
            <a:xfrm>
              <a:off x="8060118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5CD6583-F59F-453D-A0D6-CEA7FF287A40}"/>
                </a:ext>
              </a:extLst>
            </p:cNvPr>
            <p:cNvSpPr/>
            <p:nvPr/>
          </p:nvSpPr>
          <p:spPr>
            <a:xfrm>
              <a:off x="8652002" y="1629021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49656-E73C-44B2-9EBA-904B9EEA908C}"/>
              </a:ext>
            </a:extLst>
          </p:cNvPr>
          <p:cNvGrpSpPr/>
          <p:nvPr/>
        </p:nvGrpSpPr>
        <p:grpSpPr>
          <a:xfrm>
            <a:off x="5208418" y="3084114"/>
            <a:ext cx="5380776" cy="600677"/>
            <a:chOff x="3871390" y="1628508"/>
            <a:chExt cx="5380776" cy="60067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2EDF93-5C00-4E2C-B89A-5627B040877C}"/>
                </a:ext>
              </a:extLst>
            </p:cNvPr>
            <p:cNvSpPr/>
            <p:nvPr/>
          </p:nvSpPr>
          <p:spPr>
            <a:xfrm>
              <a:off x="3871390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F3A487D-C35E-42DC-854C-3C3C4407339B}"/>
                </a:ext>
              </a:extLst>
            </p:cNvPr>
            <p:cNvSpPr/>
            <p:nvPr/>
          </p:nvSpPr>
          <p:spPr>
            <a:xfrm>
              <a:off x="4471554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2167D72-AD13-449D-BC18-1FDF23068303}"/>
                </a:ext>
              </a:extLst>
            </p:cNvPr>
            <p:cNvSpPr/>
            <p:nvPr/>
          </p:nvSpPr>
          <p:spPr>
            <a:xfrm>
              <a:off x="5071718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829E12-32C5-449F-BCF2-D536650190AA}"/>
                </a:ext>
              </a:extLst>
            </p:cNvPr>
            <p:cNvSpPr/>
            <p:nvPr/>
          </p:nvSpPr>
          <p:spPr>
            <a:xfrm>
              <a:off x="5671882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82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A4250A-393A-4CEB-9A12-DA8EE2B2330C}"/>
                </a:ext>
              </a:extLst>
            </p:cNvPr>
            <p:cNvSpPr/>
            <p:nvPr/>
          </p:nvSpPr>
          <p:spPr>
            <a:xfrm>
              <a:off x="6272046" y="1628508"/>
              <a:ext cx="600164" cy="60016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A28E22-EE98-47B7-8D8B-0D82443F3F3A}"/>
                </a:ext>
              </a:extLst>
            </p:cNvPr>
            <p:cNvSpPr/>
            <p:nvPr/>
          </p:nvSpPr>
          <p:spPr>
            <a:xfrm>
              <a:off x="6868070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1B43C44-7449-4221-B900-22B4BA1CF3FE}"/>
                </a:ext>
              </a:extLst>
            </p:cNvPr>
            <p:cNvSpPr/>
            <p:nvPr/>
          </p:nvSpPr>
          <p:spPr>
            <a:xfrm>
              <a:off x="7464094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0800FB-0D80-41BB-BEEE-8E19D3B17CAA}"/>
                </a:ext>
              </a:extLst>
            </p:cNvPr>
            <p:cNvSpPr/>
            <p:nvPr/>
          </p:nvSpPr>
          <p:spPr>
            <a:xfrm>
              <a:off x="8060118" y="162850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20C9C26-7984-4921-BBF6-1DE9AA4AEEC8}"/>
                </a:ext>
              </a:extLst>
            </p:cNvPr>
            <p:cNvSpPr/>
            <p:nvPr/>
          </p:nvSpPr>
          <p:spPr>
            <a:xfrm>
              <a:off x="8652002" y="1629021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4483F11-718B-4678-8872-3FA5D37DB050}"/>
              </a:ext>
            </a:extLst>
          </p:cNvPr>
          <p:cNvCxnSpPr>
            <a:cxnSpLocks/>
          </p:cNvCxnSpPr>
          <p:nvPr/>
        </p:nvCxnSpPr>
        <p:spPr>
          <a:xfrm flipV="1">
            <a:off x="3257550" y="1975480"/>
            <a:ext cx="1765470" cy="1408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555531-96CE-404F-9670-B17AC77B3D53}"/>
              </a:ext>
            </a:extLst>
          </p:cNvPr>
          <p:cNvCxnSpPr>
            <a:cxnSpLocks/>
          </p:cNvCxnSpPr>
          <p:nvPr/>
        </p:nvCxnSpPr>
        <p:spPr>
          <a:xfrm>
            <a:off x="7898806" y="2329114"/>
            <a:ext cx="0" cy="642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068CCF-4DA7-4BF5-BA56-01BD5CA07E8A}"/>
              </a:ext>
            </a:extLst>
          </p:cNvPr>
          <p:cNvSpPr txBox="1"/>
          <p:nvPr/>
        </p:nvSpPr>
        <p:spPr>
          <a:xfrm>
            <a:off x="7909156" y="2482321"/>
            <a:ext cx="7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정렬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4D8FEB-1E8C-4CA0-B057-4EC32FE085FA}"/>
              </a:ext>
            </a:extLst>
          </p:cNvPr>
          <p:cNvGrpSpPr/>
          <p:nvPr/>
        </p:nvGrpSpPr>
        <p:grpSpPr>
          <a:xfrm>
            <a:off x="7000630" y="4518531"/>
            <a:ext cx="1800492" cy="1800492"/>
            <a:chOff x="5162461" y="3128918"/>
            <a:chExt cx="1800492" cy="180049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3CD6580-86BA-462F-BA33-3ABF82418C97}"/>
                </a:ext>
              </a:extLst>
            </p:cNvPr>
            <p:cNvSpPr/>
            <p:nvPr/>
          </p:nvSpPr>
          <p:spPr>
            <a:xfrm>
              <a:off x="51624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C2A25C3-624B-4B0C-AD31-18F417A36030}"/>
                </a:ext>
              </a:extLst>
            </p:cNvPr>
            <p:cNvSpPr/>
            <p:nvPr/>
          </p:nvSpPr>
          <p:spPr>
            <a:xfrm>
              <a:off x="5762625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0F849D7-2A48-4C0D-9FD0-0D72267FE20C}"/>
                </a:ext>
              </a:extLst>
            </p:cNvPr>
            <p:cNvSpPr/>
            <p:nvPr/>
          </p:nvSpPr>
          <p:spPr>
            <a:xfrm>
              <a:off x="6362789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156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16A55C1-12F7-4DA3-B4C7-3F6BB32B98EC}"/>
                </a:ext>
              </a:extLst>
            </p:cNvPr>
            <p:cNvSpPr/>
            <p:nvPr/>
          </p:nvSpPr>
          <p:spPr>
            <a:xfrm>
              <a:off x="51624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52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294CAA-31DF-4F29-A7EF-1E9D4F11D3D5}"/>
                </a:ext>
              </a:extLst>
            </p:cNvPr>
            <p:cNvSpPr/>
            <p:nvPr/>
          </p:nvSpPr>
          <p:spPr>
            <a:xfrm>
              <a:off x="5762625" y="3729082"/>
              <a:ext cx="600164" cy="600164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1CC83C-AED6-4F94-B893-0F8F8EBB2982}"/>
                </a:ext>
              </a:extLst>
            </p:cNvPr>
            <p:cNvSpPr/>
            <p:nvPr/>
          </p:nvSpPr>
          <p:spPr>
            <a:xfrm>
              <a:off x="6362789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120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C037755-1D80-4615-9324-8FF34D7F2C22}"/>
                </a:ext>
              </a:extLst>
            </p:cNvPr>
            <p:cNvSpPr/>
            <p:nvPr/>
          </p:nvSpPr>
          <p:spPr>
            <a:xfrm>
              <a:off x="51624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5BBB86F-0607-45B0-A989-B08FF8DD0E85}"/>
                </a:ext>
              </a:extLst>
            </p:cNvPr>
            <p:cNvSpPr/>
            <p:nvPr/>
          </p:nvSpPr>
          <p:spPr>
            <a:xfrm>
              <a:off x="5762625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102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8EFD0E3-76F8-4843-866E-99B37B2A24E5}"/>
                </a:ext>
              </a:extLst>
            </p:cNvPr>
            <p:cNvSpPr/>
            <p:nvPr/>
          </p:nvSpPr>
          <p:spPr>
            <a:xfrm>
              <a:off x="6362789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85</a:t>
              </a:r>
              <a:endParaRPr lang="ko-KR" altLang="en-US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CF85779-C7B1-4CA4-B638-C61421400C66}"/>
              </a:ext>
            </a:extLst>
          </p:cNvPr>
          <p:cNvCxnSpPr>
            <a:cxnSpLocks/>
          </p:cNvCxnSpPr>
          <p:nvPr/>
        </p:nvCxnSpPr>
        <p:spPr>
          <a:xfrm>
            <a:off x="7902054" y="3806707"/>
            <a:ext cx="0" cy="6426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F031CC-B8E5-48D8-B218-B89117CDACA7}"/>
              </a:ext>
            </a:extLst>
          </p:cNvPr>
          <p:cNvSpPr txBox="1"/>
          <p:nvPr/>
        </p:nvSpPr>
        <p:spPr>
          <a:xfrm>
            <a:off x="7912404" y="3959914"/>
            <a:ext cx="14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중간값 선택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686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5414723" y="3215212"/>
            <a:ext cx="61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모든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필터의 합은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83E517-1963-47E4-9FEE-171E1962ED15}"/>
              </a:ext>
            </a:extLst>
          </p:cNvPr>
          <p:cNvSpPr txBox="1"/>
          <p:nvPr/>
        </p:nvSpPr>
        <p:spPr>
          <a:xfrm>
            <a:off x="5414723" y="4005366"/>
            <a:ext cx="61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빠른 처리 가능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80206-3267-48F5-84B4-575758CEAFFD}"/>
              </a:ext>
            </a:extLst>
          </p:cNvPr>
          <p:cNvSpPr txBox="1"/>
          <p:nvPr/>
        </p:nvSpPr>
        <p:spPr>
          <a:xfrm>
            <a:off x="1441556" y="1716746"/>
            <a:ext cx="1031229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분포를 이용한 정규화 필터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890CDC-41FE-410A-B64B-541EDE4D5E5C}"/>
              </a:ext>
            </a:extLst>
          </p:cNvPr>
          <p:cNvGrpSpPr/>
          <p:nvPr/>
        </p:nvGrpSpPr>
        <p:grpSpPr>
          <a:xfrm>
            <a:off x="2776015" y="2985954"/>
            <a:ext cx="1800492" cy="1800492"/>
            <a:chOff x="2475933" y="3128918"/>
            <a:chExt cx="1800492" cy="1800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60929A-54BB-4DAF-8DC2-A58274AF61F9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18EE889-BAE4-4E32-AC79-208E1BB63F83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883E5C-019C-4540-A3C6-D0F73985A024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EB4111-1FE2-40CA-9C44-8DB04E2C7E0A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D2028BD-9D62-49C1-B74B-A669A30720A9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2AEC5A-6186-453D-9053-B5268ECDBB9A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E6553A-4879-434A-9E77-21F88CE60639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4F87D6-DC7A-45B9-A197-15020E74BF19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4EDD87B-AE84-4645-A785-57D111BDDFB1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2037B3-4A2C-4493-BDC1-FA681CEACBCE}"/>
                  </a:ext>
                </a:extLst>
              </p:cNvPr>
              <p:cNvSpPr txBox="1"/>
              <p:nvPr/>
            </p:nvSpPr>
            <p:spPr>
              <a:xfrm>
                <a:off x="1817086" y="3551929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F2037B3-4A2C-4493-BDC1-FA681CEAC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6" y="3551929"/>
                <a:ext cx="600164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34582B8-C9E6-4A3B-9DA3-3947C0A1CB64}"/>
              </a:ext>
            </a:extLst>
          </p:cNvPr>
          <p:cNvSpPr txBox="1"/>
          <p:nvPr/>
        </p:nvSpPr>
        <p:spPr>
          <a:xfrm>
            <a:off x="2175851" y="3740006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755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분포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F80206-3267-48F5-84B4-575758CEAFFD}"/>
              </a:ext>
            </a:extLst>
          </p:cNvPr>
          <p:cNvSpPr txBox="1"/>
          <p:nvPr/>
        </p:nvSpPr>
        <p:spPr>
          <a:xfrm>
            <a:off x="7023206" y="3171237"/>
            <a:ext cx="500686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모든 과학분야에서 가장 보편적인 정규 분포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75F30-E32E-4D65-9C9F-D5EF869730E8}"/>
              </a:ext>
            </a:extLst>
          </p:cNvPr>
          <p:cNvSpPr txBox="1"/>
          <p:nvPr/>
        </p:nvSpPr>
        <p:spPr>
          <a:xfrm>
            <a:off x="7023206" y="3751086"/>
            <a:ext cx="500686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실험 오차 측정 등에 많이 사용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86757E-0AD5-4E4A-8827-A4F1EAAA8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5" b="13935"/>
          <a:stretch/>
        </p:blipFill>
        <p:spPr bwMode="auto">
          <a:xfrm>
            <a:off x="1345560" y="2136131"/>
            <a:ext cx="5300662" cy="31012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9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CE2AED-D83A-484A-A923-F50D8E0E1CBC}"/>
              </a:ext>
            </a:extLst>
          </p:cNvPr>
          <p:cNvSpPr txBox="1"/>
          <p:nvPr/>
        </p:nvSpPr>
        <p:spPr>
          <a:xfrm>
            <a:off x="2123851" y="4753990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 x 3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2EA0DF-0933-4318-AA80-25904BE77F9B}"/>
              </a:ext>
            </a:extLst>
          </p:cNvPr>
          <p:cNvGrpSpPr/>
          <p:nvPr/>
        </p:nvGrpSpPr>
        <p:grpSpPr>
          <a:xfrm>
            <a:off x="2776015" y="2528754"/>
            <a:ext cx="1800492" cy="1800492"/>
            <a:chOff x="2475933" y="3128918"/>
            <a:chExt cx="1800492" cy="180049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0B749C-CA93-4AC8-AE38-CD1A23AF235D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8950CB8-0D3B-47AC-97E7-EA41226494BB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1339924-67AE-4D48-AF72-529E55D95432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D60827-F709-48F5-B267-2C046D841985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9474DE3-9151-4076-A191-CE82F402383A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F46B0C-BC76-4982-AD6C-E73764F395FE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3343F5-8C95-43EF-BE47-4A7589E6C262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6EF2439-F91E-4D7B-94BE-45CE07D3D9F0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AA30C3-DBBD-41E8-8D35-5D20E74E2E4D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/>
              <p:nvPr/>
            </p:nvSpPr>
            <p:spPr>
              <a:xfrm>
                <a:off x="1817086" y="3094729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39B3-6B55-4BE7-9CBA-F8F746CF9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6" y="3094729"/>
                <a:ext cx="600164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11D6D68-9B48-4317-8897-E1D961FE9F4B}"/>
              </a:ext>
            </a:extLst>
          </p:cNvPr>
          <p:cNvSpPr txBox="1"/>
          <p:nvPr/>
        </p:nvSpPr>
        <p:spPr>
          <a:xfrm>
            <a:off x="2175851" y="3282806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903454-EA8D-4F4D-9076-262F9DE1B8D5}"/>
              </a:ext>
            </a:extLst>
          </p:cNvPr>
          <p:cNvSpPr txBox="1"/>
          <p:nvPr/>
        </p:nvSpPr>
        <p:spPr>
          <a:xfrm>
            <a:off x="7441741" y="5329792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5 x 5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/>
              <p:nvPr/>
            </p:nvSpPr>
            <p:spPr>
              <a:xfrm>
                <a:off x="6238091" y="3094729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A514BB-82C4-4885-AFDA-A90DA1CE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91" y="3094729"/>
                <a:ext cx="600164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BD4C29CA-E120-4EDA-A6CB-355247BAFA5E}"/>
              </a:ext>
            </a:extLst>
          </p:cNvPr>
          <p:cNvSpPr txBox="1"/>
          <p:nvPr/>
        </p:nvSpPr>
        <p:spPr>
          <a:xfrm>
            <a:off x="6689123" y="3282806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91E8E3-72A2-4ACF-9470-D0FD8E1C7270}"/>
              </a:ext>
            </a:extLst>
          </p:cNvPr>
          <p:cNvGrpSpPr/>
          <p:nvPr/>
        </p:nvGrpSpPr>
        <p:grpSpPr>
          <a:xfrm>
            <a:off x="7309316" y="1933628"/>
            <a:ext cx="2998551" cy="2990743"/>
            <a:chOff x="7615493" y="2104010"/>
            <a:chExt cx="2998551" cy="299074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A08B080-BC5D-4373-8579-349290683720}"/>
                </a:ext>
              </a:extLst>
            </p:cNvPr>
            <p:cNvSpPr/>
            <p:nvPr/>
          </p:nvSpPr>
          <p:spPr>
            <a:xfrm>
              <a:off x="7615493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645D15C-E2CE-438C-AD5C-CED84062E2FA}"/>
                </a:ext>
              </a:extLst>
            </p:cNvPr>
            <p:cNvSpPr/>
            <p:nvPr/>
          </p:nvSpPr>
          <p:spPr>
            <a:xfrm>
              <a:off x="8215657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3FEBB35-57D2-4460-ACD7-939CF3F1F19F}"/>
                </a:ext>
              </a:extLst>
            </p:cNvPr>
            <p:cNvSpPr/>
            <p:nvPr/>
          </p:nvSpPr>
          <p:spPr>
            <a:xfrm>
              <a:off x="8815821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12EB6C-95AA-4AB5-9A79-40AC9D3E72E9}"/>
                </a:ext>
              </a:extLst>
            </p:cNvPr>
            <p:cNvSpPr/>
            <p:nvPr/>
          </p:nvSpPr>
          <p:spPr>
            <a:xfrm>
              <a:off x="7615493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ABEB9F9-CD96-4E67-8AC0-E18C01F61C1C}"/>
                </a:ext>
              </a:extLst>
            </p:cNvPr>
            <p:cNvSpPr/>
            <p:nvPr/>
          </p:nvSpPr>
          <p:spPr>
            <a:xfrm>
              <a:off x="8215657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0446026-FFEC-4FD0-8872-CB3566A01EDC}"/>
                </a:ext>
              </a:extLst>
            </p:cNvPr>
            <p:cNvSpPr/>
            <p:nvPr/>
          </p:nvSpPr>
          <p:spPr>
            <a:xfrm>
              <a:off x="8815821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D24F0A2-9B64-4080-BE62-697058B8E7F4}"/>
                </a:ext>
              </a:extLst>
            </p:cNvPr>
            <p:cNvSpPr/>
            <p:nvPr/>
          </p:nvSpPr>
          <p:spPr>
            <a:xfrm>
              <a:off x="7615493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D840B20-CF56-405C-B46A-64F05CC3A5F6}"/>
                </a:ext>
              </a:extLst>
            </p:cNvPr>
            <p:cNvSpPr/>
            <p:nvPr/>
          </p:nvSpPr>
          <p:spPr>
            <a:xfrm>
              <a:off x="8215657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5418A9F-C9E5-46B0-A410-A328FB0BB9BF}"/>
                </a:ext>
              </a:extLst>
            </p:cNvPr>
            <p:cNvSpPr/>
            <p:nvPr/>
          </p:nvSpPr>
          <p:spPr>
            <a:xfrm>
              <a:off x="8815821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118A100-BA74-4CCB-B853-D98A96B33FEE}"/>
                </a:ext>
              </a:extLst>
            </p:cNvPr>
            <p:cNvSpPr/>
            <p:nvPr/>
          </p:nvSpPr>
          <p:spPr>
            <a:xfrm>
              <a:off x="9415985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D14495-DE92-46CF-A21E-2A3A1E757D1E}"/>
                </a:ext>
              </a:extLst>
            </p:cNvPr>
            <p:cNvSpPr/>
            <p:nvPr/>
          </p:nvSpPr>
          <p:spPr>
            <a:xfrm>
              <a:off x="9415985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69D1D89-8873-4A68-B56D-F7AFEE6A8FFB}"/>
                </a:ext>
              </a:extLst>
            </p:cNvPr>
            <p:cNvSpPr/>
            <p:nvPr/>
          </p:nvSpPr>
          <p:spPr>
            <a:xfrm>
              <a:off x="9415985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EDD666-8F99-4C51-9339-6BA607BBB681}"/>
                </a:ext>
              </a:extLst>
            </p:cNvPr>
            <p:cNvSpPr/>
            <p:nvPr/>
          </p:nvSpPr>
          <p:spPr>
            <a:xfrm>
              <a:off x="10013880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A1567F8-3CAD-40DD-89BA-8C8028DCCE14}"/>
                </a:ext>
              </a:extLst>
            </p:cNvPr>
            <p:cNvSpPr/>
            <p:nvPr/>
          </p:nvSpPr>
          <p:spPr>
            <a:xfrm>
              <a:off x="10013880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1852076-4C2D-404A-87E5-8B5A035228D9}"/>
                </a:ext>
              </a:extLst>
            </p:cNvPr>
            <p:cNvSpPr/>
            <p:nvPr/>
          </p:nvSpPr>
          <p:spPr>
            <a:xfrm>
              <a:off x="10013880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F443514-A0BC-47EE-A329-906E2099AE4E}"/>
                </a:ext>
              </a:extLst>
            </p:cNvPr>
            <p:cNvSpPr/>
            <p:nvPr/>
          </p:nvSpPr>
          <p:spPr>
            <a:xfrm>
              <a:off x="7615493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097D2DD-58D2-41D9-9A08-4489D98D8EF8}"/>
                </a:ext>
              </a:extLst>
            </p:cNvPr>
            <p:cNvSpPr/>
            <p:nvPr/>
          </p:nvSpPr>
          <p:spPr>
            <a:xfrm>
              <a:off x="8215657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2D945BC-E8E4-4303-838C-808CA6BC1BEE}"/>
                </a:ext>
              </a:extLst>
            </p:cNvPr>
            <p:cNvSpPr/>
            <p:nvPr/>
          </p:nvSpPr>
          <p:spPr>
            <a:xfrm>
              <a:off x="8815821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BD4DD8C-91BF-4C45-8856-82C3275759CE}"/>
                </a:ext>
              </a:extLst>
            </p:cNvPr>
            <p:cNvSpPr/>
            <p:nvPr/>
          </p:nvSpPr>
          <p:spPr>
            <a:xfrm>
              <a:off x="9415985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8A859C5-1DC6-4C62-AF96-3199E8D6741F}"/>
                </a:ext>
              </a:extLst>
            </p:cNvPr>
            <p:cNvSpPr/>
            <p:nvPr/>
          </p:nvSpPr>
          <p:spPr>
            <a:xfrm>
              <a:off x="10013880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6DA3C20-19F5-4018-ACB5-F87BE31C41AC}"/>
                </a:ext>
              </a:extLst>
            </p:cNvPr>
            <p:cNvSpPr/>
            <p:nvPr/>
          </p:nvSpPr>
          <p:spPr>
            <a:xfrm>
              <a:off x="7615493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3FFC47E-9B08-4387-AA86-DAF40C0BCA1E}"/>
                </a:ext>
              </a:extLst>
            </p:cNvPr>
            <p:cNvSpPr/>
            <p:nvPr/>
          </p:nvSpPr>
          <p:spPr>
            <a:xfrm>
              <a:off x="8215657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40919C-1914-4948-8874-A3F5C451D370}"/>
                </a:ext>
              </a:extLst>
            </p:cNvPr>
            <p:cNvSpPr/>
            <p:nvPr/>
          </p:nvSpPr>
          <p:spPr>
            <a:xfrm>
              <a:off x="8815821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4F9A1-12C0-446F-A186-3F58DB751F19}"/>
                </a:ext>
              </a:extLst>
            </p:cNvPr>
            <p:cNvSpPr/>
            <p:nvPr/>
          </p:nvSpPr>
          <p:spPr>
            <a:xfrm>
              <a:off x="9415985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85A9B54-15E8-4125-92B8-80B94144BC26}"/>
                </a:ext>
              </a:extLst>
            </p:cNvPr>
            <p:cNvSpPr/>
            <p:nvPr/>
          </p:nvSpPr>
          <p:spPr>
            <a:xfrm>
              <a:off x="10013880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151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8A6449F-7AC5-4C7B-AC11-818398E77AFB}"/>
              </a:ext>
            </a:extLst>
          </p:cNvPr>
          <p:cNvSpPr txBox="1"/>
          <p:nvPr/>
        </p:nvSpPr>
        <p:spPr>
          <a:xfrm>
            <a:off x="2123851" y="5325494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3 x 3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B17928E-D035-43D3-8426-73A05B8B7E26}"/>
              </a:ext>
            </a:extLst>
          </p:cNvPr>
          <p:cNvGrpSpPr/>
          <p:nvPr/>
        </p:nvGrpSpPr>
        <p:grpSpPr>
          <a:xfrm>
            <a:off x="2776015" y="3100258"/>
            <a:ext cx="1800492" cy="1800492"/>
            <a:chOff x="2475933" y="3128918"/>
            <a:chExt cx="1800492" cy="180049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02BD985-C09A-47C2-8D21-8AD1CE28A951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1B141A6-8FC4-4216-9A8C-5C70AC8E58C4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021DCB1-16FD-4563-8CCE-EF69E12C5CA4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FB49712-754C-4130-AE96-CF33C8E88416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673F2D1-C0DC-4968-8B1B-5129D4D057D3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ACA081F-AA1B-41C5-90B0-0BA8E8ADF9F4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43337BC-3710-42FC-A109-69187E69FE39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6005257-4C9B-41C9-AC0D-9C28339EC3ED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CFBD020D-9C9D-4E4C-8237-0517622F6E1B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EF25A7-2E65-431F-ADDA-FB95B35B33A5}"/>
                  </a:ext>
                </a:extLst>
              </p:cNvPr>
              <p:cNvSpPr txBox="1"/>
              <p:nvPr/>
            </p:nvSpPr>
            <p:spPr>
              <a:xfrm>
                <a:off x="1817086" y="3666233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EF25A7-2E65-431F-ADDA-FB95B35B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86" y="3666233"/>
                <a:ext cx="600164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B50D47B-54CD-4FF1-A4F6-0854E474678E}"/>
              </a:ext>
            </a:extLst>
          </p:cNvPr>
          <p:cNvSpPr txBox="1"/>
          <p:nvPr/>
        </p:nvSpPr>
        <p:spPr>
          <a:xfrm>
            <a:off x="2175851" y="3854310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874457-AD6B-4083-8262-AADE67D1398D}"/>
              </a:ext>
            </a:extLst>
          </p:cNvPr>
          <p:cNvSpPr txBox="1"/>
          <p:nvPr/>
        </p:nvSpPr>
        <p:spPr>
          <a:xfrm>
            <a:off x="7441741" y="5901296"/>
            <a:ext cx="20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5 x 5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B48203-AA7A-42AD-909D-DEF43FEF97DA}"/>
                  </a:ext>
                </a:extLst>
              </p:cNvPr>
              <p:cNvSpPr txBox="1"/>
              <p:nvPr/>
            </p:nvSpPr>
            <p:spPr>
              <a:xfrm>
                <a:off x="6238091" y="3666233"/>
                <a:ext cx="600164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KoPub돋움체_Pro Medium" panose="02020603020101020101" pitchFamily="18" charset="-127"/>
                  <a:ea typeface="KoPub돋움체_Pro Medium" panose="02020603020101020101" pitchFamily="18" charset="-127"/>
                  <a:cs typeface="KoPubWorld돋움체_Pro Medium" panose="00000600000000000000" pitchFamily="50" charset="-127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B48203-AA7A-42AD-909D-DEF43FEF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91" y="3666233"/>
                <a:ext cx="600164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180B8B28-9B18-4EEA-8D1F-544B3D5CF195}"/>
              </a:ext>
            </a:extLst>
          </p:cNvPr>
          <p:cNvSpPr txBox="1"/>
          <p:nvPr/>
        </p:nvSpPr>
        <p:spPr>
          <a:xfrm>
            <a:off x="6689123" y="3854310"/>
            <a:ext cx="6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x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3C1C6AD-5ADF-4693-BFD2-2A8A9BB0504E}"/>
              </a:ext>
            </a:extLst>
          </p:cNvPr>
          <p:cNvGrpSpPr/>
          <p:nvPr/>
        </p:nvGrpSpPr>
        <p:grpSpPr>
          <a:xfrm>
            <a:off x="7309316" y="2505132"/>
            <a:ext cx="2998551" cy="2990743"/>
            <a:chOff x="7615493" y="2104010"/>
            <a:chExt cx="2998551" cy="299074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97A20DE-DB28-4122-A546-CD62CC0B3444}"/>
                </a:ext>
              </a:extLst>
            </p:cNvPr>
            <p:cNvSpPr/>
            <p:nvPr/>
          </p:nvSpPr>
          <p:spPr>
            <a:xfrm>
              <a:off x="7615493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8F8D492-E198-4269-BCE3-9BA165B0C7B8}"/>
                </a:ext>
              </a:extLst>
            </p:cNvPr>
            <p:cNvSpPr/>
            <p:nvPr/>
          </p:nvSpPr>
          <p:spPr>
            <a:xfrm>
              <a:off x="8215657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A21CD4F-2A8B-41CC-A156-E4A076B8F334}"/>
                </a:ext>
              </a:extLst>
            </p:cNvPr>
            <p:cNvSpPr/>
            <p:nvPr/>
          </p:nvSpPr>
          <p:spPr>
            <a:xfrm>
              <a:off x="8815821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6D67F48-7610-492B-81CA-7B7F88C7A7C8}"/>
                </a:ext>
              </a:extLst>
            </p:cNvPr>
            <p:cNvSpPr/>
            <p:nvPr/>
          </p:nvSpPr>
          <p:spPr>
            <a:xfrm>
              <a:off x="7615493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2CFDDA3-9E7C-449C-B928-0701EE17EBC7}"/>
                </a:ext>
              </a:extLst>
            </p:cNvPr>
            <p:cNvSpPr/>
            <p:nvPr/>
          </p:nvSpPr>
          <p:spPr>
            <a:xfrm>
              <a:off x="8215657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7F5407D-096A-474F-8EFE-2ABAE163F25F}"/>
                </a:ext>
              </a:extLst>
            </p:cNvPr>
            <p:cNvSpPr/>
            <p:nvPr/>
          </p:nvSpPr>
          <p:spPr>
            <a:xfrm>
              <a:off x="8815821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060F04B-2B87-451C-AAFC-3A5C5100E310}"/>
                </a:ext>
              </a:extLst>
            </p:cNvPr>
            <p:cNvSpPr/>
            <p:nvPr/>
          </p:nvSpPr>
          <p:spPr>
            <a:xfrm>
              <a:off x="7615493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9F567BA-5D19-4835-886E-EFD424460F8F}"/>
                </a:ext>
              </a:extLst>
            </p:cNvPr>
            <p:cNvSpPr/>
            <p:nvPr/>
          </p:nvSpPr>
          <p:spPr>
            <a:xfrm>
              <a:off x="8215657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14FB8B9-ABE7-4D94-B637-562BA04FCD87}"/>
                </a:ext>
              </a:extLst>
            </p:cNvPr>
            <p:cNvSpPr/>
            <p:nvPr/>
          </p:nvSpPr>
          <p:spPr>
            <a:xfrm>
              <a:off x="8815821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DFF2F4D-8F34-47A3-AC82-A5E45C5B6A4C}"/>
                </a:ext>
              </a:extLst>
            </p:cNvPr>
            <p:cNvSpPr/>
            <p:nvPr/>
          </p:nvSpPr>
          <p:spPr>
            <a:xfrm>
              <a:off x="9415985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EDB46CF-459D-49F8-A7DF-B86B4EC2DC5C}"/>
                </a:ext>
              </a:extLst>
            </p:cNvPr>
            <p:cNvSpPr/>
            <p:nvPr/>
          </p:nvSpPr>
          <p:spPr>
            <a:xfrm>
              <a:off x="9415985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392DA47-6269-4A7C-BC42-FCEFCCFBA7EF}"/>
                </a:ext>
              </a:extLst>
            </p:cNvPr>
            <p:cNvSpPr/>
            <p:nvPr/>
          </p:nvSpPr>
          <p:spPr>
            <a:xfrm>
              <a:off x="9415985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26E2B02-BAEE-4047-88FB-1EF2F5044E86}"/>
                </a:ext>
              </a:extLst>
            </p:cNvPr>
            <p:cNvSpPr/>
            <p:nvPr/>
          </p:nvSpPr>
          <p:spPr>
            <a:xfrm>
              <a:off x="10013880" y="2104010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0F17C1-F4E4-45D5-999D-650D4EB06A43}"/>
                </a:ext>
              </a:extLst>
            </p:cNvPr>
            <p:cNvSpPr/>
            <p:nvPr/>
          </p:nvSpPr>
          <p:spPr>
            <a:xfrm>
              <a:off x="10013880" y="2704174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89D5188-1F24-4664-A0AC-53AB288B7F1B}"/>
                </a:ext>
              </a:extLst>
            </p:cNvPr>
            <p:cNvSpPr/>
            <p:nvPr/>
          </p:nvSpPr>
          <p:spPr>
            <a:xfrm>
              <a:off x="10013880" y="330433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002C713-9B64-457A-AD7E-3F30D212B271}"/>
                </a:ext>
              </a:extLst>
            </p:cNvPr>
            <p:cNvSpPr/>
            <p:nvPr/>
          </p:nvSpPr>
          <p:spPr>
            <a:xfrm>
              <a:off x="7615493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472DDF5-7BD5-42C9-99A8-F40E54197435}"/>
                </a:ext>
              </a:extLst>
            </p:cNvPr>
            <p:cNvSpPr/>
            <p:nvPr/>
          </p:nvSpPr>
          <p:spPr>
            <a:xfrm>
              <a:off x="8215657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8F50466-FEC7-479A-B7E5-A0106EE8F0B9}"/>
                </a:ext>
              </a:extLst>
            </p:cNvPr>
            <p:cNvSpPr/>
            <p:nvPr/>
          </p:nvSpPr>
          <p:spPr>
            <a:xfrm>
              <a:off x="8815821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FB339AC-531D-4949-9ED6-94782D77F884}"/>
                </a:ext>
              </a:extLst>
            </p:cNvPr>
            <p:cNvSpPr/>
            <p:nvPr/>
          </p:nvSpPr>
          <p:spPr>
            <a:xfrm>
              <a:off x="9415985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523CF59-4B2E-44E1-9ECF-945A239D3AFF}"/>
                </a:ext>
              </a:extLst>
            </p:cNvPr>
            <p:cNvSpPr/>
            <p:nvPr/>
          </p:nvSpPr>
          <p:spPr>
            <a:xfrm>
              <a:off x="10013880" y="3894425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83D50F8F-4E58-4B21-BCAE-B07C561C3C94}"/>
                </a:ext>
              </a:extLst>
            </p:cNvPr>
            <p:cNvSpPr/>
            <p:nvPr/>
          </p:nvSpPr>
          <p:spPr>
            <a:xfrm>
              <a:off x="7615493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BC3D7CC-8836-4906-BD40-C88BD3037ED6}"/>
                </a:ext>
              </a:extLst>
            </p:cNvPr>
            <p:cNvSpPr/>
            <p:nvPr/>
          </p:nvSpPr>
          <p:spPr>
            <a:xfrm>
              <a:off x="8215657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207AB7D-E88F-4331-B2E1-7E78B7F9A528}"/>
                </a:ext>
              </a:extLst>
            </p:cNvPr>
            <p:cNvSpPr/>
            <p:nvPr/>
          </p:nvSpPr>
          <p:spPr>
            <a:xfrm>
              <a:off x="8815821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702D4DE-3DEA-47FC-A9A0-9A462A9D31F7}"/>
                </a:ext>
              </a:extLst>
            </p:cNvPr>
            <p:cNvSpPr/>
            <p:nvPr/>
          </p:nvSpPr>
          <p:spPr>
            <a:xfrm>
              <a:off x="9415985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578F42F-1AAB-464A-B876-F93CD3CEC367}"/>
                </a:ext>
              </a:extLst>
            </p:cNvPr>
            <p:cNvSpPr/>
            <p:nvPr/>
          </p:nvSpPr>
          <p:spPr>
            <a:xfrm>
              <a:off x="10013880" y="4494589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420162-C9E7-4DD6-911E-2B2F007C5977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6C83B3-404E-4EE2-AC8C-7627BFED563D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직접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가우시안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필터를 만들어 제공된 영상에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 적용하기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403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사람, 여자, 의류, 사진이(가) 표시된 사진&#10;&#10;자동 생성된 설명">
            <a:extLst>
              <a:ext uri="{FF2B5EF4-FFF2-40B4-BE49-F238E27FC236}">
                <a16:creationId xmlns:a16="http://schemas.microsoft.com/office/drawing/2014/main" id="{C96AA9C8-CA71-4C13-9700-F00278DC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61" y="2880984"/>
            <a:ext cx="2832425" cy="2832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59DD2E-CC4D-4848-BF40-133216951CFE}"/>
              </a:ext>
            </a:extLst>
          </p:cNvPr>
          <p:cNvSpPr txBox="1"/>
          <p:nvPr/>
        </p:nvSpPr>
        <p:spPr>
          <a:xfrm>
            <a:off x="7107249" y="5879116"/>
            <a:ext cx="20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영상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16" name="그림 15" descr="사람, 여자, 실외, 의류이(가) 표시된 사진&#10;&#10;자동 생성된 설명">
            <a:extLst>
              <a:ext uri="{FF2B5EF4-FFF2-40B4-BE49-F238E27FC236}">
                <a16:creationId xmlns:a16="http://schemas.microsoft.com/office/drawing/2014/main" id="{E2154979-41B1-4EC3-AA61-799186825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14" y="2880984"/>
            <a:ext cx="2832425" cy="2832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1C5BF4-DD87-4286-848E-B36FF8D1E8A0}"/>
              </a:ext>
            </a:extLst>
          </p:cNvPr>
          <p:cNvSpPr txBox="1"/>
          <p:nvPr/>
        </p:nvSpPr>
        <p:spPr>
          <a:xfrm>
            <a:off x="3004702" y="5879117"/>
            <a:ext cx="20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원본 영상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(Sharpening)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E8838-DD99-4F75-B1D2-EBD46F02153D}"/>
              </a:ext>
            </a:extLst>
          </p:cNvPr>
          <p:cNvSpPr txBox="1"/>
          <p:nvPr/>
        </p:nvSpPr>
        <p:spPr>
          <a:xfrm>
            <a:off x="1441556" y="1716746"/>
            <a:ext cx="10059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이웃 픽셀들의 차이를 크게 만들어 영상을 날카롭게 만드는 기법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B5F0F-B0DF-4477-936A-6561BFE52135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6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0B5DF98-5623-4F95-A6C7-69D907BB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864423"/>
            <a:ext cx="7277100" cy="312915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66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028C7-46F7-46F6-A2B1-EDC8754ED95B}"/>
              </a:ext>
            </a:extLst>
          </p:cNvPr>
          <p:cNvSpPr txBox="1"/>
          <p:nvPr/>
        </p:nvSpPr>
        <p:spPr>
          <a:xfrm>
            <a:off x="1041505" y="1144591"/>
            <a:ext cx="10023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B5F0F-B0DF-4477-936A-6561BFE52135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699B56-7643-4279-AA53-1B7B640247F7}"/>
              </a:ext>
            </a:extLst>
          </p:cNvPr>
          <p:cNvGrpSpPr/>
          <p:nvPr/>
        </p:nvGrpSpPr>
        <p:grpSpPr>
          <a:xfrm>
            <a:off x="1832363" y="2528754"/>
            <a:ext cx="1800492" cy="1800492"/>
            <a:chOff x="2475933" y="3128918"/>
            <a:chExt cx="1800492" cy="180049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747FC9-61C9-4ECD-A4DF-A0D20329CAFE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1966AC-F6C5-4484-A126-AAA5A2803671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B70066-766F-4159-983D-D3CA54BE7A39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18DA28-84B7-4F9B-B095-3FA87FD45297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C56A277-1CD4-49C1-8C1E-D624272AF094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17B5E49-A09B-401A-B852-5C7353B43405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DA8F14-B5D3-4ED7-8B69-E057C93236BF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EFF92DA-4FF3-4662-8FAD-218820910532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2AA3A3-B6E1-4852-A8E8-04B209C8A1D3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4DE6A4-AC61-48B3-ADC5-131AE73E284D}"/>
              </a:ext>
            </a:extLst>
          </p:cNvPr>
          <p:cNvGrpSpPr/>
          <p:nvPr/>
        </p:nvGrpSpPr>
        <p:grpSpPr>
          <a:xfrm>
            <a:off x="8559145" y="2528754"/>
            <a:ext cx="1800492" cy="1800492"/>
            <a:chOff x="2475933" y="3128918"/>
            <a:chExt cx="1800492" cy="180049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7803F9-B2F7-4292-AEE7-74818BC79B12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E90F290-6701-42AF-9C68-8FB572A3C8CC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49351E4-3E09-4D4D-86F2-0B41B4D31BA3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FF41993-0EE9-4BE8-B760-573BC7DB7B4E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07C6F54-4BE3-4311-8B72-E1F4FF1CFDB7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BDED9DD-244B-45D5-9B67-DEF35ECF789E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D769C51-025C-485E-953D-3CBDFF06A8B1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5524B41-8693-461D-9E59-BA942C8BECE5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E6288CB-93FC-485D-80AE-7E09FA8EC4BF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855FBCC-0436-45C4-BA55-E38CDA4F7E25}"/>
              </a:ext>
            </a:extLst>
          </p:cNvPr>
          <p:cNvGrpSpPr/>
          <p:nvPr/>
        </p:nvGrpSpPr>
        <p:grpSpPr>
          <a:xfrm>
            <a:off x="5195754" y="2528754"/>
            <a:ext cx="1800492" cy="1800492"/>
            <a:chOff x="2475933" y="3128918"/>
            <a:chExt cx="1800492" cy="180049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5D35BD-3461-4B01-8C0F-0543D25B7294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3569232-2744-4878-92DB-DBDAAC302A1E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7161BFB-068F-43EE-9AB2-12D19CE2D99A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358C92A-50F8-4CA6-8840-19F8EA7205CD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BF94463-C455-4CCA-9FB1-FD48673146C0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298AE2A-AD64-4CDC-8AF9-20B103E774F8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FA477C-72BB-4F9C-8DDD-EEF35CB389E5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3563B7E-6AFA-4435-A108-61F86DE9EB4B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90AB605-7F10-4714-8B53-C066BDA8369E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6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0A420162-C9E7-4DD6-911E-2B2F007C5977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실습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4.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블러링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&amp; </a:t>
            </a:r>
            <a:r>
              <a:rPr lang="ko-KR" altLang="en-US" sz="2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6C83B3-404E-4EE2-AC8C-7627BFED563D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직접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샤프닝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필터를 만들어 제공된 영상에 </a:t>
            </a:r>
            <a:r>
              <a:rPr lang="ko-KR" altLang="en-US" sz="2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컨볼루션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연산 적용하기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B38E2A8-8EA5-4360-800B-E2C08CCEDD76}"/>
              </a:ext>
            </a:extLst>
          </p:cNvPr>
          <p:cNvGrpSpPr/>
          <p:nvPr/>
        </p:nvGrpSpPr>
        <p:grpSpPr>
          <a:xfrm>
            <a:off x="1832363" y="3141151"/>
            <a:ext cx="1800492" cy="1800492"/>
            <a:chOff x="2475933" y="3128918"/>
            <a:chExt cx="1800492" cy="180049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D72937C-0844-4B41-9362-F39FA33ABD5A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ECFFB06-C198-4013-9144-AE3AF53F3495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E973C8F-0137-4249-B3FA-C9825CABDA59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3D9BFB6-67FD-4BB4-AEA3-E4CC12DD0890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E4B241B-C503-44D2-B512-260010989478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A48169B-5089-44C7-B829-F61CC3F4E1B3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CDDB19D-0C96-459C-AC20-C1FA967FEA00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0C91AF6-79A0-44B5-AACA-00FF0DE445F5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5FC6E34-8A46-4FF9-922A-FF9221FC79E2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92AAA4F-C95F-4A26-A0FB-666B74EFF70A}"/>
              </a:ext>
            </a:extLst>
          </p:cNvPr>
          <p:cNvGrpSpPr/>
          <p:nvPr/>
        </p:nvGrpSpPr>
        <p:grpSpPr>
          <a:xfrm>
            <a:off x="8559145" y="3141151"/>
            <a:ext cx="1800492" cy="1800492"/>
            <a:chOff x="2475933" y="3128918"/>
            <a:chExt cx="1800492" cy="1800492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5A5F71B-4835-436E-B89E-C638D54F2431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704BD7D-8FE9-4A4C-8037-D45E2CEB6BF9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575C3C9-0201-42C6-AF6D-A2B8A021CC2A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00BE448-75CC-4E58-84D3-68CE162DCF27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B6B9F3E-8319-46D4-94A9-E9138C09799C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95798E5-EDAA-496B-B0E1-4078F309B980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35C80F-AC89-4274-BA45-27AD1D74208A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9D93977-8ABE-46AC-B7B6-CF8C886794A0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DAD88C-332F-4E58-8EF5-AD74546F7E15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B65F6EC-0CB4-437E-A910-6F50C4E9CE48}"/>
              </a:ext>
            </a:extLst>
          </p:cNvPr>
          <p:cNvGrpSpPr/>
          <p:nvPr/>
        </p:nvGrpSpPr>
        <p:grpSpPr>
          <a:xfrm>
            <a:off x="5195754" y="3141151"/>
            <a:ext cx="1800492" cy="1800492"/>
            <a:chOff x="2475933" y="3128918"/>
            <a:chExt cx="1800492" cy="1800492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AD89A3A-6F06-4552-ABCE-BD681FD238E5}"/>
                </a:ext>
              </a:extLst>
            </p:cNvPr>
            <p:cNvSpPr/>
            <p:nvPr/>
          </p:nvSpPr>
          <p:spPr>
            <a:xfrm>
              <a:off x="2475933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C2BF2B9-EB8D-453D-BC97-EB838F91BBF5}"/>
                </a:ext>
              </a:extLst>
            </p:cNvPr>
            <p:cNvSpPr/>
            <p:nvPr/>
          </p:nvSpPr>
          <p:spPr>
            <a:xfrm>
              <a:off x="3076097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BC7BD15-6F11-41E9-B7DF-7FEF121F18FB}"/>
                </a:ext>
              </a:extLst>
            </p:cNvPr>
            <p:cNvSpPr/>
            <p:nvPr/>
          </p:nvSpPr>
          <p:spPr>
            <a:xfrm>
              <a:off x="3676261" y="3128918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43596D5-A624-48B1-8E95-A0DF605A6A0A}"/>
                </a:ext>
              </a:extLst>
            </p:cNvPr>
            <p:cNvSpPr/>
            <p:nvPr/>
          </p:nvSpPr>
          <p:spPr>
            <a:xfrm>
              <a:off x="2475933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D7BFE1C-CD52-498F-8294-C2D81D953B41}"/>
                </a:ext>
              </a:extLst>
            </p:cNvPr>
            <p:cNvSpPr/>
            <p:nvPr/>
          </p:nvSpPr>
          <p:spPr>
            <a:xfrm>
              <a:off x="3076097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FC9D959-CDAD-49D0-8757-DCFFBF8F6560}"/>
                </a:ext>
              </a:extLst>
            </p:cNvPr>
            <p:cNvSpPr/>
            <p:nvPr/>
          </p:nvSpPr>
          <p:spPr>
            <a:xfrm>
              <a:off x="3676261" y="3729082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32D7D469-396B-497E-B97E-7863FA6FF7C9}"/>
                </a:ext>
              </a:extLst>
            </p:cNvPr>
            <p:cNvSpPr/>
            <p:nvPr/>
          </p:nvSpPr>
          <p:spPr>
            <a:xfrm>
              <a:off x="2475933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1116C95-E98A-44C7-9F7D-326C0FB9E33A}"/>
                </a:ext>
              </a:extLst>
            </p:cNvPr>
            <p:cNvSpPr/>
            <p:nvPr/>
          </p:nvSpPr>
          <p:spPr>
            <a:xfrm>
              <a:off x="3076097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2FFD976-8E65-4A3C-8707-022E57E5FB69}"/>
                </a:ext>
              </a:extLst>
            </p:cNvPr>
            <p:cNvSpPr/>
            <p:nvPr/>
          </p:nvSpPr>
          <p:spPr>
            <a:xfrm>
              <a:off x="3676261" y="4329246"/>
              <a:ext cx="600164" cy="6001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541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과제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6C83B3-404E-4EE2-AC8C-7627BFED563D}"/>
              </a:ext>
            </a:extLst>
          </p:cNvPr>
          <p:cNvSpPr txBox="1"/>
          <p:nvPr/>
        </p:nvSpPr>
        <p:spPr>
          <a:xfrm>
            <a:off x="1041506" y="1110251"/>
            <a:ext cx="10493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로버츠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(Roberts), </a:t>
            </a:r>
            <a:r>
              <a:rPr lang="ko-KR" altLang="en-US" sz="2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프리윗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(Prewitt), </a:t>
            </a:r>
            <a:r>
              <a:rPr lang="ko-KR" altLang="en-US" sz="24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소벨</a:t>
            </a:r>
            <a:r>
              <a:rPr lang="en-US" altLang="ko-KR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(Sobel)</a:t>
            </a:r>
            <a:r>
              <a:rPr lang="ko-KR" altLang="en-US" sz="24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필터 사용해보기</a:t>
            </a: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F95A5C-ECA0-4F0B-93B2-21E645AD3B62}"/>
              </a:ext>
            </a:extLst>
          </p:cNvPr>
          <p:cNvSpPr txBox="1"/>
          <p:nvPr/>
        </p:nvSpPr>
        <p:spPr>
          <a:xfrm>
            <a:off x="3881431" y="2486549"/>
            <a:ext cx="4557892" cy="464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형식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보고서 형식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한글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워드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)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또는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PPT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형식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A42512-59F2-42D6-9D2B-7914A8179FCE}"/>
              </a:ext>
            </a:extLst>
          </p:cNvPr>
          <p:cNvSpPr txBox="1"/>
          <p:nvPr/>
        </p:nvSpPr>
        <p:spPr>
          <a:xfrm>
            <a:off x="3881430" y="3272796"/>
            <a:ext cx="631032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내용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각 필터의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특징 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간단하게 작성해도 괜찮습니다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      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파이썬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각 필터를 만들어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filter2D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함수 사용</a:t>
            </a:r>
            <a:endParaRPr lang="en-US" altLang="ko-KR" sz="12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      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결과 화면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캡쳐 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*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원본 영상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+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필터 적용 영상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19E4F7-F406-4096-BB6B-2B5889EDB176}"/>
              </a:ext>
            </a:extLst>
          </p:cNvPr>
          <p:cNvSpPr txBox="1"/>
          <p:nvPr/>
        </p:nvSpPr>
        <p:spPr>
          <a:xfrm>
            <a:off x="3881430" y="4890040"/>
            <a:ext cx="442913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기한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</a:t>
            </a:r>
            <a:r>
              <a:rPr lang="en-US" altLang="ko-KR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월 </a:t>
            </a:r>
            <a:r>
              <a:rPr lang="en-US" altLang="ko-KR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23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일 수요일 </a:t>
            </a:r>
            <a:r>
              <a:rPr lang="en-US" altLang="ko-KR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18:00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5DB921-7DEA-4376-ABE7-88CAA91D5AAC}"/>
              </a:ext>
            </a:extLst>
          </p:cNvPr>
          <p:cNvCxnSpPr/>
          <p:nvPr/>
        </p:nvCxnSpPr>
        <p:spPr>
          <a:xfrm>
            <a:off x="3834582" y="2589902"/>
            <a:ext cx="0" cy="33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F91BAA-B7B3-49E7-B8E7-7FA97A7B7D0E}"/>
              </a:ext>
            </a:extLst>
          </p:cNvPr>
          <p:cNvCxnSpPr/>
          <p:nvPr/>
        </p:nvCxnSpPr>
        <p:spPr>
          <a:xfrm>
            <a:off x="3843289" y="3367777"/>
            <a:ext cx="0" cy="33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1B71AC-ACBF-43AE-BD71-4CFE30A62E93}"/>
              </a:ext>
            </a:extLst>
          </p:cNvPr>
          <p:cNvCxnSpPr/>
          <p:nvPr/>
        </p:nvCxnSpPr>
        <p:spPr>
          <a:xfrm>
            <a:off x="3846439" y="5009259"/>
            <a:ext cx="0" cy="336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53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567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참고 자료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55AB3C-5AA3-4FE1-A2AC-B8D8D6ADDCA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F95A5C-ECA0-4F0B-93B2-21E645AD3B62}"/>
              </a:ext>
            </a:extLst>
          </p:cNvPr>
          <p:cNvSpPr txBox="1"/>
          <p:nvPr/>
        </p:nvSpPr>
        <p:spPr>
          <a:xfrm>
            <a:off x="1340640" y="1525295"/>
            <a:ext cx="751046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다크프로그래머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  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  <a:hlinkClick r:id="rId2"/>
              </a:rPr>
              <a:t>https://darkpgmr.tistory.com/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6BDCD-13EE-4093-971F-B5C6FAE7D346}"/>
              </a:ext>
            </a:extLst>
          </p:cNvPr>
          <p:cNvSpPr txBox="1"/>
          <p:nvPr/>
        </p:nvSpPr>
        <p:spPr>
          <a:xfrm>
            <a:off x="1340639" y="3711135"/>
            <a:ext cx="751046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조건문을 이용한 인덱싱   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3"/>
              </a:rPr>
              <a:t>https://rfriend.tistory.com/291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BE404-B9D5-4B18-8756-B26382920FD0}"/>
              </a:ext>
            </a:extLst>
          </p:cNvPr>
          <p:cNvSpPr txBox="1"/>
          <p:nvPr/>
        </p:nvSpPr>
        <p:spPr>
          <a:xfrm>
            <a:off x="940591" y="1889443"/>
            <a:ext cx="261223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영상처리 카테고리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2CB39-5975-4BB4-B912-B1BEB4E19E4E}"/>
              </a:ext>
            </a:extLst>
          </p:cNvPr>
          <p:cNvSpPr txBox="1"/>
          <p:nvPr/>
        </p:nvSpPr>
        <p:spPr>
          <a:xfrm>
            <a:off x="1340638" y="2662111"/>
            <a:ext cx="751046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슬라이싱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  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  <a:hlinkClick r:id="rId4"/>
              </a:rPr>
              <a:t>https://dojang.io/mod/page/view.php?id=2208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90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6D25C-A733-42B8-8FD2-A48B85090AE3}"/>
              </a:ext>
            </a:extLst>
          </p:cNvPr>
          <p:cNvSpPr txBox="1"/>
          <p:nvPr/>
        </p:nvSpPr>
        <p:spPr>
          <a:xfrm>
            <a:off x="3814762" y="3808253"/>
            <a:ext cx="456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감사합니다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19F5AC-0087-4C0B-B351-C127FBE1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695" y="2240280"/>
            <a:ext cx="1576608" cy="14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810125" y="3167390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64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C1F6-5A63-462B-B49C-6596B8666112}"/>
              </a:ext>
            </a:extLst>
          </p:cNvPr>
          <p:cNvSpPr txBox="1"/>
          <p:nvPr/>
        </p:nvSpPr>
        <p:spPr>
          <a:xfrm>
            <a:off x="4821011" y="2464872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3001736" y="3884097"/>
            <a:ext cx="257175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FD76C-710D-4A61-BF1C-05F562612C76}"/>
              </a:ext>
            </a:extLst>
          </p:cNvPr>
          <p:cNvSpPr txBox="1"/>
          <p:nvPr/>
        </p:nvSpPr>
        <p:spPr>
          <a:xfrm>
            <a:off x="6640286" y="3879662"/>
            <a:ext cx="257175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그룹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AA7E18E-C45C-42E0-A6C7-F0E088E756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570738" y="2524239"/>
            <a:ext cx="891570" cy="181927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7ADB7BB-866C-408D-9740-47AFA491D8E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4749247" y="2526457"/>
            <a:ext cx="896005" cy="181927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E59B97-B41A-4E33-B6A1-AE2CE9A4DA52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 </a:t>
            </a:r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(Pixel Point Processing)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이웃 픽셀과는 </a:t>
            </a:r>
            <a:r>
              <a:rPr lang="ko-KR" altLang="en-US" sz="2000" dirty="0">
                <a:solidFill>
                  <a:srgbClr val="FF0000"/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독립적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으로 입력 영상의 각 픽셀 값을 변환한 후 결과 영상의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동일한 위치에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출력하는 영상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96BA2B-9E7B-4910-84F0-F24A5BDB7E36}"/>
              </a:ext>
            </a:extLst>
          </p:cNvPr>
          <p:cNvSpPr/>
          <p:nvPr/>
        </p:nvSpPr>
        <p:spPr>
          <a:xfrm>
            <a:off x="2297469" y="313975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22B15-C1DB-4F7D-9B17-A004BDFF4FE4}"/>
              </a:ext>
            </a:extLst>
          </p:cNvPr>
          <p:cNvSpPr/>
          <p:nvPr/>
        </p:nvSpPr>
        <p:spPr>
          <a:xfrm>
            <a:off x="3280449" y="3139751"/>
            <a:ext cx="914400" cy="9144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47F04-DE9C-4D85-8D06-BBFA15CBF597}"/>
              </a:ext>
            </a:extLst>
          </p:cNvPr>
          <p:cNvSpPr/>
          <p:nvPr/>
        </p:nvSpPr>
        <p:spPr>
          <a:xfrm>
            <a:off x="4263429" y="313975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418CE4-D5AE-442F-A593-0081E671C95A}"/>
              </a:ext>
            </a:extLst>
          </p:cNvPr>
          <p:cNvSpPr/>
          <p:nvPr/>
        </p:nvSpPr>
        <p:spPr>
          <a:xfrm>
            <a:off x="2297469" y="4127176"/>
            <a:ext cx="914400" cy="9144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6A7FA5-D758-4881-A611-C440F71E06DC}"/>
              </a:ext>
            </a:extLst>
          </p:cNvPr>
          <p:cNvSpPr/>
          <p:nvPr/>
        </p:nvSpPr>
        <p:spPr>
          <a:xfrm>
            <a:off x="3280449" y="412717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5B24DC-11C3-4259-8D9B-278ACA3191D9}"/>
              </a:ext>
            </a:extLst>
          </p:cNvPr>
          <p:cNvSpPr/>
          <p:nvPr/>
        </p:nvSpPr>
        <p:spPr>
          <a:xfrm>
            <a:off x="4263429" y="412717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E1D43F-15CC-41F0-BBBD-F68F5E66AC0D}"/>
              </a:ext>
            </a:extLst>
          </p:cNvPr>
          <p:cNvSpPr/>
          <p:nvPr/>
        </p:nvSpPr>
        <p:spPr>
          <a:xfrm>
            <a:off x="2297469" y="511460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4035F8-B239-4114-9707-7A8B325550CD}"/>
              </a:ext>
            </a:extLst>
          </p:cNvPr>
          <p:cNvSpPr/>
          <p:nvPr/>
        </p:nvSpPr>
        <p:spPr>
          <a:xfrm>
            <a:off x="3280449" y="511460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72DA62-60D4-49D2-B9E5-1DC211D39E2A}"/>
              </a:ext>
            </a:extLst>
          </p:cNvPr>
          <p:cNvSpPr/>
          <p:nvPr/>
        </p:nvSpPr>
        <p:spPr>
          <a:xfrm>
            <a:off x="4263429" y="5114601"/>
            <a:ext cx="914400" cy="914400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3CCA13-6704-4B6E-9554-6BD33D4E125E}"/>
              </a:ext>
            </a:extLst>
          </p:cNvPr>
          <p:cNvSpPr/>
          <p:nvPr/>
        </p:nvSpPr>
        <p:spPr>
          <a:xfrm>
            <a:off x="7051493" y="313975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0C8731-A373-4932-935E-7C2D9052B323}"/>
              </a:ext>
            </a:extLst>
          </p:cNvPr>
          <p:cNvSpPr/>
          <p:nvPr/>
        </p:nvSpPr>
        <p:spPr>
          <a:xfrm>
            <a:off x="8034473" y="3139751"/>
            <a:ext cx="914400" cy="914400"/>
          </a:xfrm>
          <a:prstGeom prst="rect">
            <a:avLst/>
          </a:prstGeom>
          <a:solidFill>
            <a:srgbClr val="FF993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018B4C-168E-439B-9AD6-677C2F9F0B69}"/>
              </a:ext>
            </a:extLst>
          </p:cNvPr>
          <p:cNvSpPr/>
          <p:nvPr/>
        </p:nvSpPr>
        <p:spPr>
          <a:xfrm>
            <a:off x="9017453" y="313975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E2C999-A0B4-4726-805E-3B0C5E9BA7DE}"/>
              </a:ext>
            </a:extLst>
          </p:cNvPr>
          <p:cNvSpPr/>
          <p:nvPr/>
        </p:nvSpPr>
        <p:spPr>
          <a:xfrm>
            <a:off x="7051493" y="4127176"/>
            <a:ext cx="914400" cy="914400"/>
          </a:xfrm>
          <a:prstGeom prst="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43E2B3-F3E7-4804-A274-F5ABFE7F648C}"/>
              </a:ext>
            </a:extLst>
          </p:cNvPr>
          <p:cNvSpPr/>
          <p:nvPr/>
        </p:nvSpPr>
        <p:spPr>
          <a:xfrm>
            <a:off x="8034473" y="412717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656F2C-5692-40E4-A23D-052A4293D069}"/>
              </a:ext>
            </a:extLst>
          </p:cNvPr>
          <p:cNvSpPr/>
          <p:nvPr/>
        </p:nvSpPr>
        <p:spPr>
          <a:xfrm>
            <a:off x="9017453" y="412717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1C1301-650B-460D-9198-607CB33C0B1D}"/>
              </a:ext>
            </a:extLst>
          </p:cNvPr>
          <p:cNvSpPr/>
          <p:nvPr/>
        </p:nvSpPr>
        <p:spPr>
          <a:xfrm>
            <a:off x="7051493" y="511460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A8B266-FEB1-43CD-8DF7-B3807F7633D7}"/>
              </a:ext>
            </a:extLst>
          </p:cNvPr>
          <p:cNvSpPr/>
          <p:nvPr/>
        </p:nvSpPr>
        <p:spPr>
          <a:xfrm>
            <a:off x="8034473" y="5114601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0D2629-721B-4A53-9F89-840B6D5C390B}"/>
              </a:ext>
            </a:extLst>
          </p:cNvPr>
          <p:cNvSpPr/>
          <p:nvPr/>
        </p:nvSpPr>
        <p:spPr>
          <a:xfrm>
            <a:off x="9017453" y="5114601"/>
            <a:ext cx="914400" cy="9144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0BC565B-9519-41FC-8F89-635A4B8B2C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08311" y="1226289"/>
            <a:ext cx="12700" cy="4754024"/>
          </a:xfrm>
          <a:prstGeom prst="bentConnector3">
            <a:avLst>
              <a:gd name="adj1" fmla="val 5179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F9AEE8E-EE57-40D3-BF73-80E7C06D6C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5331" y="2201014"/>
            <a:ext cx="12700" cy="4754024"/>
          </a:xfrm>
          <a:prstGeom prst="bentConnector3">
            <a:avLst>
              <a:gd name="adj1" fmla="val 5179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6616350-34EC-412B-A530-DA2BEB554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1291" y="3210146"/>
            <a:ext cx="12700" cy="4754024"/>
          </a:xfrm>
          <a:prstGeom prst="bentConnector3">
            <a:avLst>
              <a:gd name="adj1" fmla="val 517959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330DD01-EC0D-4CDE-BA3B-920F4FF85F5A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8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 기법의 종류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산술 연산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덧셈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뺄셈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곱셈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나눗셈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83FAF-FEA6-4B20-A226-04E4AAB7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11" y="2449820"/>
            <a:ext cx="6426777" cy="388269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90B8274-95BB-45EA-AC24-A6CF9F50F041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50D7F-66C9-47BD-B8F3-202CE7942D57}"/>
              </a:ext>
            </a:extLst>
          </p:cNvPr>
          <p:cNvSpPr txBox="1"/>
          <p:nvPr/>
        </p:nvSpPr>
        <p:spPr>
          <a:xfrm>
            <a:off x="419100" y="338465"/>
            <a:ext cx="257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1. </a:t>
            </a:r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픽셀 처리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05CD-0D3E-4C0C-AC96-388729F2F5DC}"/>
              </a:ext>
            </a:extLst>
          </p:cNvPr>
          <p:cNvSpPr txBox="1"/>
          <p:nvPr/>
        </p:nvSpPr>
        <p:spPr>
          <a:xfrm>
            <a:off x="1041506" y="1144591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단일 픽셀 처리 기법의 종류</a:t>
            </a:r>
            <a:endParaRPr lang="en-US" altLang="ko-KR" sz="28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EDCF-4B60-48CB-96D2-E63FEE9E72C6}"/>
              </a:ext>
            </a:extLst>
          </p:cNvPr>
          <p:cNvSpPr txBox="1"/>
          <p:nvPr/>
        </p:nvSpPr>
        <p:spPr>
          <a:xfrm>
            <a:off x="1441556" y="1716746"/>
            <a:ext cx="977265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2.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논리 연산 </a:t>
            </a:r>
            <a:r>
              <a:rPr lang="en-US" altLang="ko-KR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: AND, OR, NOT, NAND, NOR, XOR </a:t>
            </a:r>
            <a:r>
              <a:rPr lang="ko-KR" altLang="en-US" sz="2000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cs typeface="KoPubWorld돋움체_Pro Medium" panose="00000600000000000000" pitchFamily="50" charset="-127"/>
              </a:rPr>
              <a:t>등</a:t>
            </a:r>
            <a:endParaRPr lang="en-US" altLang="ko-KR" sz="2000" dirty="0">
              <a:latin typeface="KoPub돋움체_Pro Medium" panose="02020603020101020101" pitchFamily="18" charset="-127"/>
              <a:ea typeface="KoPub돋움체_Pro Medium" panose="02020603020101020101" pitchFamily="18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CF8B9-29AB-48B7-B355-A6F9F7B1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2517737"/>
            <a:ext cx="5782482" cy="378195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FF1AF2-1B9E-4A09-A887-D0760D7F40B7}"/>
              </a:ext>
            </a:extLst>
          </p:cNvPr>
          <p:cNvCxnSpPr>
            <a:cxnSpLocks/>
          </p:cNvCxnSpPr>
          <p:nvPr/>
        </p:nvCxnSpPr>
        <p:spPr>
          <a:xfrm>
            <a:off x="0" y="955660"/>
            <a:ext cx="367626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9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1413</Words>
  <Application>Microsoft Office PowerPoint</Application>
  <PresentationFormat>와이드스크린</PresentationFormat>
  <Paragraphs>496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KoPubWorld돋움체_Pro Bold</vt:lpstr>
      <vt:lpstr>KoPub돋움체_Pro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김나영</dc:creator>
  <cp:lastModifiedBy>김나영</cp:lastModifiedBy>
  <cp:revision>1</cp:revision>
  <dcterms:created xsi:type="dcterms:W3CDTF">2022-02-17T02:40:12Z</dcterms:created>
  <dcterms:modified xsi:type="dcterms:W3CDTF">2022-02-17T06:50:19Z</dcterms:modified>
</cp:coreProperties>
</file>