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61" r:id="rId3"/>
    <p:sldId id="313" r:id="rId4"/>
    <p:sldId id="314" r:id="rId5"/>
    <p:sldId id="330" r:id="rId6"/>
    <p:sldId id="316" r:id="rId7"/>
    <p:sldId id="312" r:id="rId8"/>
    <p:sldId id="317" r:id="rId9"/>
    <p:sldId id="318" r:id="rId10"/>
    <p:sldId id="319" r:id="rId11"/>
    <p:sldId id="320" r:id="rId12"/>
    <p:sldId id="262" r:id="rId13"/>
    <p:sldId id="321" r:id="rId14"/>
    <p:sldId id="323" r:id="rId15"/>
    <p:sldId id="322" r:id="rId16"/>
    <p:sldId id="275" r:id="rId17"/>
    <p:sldId id="325" r:id="rId18"/>
    <p:sldId id="326" r:id="rId19"/>
    <p:sldId id="327" r:id="rId20"/>
    <p:sldId id="328" r:id="rId21"/>
    <p:sldId id="329" r:id="rId22"/>
    <p:sldId id="290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DM Sans" pitchFamily="2" charset="77"/>
      <p:regular r:id="rId26"/>
      <p:bold r:id="rId27"/>
      <p:italic r:id="rId28"/>
      <p:boldItalic r:id="rId29"/>
    </p:embeddedFont>
    <p:embeddedFont>
      <p:font typeface="DM Sans Medium" pitchFamily="2" charset="77"/>
      <p:regular r:id="rId30"/>
      <p:bold r:id="rId31"/>
      <p:italic r:id="rId32"/>
      <p:boldItalic r:id="rId33"/>
    </p:embeddedFont>
    <p:embeddedFont>
      <p:font typeface="Nunito Light" panose="020F0302020204030204" pitchFamily="34" charset="0"/>
      <p:regular r:id="rId34"/>
      <p:italic r:id="rId35"/>
    </p:embeddedFont>
    <p:embeddedFont>
      <p:font typeface="Outfit" pitchFamily="2" charset="0"/>
      <p:regular r:id="rId36"/>
      <p:bold r:id="rId37"/>
    </p:embeddedFont>
    <p:embeddedFont>
      <p:font typeface="Outfit Medium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FF2CA-83FE-4577-AD6D-01253E9C8302}">
  <a:tblStyle styleId="{235FF2CA-83FE-4577-AD6D-01253E9C8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/>
    <p:restoredTop sz="82183"/>
  </p:normalViewPr>
  <p:slideViewPr>
    <p:cSldViewPr snapToGrid="0">
      <p:cViewPr varScale="1">
        <p:scale>
          <a:sx n="134" d="100"/>
          <a:sy n="13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 = 20.14, SD = 3.4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Male = 24%, Female = 73%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= 51%, Black = 17%</a:t>
            </a:r>
          </a:p>
        </p:txBody>
      </p:sp>
    </p:spTree>
    <p:extLst>
      <p:ext uri="{BB962C8B-B14F-4D97-AF65-F5344CB8AC3E}">
        <p14:creationId xmlns:p14="http://schemas.microsoft.com/office/powerpoint/2010/main" val="418370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r>
              <a:rPr lang="en-US" dirty="0"/>
              <a:t>5 people had texts in their responses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X­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magnitude of the smaller-sooner reward,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t+h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magnitude of the larger later reward and h is the additional delay associated with the larger later reward.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6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6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Data were handled using (Full Information Maximum Likelihood) FIML Imputation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65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27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Variance – part of the total variance in an observed variable that is not explained by the underlying latent factor(s)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 good factor loadings (over 0.7) but the fit indices suggest poor fit.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54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 good factor loadings (over 0.7) but the fit indices suggest poor fit.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152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1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87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604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64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8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37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Healthy eating (future health) vs. eating junk food (immediate pleasure).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Getting a job right after undergrad vs. staying broke for extra five years in hope for some future reward</a:t>
            </a:r>
          </a:p>
        </p:txBody>
      </p:sp>
    </p:spTree>
    <p:extLst>
      <p:ext uri="{BB962C8B-B14F-4D97-AF65-F5344CB8AC3E}">
        <p14:creationId xmlns:p14="http://schemas.microsoft.com/office/powerpoint/2010/main" val="130343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 due to variation in operationalization methods.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18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Binary Choice Task</a:t>
            </a:r>
            <a:r>
              <a:rPr lang="en-US" dirty="0"/>
              <a:t>: Participants choose between a smaller-sooner or larger-later monetary reward (e.g., $30 now or $50 in 1 month).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Titration Task</a:t>
            </a:r>
            <a:r>
              <a:rPr lang="en-US" dirty="0"/>
              <a:t>: Similar to binary choice tasks, Rewards adjust based on participants’ previous responses.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Matching Task</a:t>
            </a:r>
            <a:r>
              <a:rPr lang="en-US" dirty="0"/>
              <a:t>: Participants fill in the missing value to indicate indifference between two rewards (e.g., $30 now or $__ in 1 month).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Experiential Discounting Task</a:t>
            </a:r>
            <a:r>
              <a:rPr lang="en-US" dirty="0"/>
              <a:t>: Participants make binary choices and experience the delays and rewards in real time.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dirty="0"/>
              <a:t>Understanding the latent factors would be useful in determining the root cause of inconsistencies across different studies regarding the relationship with behavioral outcomes and even a more realistic understanding of these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6424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0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71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Delay Discounting as a Latent Variable</a:t>
            </a:r>
            <a:br>
              <a:rPr lang="en" b="1" dirty="0"/>
            </a:b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- Md Allama </a:t>
            </a:r>
            <a:r>
              <a:rPr lang="en" sz="1600" b="1" dirty="0" err="1"/>
              <a:t>Ikbal</a:t>
            </a:r>
            <a:r>
              <a:rPr lang="en" sz="1600" b="1" dirty="0"/>
              <a:t> Sijan</a:t>
            </a:r>
            <a:endParaRPr b="1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90755" y="1110485"/>
            <a:ext cx="5195996" cy="359486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3055603" y="525642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Method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58" y="1122626"/>
            <a:ext cx="5283949" cy="359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Sample: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500 Undergraduate SONA participants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Procedure: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-&gt;</a:t>
            </a:r>
            <a:r>
              <a:rPr lang="en-US" dirty="0"/>
              <a:t> Qualtrics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Matching Task (12 delay-discounting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Academic Procrastination Scale (5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Goal Setting Formative Questionnaire (19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BIS (30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/>
              <a:t>AUDIT (10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Discounting Inventory (12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Demographic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8F49-D922-BB5C-EF8C-18215E2213BB}"/>
              </a:ext>
            </a:extLst>
          </p:cNvPr>
          <p:cNvSpPr txBox="1"/>
          <p:nvPr/>
        </p:nvSpPr>
        <p:spPr>
          <a:xfrm>
            <a:off x="733071" y="1294540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5B28E-E697-DAD8-AA2C-B61443F060D6}"/>
              </a:ext>
            </a:extLst>
          </p:cNvPr>
          <p:cNvSpPr/>
          <p:nvPr/>
        </p:nvSpPr>
        <p:spPr>
          <a:xfrm>
            <a:off x="3121558" y="2752653"/>
            <a:ext cx="5128436" cy="1952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B37EE-0F30-CCDE-B046-DF78F8E5616A}"/>
              </a:ext>
            </a:extLst>
          </p:cNvPr>
          <p:cNvSpPr txBox="1"/>
          <p:nvPr/>
        </p:nvSpPr>
        <p:spPr>
          <a:xfrm>
            <a:off x="3244042" y="2920058"/>
            <a:ext cx="5042709" cy="154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How much (in dollars) would you need to receive to value the two rewards equally?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rgbClr val="FF0000"/>
              </a:solidFill>
              <a:latin typeface="DM Sans"/>
              <a:sym typeface="DM Sans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</a:t>
            </a:r>
            <a:r>
              <a:rPr lang="en-US" dirty="0">
                <a:solidFill>
                  <a:srgbClr val="00B050"/>
                </a:solidFill>
                <a:latin typeface="DM Sans"/>
                <a:sym typeface="DM Sans"/>
              </a:rPr>
              <a:t>Defer Task</a:t>
            </a: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`:        $40 today or $__ in 1 month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</a:t>
            </a:r>
            <a:r>
              <a:rPr lang="en-US" dirty="0">
                <a:solidFill>
                  <a:srgbClr val="00B050"/>
                </a:solidFill>
                <a:latin typeface="DM Sans"/>
                <a:sym typeface="DM Sans"/>
              </a:rPr>
              <a:t>Expedite Task</a:t>
            </a: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`:  $__ today or $40 in 1 month</a:t>
            </a:r>
          </a:p>
        </p:txBody>
      </p:sp>
      <p:pic>
        <p:nvPicPr>
          <p:cNvPr id="19" name="Graphic 18" descr="Circles with arrows outline">
            <a:extLst>
              <a:ext uri="{FF2B5EF4-FFF2-40B4-BE49-F238E27FC236}">
                <a16:creationId xmlns:a16="http://schemas.microsoft.com/office/drawing/2014/main" id="{7435B347-9261-A35E-B608-76BE52F1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925" y="8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90754" y="1110485"/>
            <a:ext cx="5243511" cy="380657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3055603" y="525642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Analysis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58" y="1122626"/>
            <a:ext cx="5283949" cy="359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Cleaning: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Character type 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`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`,  comma(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),  period(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) if at end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$__ + text responses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to Numeric type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7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Missing Data Analysis: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T-test (Age)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Chi-square test (Gender, Race)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Discount Rate Conversion</a:t>
            </a:r>
            <a:r>
              <a:rPr lang="en-US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8F49-D922-BB5C-EF8C-18215E2213BB}"/>
              </a:ext>
            </a:extLst>
          </p:cNvPr>
          <p:cNvSpPr txBox="1"/>
          <p:nvPr/>
        </p:nvSpPr>
        <p:spPr>
          <a:xfrm>
            <a:off x="733071" y="1294540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1" name="Graphic 10" descr="Mop and bucket outline">
            <a:extLst>
              <a:ext uri="{FF2B5EF4-FFF2-40B4-BE49-F238E27FC236}">
                <a16:creationId xmlns:a16="http://schemas.microsoft.com/office/drawing/2014/main" id="{347FCE26-AC12-4560-0BFC-6F03F046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8150" y="6844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477EAE-1CCB-4BC1-2F16-4F82E0BA010F}"/>
                  </a:ext>
                </a:extLst>
              </p:cNvPr>
              <p:cNvSpPr txBox="1"/>
              <p:nvPr/>
            </p:nvSpPr>
            <p:spPr>
              <a:xfrm>
                <a:off x="5838825" y="3841696"/>
                <a:ext cx="1454840" cy="860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⁡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477EAE-1CCB-4BC1-2F16-4F82E0BA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25" y="3841696"/>
                <a:ext cx="1454840" cy="860685"/>
              </a:xfrm>
              <a:prstGeom prst="rect">
                <a:avLst/>
              </a:prstGeom>
              <a:blipFill>
                <a:blip r:embed="rId5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35287" y="1079316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Outliers Identification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Convert Discount Rates (DR) -&gt; Z-scores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 with Z-scores 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|3|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Negative Discount Rates (DR)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Data Analysis</a:t>
            </a:r>
          </a:p>
        </p:txBody>
      </p:sp>
      <p:pic>
        <p:nvPicPr>
          <p:cNvPr id="14338" name="Picture 2" descr="Outlier - Free business and finance icons">
            <a:extLst>
              <a:ext uri="{FF2B5EF4-FFF2-40B4-BE49-F238E27FC236}">
                <a16:creationId xmlns:a16="http://schemas.microsoft.com/office/drawing/2014/main" id="{183E0B3B-FEA1-A887-72D0-A8016681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73" y="125232"/>
            <a:ext cx="838711" cy="8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with a red dot&#10;&#10;Description automatically generated with medium confidence">
            <a:extLst>
              <a:ext uri="{FF2B5EF4-FFF2-40B4-BE49-F238E27FC236}">
                <a16:creationId xmlns:a16="http://schemas.microsoft.com/office/drawing/2014/main" id="{3450D35B-1DAA-D8A8-0D71-85123E3E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549" y="2749756"/>
            <a:ext cx="3488784" cy="214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7F66EE-ECC2-A12F-1E5B-349240A8CD1B}"/>
              </a:ext>
            </a:extLst>
          </p:cNvPr>
          <p:cNvSpPr/>
          <p:nvPr/>
        </p:nvSpPr>
        <p:spPr>
          <a:xfrm>
            <a:off x="2607332" y="1171781"/>
            <a:ext cx="4647333" cy="163897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CB7D7-D25F-042B-0243-38555543C0E6}"/>
              </a:ext>
            </a:extLst>
          </p:cNvPr>
          <p:cNvSpPr/>
          <p:nvPr/>
        </p:nvSpPr>
        <p:spPr>
          <a:xfrm>
            <a:off x="2614549" y="3009900"/>
            <a:ext cx="4701894" cy="150495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35287" y="1079315"/>
            <a:ext cx="429480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Assumptions Check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Sufficient Sample Size (n &gt; 200)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Multivariate Outliers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No Multicollinearity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Linearity (Latent Factors ~ items)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CFA Models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One 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Two 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Four-Factor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Multivariate Analysis</a:t>
            </a:r>
          </a:p>
        </p:txBody>
      </p:sp>
      <p:pic>
        <p:nvPicPr>
          <p:cNvPr id="10" name="Graphic 9" descr="Juggler outline">
            <a:extLst>
              <a:ext uri="{FF2B5EF4-FFF2-40B4-BE49-F238E27FC236}">
                <a16:creationId xmlns:a16="http://schemas.microsoft.com/office/drawing/2014/main" id="{F3277AE6-9865-B68E-FD2D-1193A730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13" y="97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4CB7D7-D25F-042B-0243-38555543C0E6}"/>
              </a:ext>
            </a:extLst>
          </p:cNvPr>
          <p:cNvSpPr/>
          <p:nvPr/>
        </p:nvSpPr>
        <p:spPr>
          <a:xfrm>
            <a:off x="2617326" y="1178316"/>
            <a:ext cx="4767320" cy="3469336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73063" y="1201517"/>
            <a:ext cx="5571495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One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Two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Four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Multivariate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AFF56-6DB1-DB72-2298-D76F3D6C6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" b="11396"/>
          <a:stretch/>
        </p:blipFill>
        <p:spPr>
          <a:xfrm>
            <a:off x="2733470" y="1694795"/>
            <a:ext cx="4616947" cy="461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97073-7BB7-E8DC-41F4-DE52A468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056" y="2653396"/>
            <a:ext cx="4535074" cy="534007"/>
          </a:xfrm>
          <a:prstGeom prst="rect">
            <a:avLst/>
          </a:prstGeom>
        </p:spPr>
      </p:pic>
      <p:pic>
        <p:nvPicPr>
          <p:cNvPr id="15" name="Picture 14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8D537FE-AEEF-61AB-CDC7-AB7783DA7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518" y="3684837"/>
            <a:ext cx="3776933" cy="831248"/>
          </a:xfrm>
          <a:prstGeom prst="rect">
            <a:avLst/>
          </a:prstGeom>
        </p:spPr>
      </p:pic>
      <p:pic>
        <p:nvPicPr>
          <p:cNvPr id="17" name="Graphic 16" descr="Juggler outline">
            <a:extLst>
              <a:ext uri="{FF2B5EF4-FFF2-40B4-BE49-F238E27FC236}">
                <a16:creationId xmlns:a16="http://schemas.microsoft.com/office/drawing/2014/main" id="{FCCA68EF-D60D-F8EC-5417-A082D5475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913" y="97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6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B68E2CC-497D-A8DA-0541-FB66C982EA40}"/>
              </a:ext>
            </a:extLst>
          </p:cNvPr>
          <p:cNvSpPr/>
          <p:nvPr/>
        </p:nvSpPr>
        <p:spPr>
          <a:xfrm>
            <a:off x="2485984" y="1103836"/>
            <a:ext cx="5773106" cy="3174223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505761" y="1086015"/>
            <a:ext cx="5770493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Missing Data Analysis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Age: t-test,                         </a:t>
            </a:r>
            <a:r>
              <a:rPr lang="en-US" i="1" dirty="0"/>
              <a:t>t</a:t>
            </a:r>
            <a:r>
              <a:rPr lang="en-US" dirty="0"/>
              <a:t> (6.41) = -0.17,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0.87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Gender: Chi-square test,  </a:t>
            </a:r>
            <a:r>
              <a:rPr lang="en-US" i="1" dirty="0"/>
              <a:t>χ</a:t>
            </a:r>
            <a:r>
              <a:rPr lang="en-US" dirty="0"/>
              <a:t>² (4) = 0.65,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0.95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Race: Chi-square test,      </a:t>
            </a:r>
            <a:r>
              <a:rPr lang="en-US" i="1" dirty="0"/>
              <a:t>χ²</a:t>
            </a:r>
            <a:r>
              <a:rPr lang="en-US" dirty="0"/>
              <a:t> (6) = 5.81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0.44 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/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Assumption Checks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Sufficient Sample Size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Issues of Multicollinearity ("expedite3," "expedite4," "expedite6" )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Linearity 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85984" y="49585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Results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F5AFA01-17BE-90E2-3B19-73C2696CB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8671" y="3124402"/>
            <a:ext cx="342900" cy="3429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C733788B-7AB4-7D49-0CE1-202B3E84B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9310" y="3773030"/>
            <a:ext cx="342900" cy="3429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659F4C04-483A-0E7F-BB04-35DAAAFE5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3549" y="345821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7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FF0000"/>
                </a:solidFill>
              </a:rPr>
              <a:t>.72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FF0000"/>
                </a:solidFill>
              </a:rPr>
              <a:t>.24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SRMR = </a:t>
            </a:r>
            <a:r>
              <a:rPr lang="en" dirty="0">
                <a:solidFill>
                  <a:srgbClr val="FF0000"/>
                </a:solidFill>
              </a:rPr>
              <a:t>.109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Avg R</a:t>
            </a:r>
            <a:r>
              <a:rPr lang="en" baseline="30000" dirty="0">
                <a:solidFill>
                  <a:schemeClr val="tx1"/>
                </a:solidFill>
              </a:rPr>
              <a:t>2</a:t>
            </a:r>
            <a:r>
              <a:rPr lang="en" dirty="0">
                <a:solidFill>
                  <a:schemeClr val="tx1"/>
                </a:solidFill>
              </a:rPr>
              <a:t> = </a:t>
            </a:r>
            <a:r>
              <a:rPr lang="en" dirty="0">
                <a:solidFill>
                  <a:srgbClr val="00B050"/>
                </a:solidFill>
              </a:rPr>
              <a:t>.60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3" name="Picture 2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024BD8F7-C4E1-46E7-B0CA-13240FB3A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574"/>
          <a:stretch/>
        </p:blipFill>
        <p:spPr>
          <a:xfrm>
            <a:off x="732791" y="1204912"/>
            <a:ext cx="5876060" cy="2733675"/>
          </a:xfrm>
          <a:prstGeom prst="rect">
            <a:avLst/>
          </a:prstGeom>
        </p:spPr>
      </p:pic>
      <p:sp>
        <p:nvSpPr>
          <p:cNvPr id="4" name="Google Shape;757;p55">
            <a:extLst>
              <a:ext uri="{FF2B5EF4-FFF2-40B4-BE49-F238E27FC236}">
                <a16:creationId xmlns:a16="http://schemas.microsoft.com/office/drawing/2014/main" id="{6D858737-87B8-0B78-8125-74D7B824AD22}"/>
              </a:ext>
            </a:extLst>
          </p:cNvPr>
          <p:cNvSpPr txBox="1">
            <a:spLocks/>
          </p:cNvSpPr>
          <p:nvPr/>
        </p:nvSpPr>
        <p:spPr>
          <a:xfrm>
            <a:off x="5876925" y="1198137"/>
            <a:ext cx="2553849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dsc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discount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df1 to df6 -&gt;     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defer items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ex1 to ex6 -&gt;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expedite items</a:t>
            </a:r>
          </a:p>
          <a:p>
            <a:pPr marL="0" inden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BE6B5-A92E-C303-9AEB-F24AB4132651}"/>
              </a:ext>
            </a:extLst>
          </p:cNvPr>
          <p:cNvSpPr txBox="1"/>
          <p:nvPr/>
        </p:nvSpPr>
        <p:spPr>
          <a:xfrm>
            <a:off x="5764690" y="4487112"/>
            <a:ext cx="127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Variances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2FBEC-6A53-F223-2D45-E9CD97635149}"/>
              </a:ext>
            </a:extLst>
          </p:cNvPr>
          <p:cNvSpPr txBox="1"/>
          <p:nvPr/>
        </p:nvSpPr>
        <p:spPr>
          <a:xfrm>
            <a:off x="894716" y="2003150"/>
            <a:ext cx="13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Factor Loadings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383E-AD61-BAB2-7777-811665036B97}"/>
              </a:ext>
            </a:extLst>
          </p:cNvPr>
          <p:cNvSpPr txBox="1"/>
          <p:nvPr/>
        </p:nvSpPr>
        <p:spPr>
          <a:xfrm>
            <a:off x="2455334" y="1374138"/>
            <a:ext cx="129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Latent Factor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F82AB9-14AD-2F14-C162-1BD43698CA3F}"/>
              </a:ext>
            </a:extLst>
          </p:cNvPr>
          <p:cNvCxnSpPr>
            <a:cxnSpLocks/>
          </p:cNvCxnSpPr>
          <p:nvPr/>
        </p:nvCxnSpPr>
        <p:spPr>
          <a:xfrm>
            <a:off x="3105150" y="1657912"/>
            <a:ext cx="266700" cy="26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275D0-10D8-4E2C-B71B-E06F4782FFAD}"/>
              </a:ext>
            </a:extLst>
          </p:cNvPr>
          <p:cNvCxnSpPr>
            <a:cxnSpLocks/>
          </p:cNvCxnSpPr>
          <p:nvPr/>
        </p:nvCxnSpPr>
        <p:spPr>
          <a:xfrm>
            <a:off x="1576070" y="2320259"/>
            <a:ext cx="681355" cy="3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9B993-4123-CFC0-F0FE-1B9ACC9E90E5}"/>
              </a:ext>
            </a:extLst>
          </p:cNvPr>
          <p:cNvCxnSpPr>
            <a:cxnSpLocks/>
          </p:cNvCxnSpPr>
          <p:nvPr/>
        </p:nvCxnSpPr>
        <p:spPr>
          <a:xfrm flipH="1" flipV="1">
            <a:off x="5248275" y="3771900"/>
            <a:ext cx="1032830" cy="7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B1BCD-58B5-5280-303D-EDBB2FE130B0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4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00B050"/>
                </a:solidFill>
              </a:rPr>
              <a:t>.94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FF0000"/>
                </a:solidFill>
              </a:rPr>
              <a:t>.12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SRMR = </a:t>
            </a:r>
            <a:r>
              <a:rPr lang="en" dirty="0">
                <a:solidFill>
                  <a:srgbClr val="00B050"/>
                </a:solidFill>
              </a:rPr>
              <a:t>.04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Avg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.69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</a:endParaRP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50F149D6-6F1C-2A12-996C-679D8E7E1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03"/>
          <a:stretch/>
        </p:blipFill>
        <p:spPr>
          <a:xfrm>
            <a:off x="526690" y="1311725"/>
            <a:ext cx="5957024" cy="2520050"/>
          </a:xfrm>
          <a:prstGeom prst="rect">
            <a:avLst/>
          </a:prstGeom>
        </p:spPr>
      </p:pic>
      <p:sp>
        <p:nvSpPr>
          <p:cNvPr id="5" name="Google Shape;757;p55">
            <a:extLst>
              <a:ext uri="{FF2B5EF4-FFF2-40B4-BE49-F238E27FC236}">
                <a16:creationId xmlns:a16="http://schemas.microsoft.com/office/drawing/2014/main" id="{4D5423F9-62F4-B327-CC67-09EA31CD8785}"/>
              </a:ext>
            </a:extLst>
          </p:cNvPr>
          <p:cNvSpPr txBox="1">
            <a:spLocks/>
          </p:cNvSpPr>
          <p:nvPr/>
        </p:nvSpPr>
        <p:spPr>
          <a:xfrm>
            <a:off x="6038850" y="1198137"/>
            <a:ext cx="2391924" cy="67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dfr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defer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exp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expedite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6FA0-A369-226B-27B5-6569CA718A14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  <p:extLst>
      <p:ext uri="{BB962C8B-B14F-4D97-AF65-F5344CB8AC3E}">
        <p14:creationId xmlns:p14="http://schemas.microsoft.com/office/powerpoint/2010/main" val="265003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7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00B050"/>
                </a:solidFill>
              </a:rPr>
              <a:t>.96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00B050"/>
                </a:solidFill>
              </a:rPr>
              <a:t>.10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SRMR = </a:t>
            </a:r>
            <a:r>
              <a:rPr lang="en-US" dirty="0">
                <a:solidFill>
                  <a:srgbClr val="00B050"/>
                </a:solidFill>
              </a:rPr>
              <a:t>.04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Avg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.69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D16B8A10-0490-A7FF-4B58-DDD23F56C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49"/>
          <a:stretch/>
        </p:blipFill>
        <p:spPr>
          <a:xfrm>
            <a:off x="313176" y="1109564"/>
            <a:ext cx="6188623" cy="2835799"/>
          </a:xfrm>
          <a:prstGeom prst="rect">
            <a:avLst/>
          </a:prstGeom>
        </p:spPr>
      </p:pic>
      <p:sp>
        <p:nvSpPr>
          <p:cNvPr id="5" name="Google Shape;757;p55">
            <a:extLst>
              <a:ext uri="{FF2B5EF4-FFF2-40B4-BE49-F238E27FC236}">
                <a16:creationId xmlns:a16="http://schemas.microsoft.com/office/drawing/2014/main" id="{AC95F2B6-393C-AB7E-E07B-8006089D468D}"/>
              </a:ext>
            </a:extLst>
          </p:cNvPr>
          <p:cNvSpPr txBox="1">
            <a:spLocks/>
          </p:cNvSpPr>
          <p:nvPr/>
        </p:nvSpPr>
        <p:spPr>
          <a:xfrm>
            <a:off x="5953125" y="1198137"/>
            <a:ext cx="2477649" cy="11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dfr_s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defer_small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dfr_l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defer_large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expdt_s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expedite_small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expdt_l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expedite_large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98216-0603-ED05-6834-5D01E96C695B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  <p:extLst>
      <p:ext uri="{BB962C8B-B14F-4D97-AF65-F5344CB8AC3E}">
        <p14:creationId xmlns:p14="http://schemas.microsoft.com/office/powerpoint/2010/main" val="23932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E37B7-079F-0C14-AE88-2F58E718E1F4}"/>
              </a:ext>
            </a:extLst>
          </p:cNvPr>
          <p:cNvSpPr/>
          <p:nvPr/>
        </p:nvSpPr>
        <p:spPr>
          <a:xfrm>
            <a:off x="2480063" y="1070884"/>
            <a:ext cx="5621347" cy="1404966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505761" y="1086015"/>
            <a:ext cx="5770493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Likelihood Ratio Test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One vs. Two Factor:   </a:t>
            </a:r>
            <a:r>
              <a:rPr lang="en-US" i="1" dirty="0"/>
              <a:t>χ</a:t>
            </a:r>
            <a:r>
              <a:rPr lang="en-US" dirty="0"/>
              <a:t>² (1) = 1180.6 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&lt; 0.001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Two vs. Four Factor:  </a:t>
            </a:r>
            <a:r>
              <a:rPr lang="en-US" i="1" dirty="0"/>
              <a:t>χ²</a:t>
            </a:r>
            <a:r>
              <a:rPr lang="en-US" dirty="0"/>
              <a:t> (5) = 145.55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&lt; 0.001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80063" y="476469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Results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8560">
            <a:off x="9244056" y="3930084"/>
            <a:ext cx="1973943" cy="1973943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5328">
            <a:off x="9591223" y="401592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FB01F-5DC5-31D0-9697-93B5C84045E3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6" name="Graphic 15" descr="Take Off outline">
            <a:extLst>
              <a:ext uri="{FF2B5EF4-FFF2-40B4-BE49-F238E27FC236}">
                <a16:creationId xmlns:a16="http://schemas.microsoft.com/office/drawing/2014/main" id="{D28B3B81-25BA-DE48-D2D3-400B92D9B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8BD70-B58B-D193-C9C8-72F492EBA2FB}"/>
              </a:ext>
            </a:extLst>
          </p:cNvPr>
          <p:cNvSpPr/>
          <p:nvPr/>
        </p:nvSpPr>
        <p:spPr>
          <a:xfrm>
            <a:off x="2411400" y="1030097"/>
            <a:ext cx="5773106" cy="342689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415586" y="984446"/>
            <a:ext cx="584025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Hypothesis 1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Not Supported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Research Question 1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Multifactor Model fits the data better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endParaRPr lang="en-US" sz="700" b="1" dirty="0"/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Implications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Better understand the role of underlying factors in associated behavioral outcomes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Insights for refining reward structures, interventions or marketing strategies in organizations.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46620" y="45739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Discussion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8BD70-B58B-D193-C9C8-72F492EBA2FB}"/>
              </a:ext>
            </a:extLst>
          </p:cNvPr>
          <p:cNvSpPr/>
          <p:nvPr/>
        </p:nvSpPr>
        <p:spPr>
          <a:xfrm>
            <a:off x="2411400" y="1030097"/>
            <a:ext cx="5773106" cy="342689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415586" y="984446"/>
            <a:ext cx="584025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Limitations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Multicollinearity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Low Internal Consistency for four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Future Directions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Use larger number of items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Different delay discounting tasks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Explore covariates to the latent factors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Validate four-factor model in different samples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46620" y="45739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Discussion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C297FE-1201-54C6-98CE-BC825104F045}"/>
              </a:ext>
            </a:extLst>
          </p:cNvPr>
          <p:cNvSpPr/>
          <p:nvPr/>
        </p:nvSpPr>
        <p:spPr>
          <a:xfrm>
            <a:off x="-26958" y="22484"/>
            <a:ext cx="9170958" cy="5121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0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061547" y="141676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9" name="Google Shape;1099;p70"/>
          <p:cNvSpPr/>
          <p:nvPr/>
        </p:nvSpPr>
        <p:spPr>
          <a:xfrm>
            <a:off x="814236" y="31037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70"/>
          <p:cNvGrpSpPr/>
          <p:nvPr/>
        </p:nvGrpSpPr>
        <p:grpSpPr>
          <a:xfrm>
            <a:off x="1334776" y="3103640"/>
            <a:ext cx="407432" cy="407391"/>
            <a:chOff x="812101" y="2571761"/>
            <a:chExt cx="417066" cy="417024"/>
          </a:xfrm>
        </p:grpSpPr>
        <p:sp>
          <p:nvSpPr>
            <p:cNvPr id="1101" name="Google Shape;1101;p7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70"/>
          <p:cNvGrpSpPr/>
          <p:nvPr/>
        </p:nvGrpSpPr>
        <p:grpSpPr>
          <a:xfrm>
            <a:off x="1855370" y="3103640"/>
            <a:ext cx="407391" cy="407391"/>
            <a:chOff x="1323129" y="2571761"/>
            <a:chExt cx="417024" cy="417024"/>
          </a:xfrm>
        </p:grpSpPr>
        <p:sp>
          <p:nvSpPr>
            <p:cNvPr id="1106" name="Google Shape;1106;p7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F0E15C-9BE4-F18A-6E06-E833D38CAEBC}"/>
              </a:ext>
            </a:extLst>
          </p:cNvPr>
          <p:cNvSpPr/>
          <p:nvPr/>
        </p:nvSpPr>
        <p:spPr>
          <a:xfrm>
            <a:off x="629012" y="3033520"/>
            <a:ext cx="4921935" cy="1281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391;p72">
            <a:extLst>
              <a:ext uri="{FF2B5EF4-FFF2-40B4-BE49-F238E27FC236}">
                <a16:creationId xmlns:a16="http://schemas.microsoft.com/office/drawing/2014/main" id="{95E64DCA-291E-3F3A-2BED-BA34661485D2}"/>
              </a:ext>
            </a:extLst>
          </p:cNvPr>
          <p:cNvGrpSpPr/>
          <p:nvPr/>
        </p:nvGrpSpPr>
        <p:grpSpPr>
          <a:xfrm>
            <a:off x="635329" y="2692668"/>
            <a:ext cx="1354682" cy="1172018"/>
            <a:chOff x="5298800" y="2772125"/>
            <a:chExt cx="1236475" cy="1069750"/>
          </a:xfrm>
        </p:grpSpPr>
        <p:sp>
          <p:nvSpPr>
            <p:cNvPr id="8" name="Google Shape;1392;p72">
              <a:extLst>
                <a:ext uri="{FF2B5EF4-FFF2-40B4-BE49-F238E27FC236}">
                  <a16:creationId xmlns:a16="http://schemas.microsoft.com/office/drawing/2014/main" id="{2F4FAA73-633B-63A4-4F03-1423CCEA1AB6}"/>
                </a:ext>
              </a:extLst>
            </p:cNvPr>
            <p:cNvSpPr/>
            <p:nvPr/>
          </p:nvSpPr>
          <p:spPr>
            <a:xfrm>
              <a:off x="5298800" y="2772125"/>
              <a:ext cx="1236475" cy="1069750"/>
            </a:xfrm>
            <a:custGeom>
              <a:avLst/>
              <a:gdLst/>
              <a:ahLst/>
              <a:cxnLst/>
              <a:rect l="l" t="t" r="r" b="b"/>
              <a:pathLst>
                <a:path w="49459" h="42790" extrusionOk="0">
                  <a:moveTo>
                    <a:pt x="36899" y="347"/>
                  </a:moveTo>
                  <a:lnTo>
                    <a:pt x="49026" y="21395"/>
                  </a:lnTo>
                  <a:lnTo>
                    <a:pt x="36899" y="42443"/>
                  </a:lnTo>
                  <a:lnTo>
                    <a:pt x="12603" y="42443"/>
                  </a:lnTo>
                  <a:lnTo>
                    <a:pt x="433" y="21395"/>
                  </a:lnTo>
                  <a:lnTo>
                    <a:pt x="12603" y="347"/>
                  </a:lnTo>
                  <a:close/>
                  <a:moveTo>
                    <a:pt x="12387" y="1"/>
                  </a:moveTo>
                  <a:lnTo>
                    <a:pt x="0" y="21395"/>
                  </a:lnTo>
                  <a:lnTo>
                    <a:pt x="12300" y="42703"/>
                  </a:lnTo>
                  <a:lnTo>
                    <a:pt x="12387" y="42789"/>
                  </a:lnTo>
                  <a:lnTo>
                    <a:pt x="37116" y="42789"/>
                  </a:lnTo>
                  <a:lnTo>
                    <a:pt x="49459" y="21395"/>
                  </a:lnTo>
                  <a:lnTo>
                    <a:pt x="37159" y="87"/>
                  </a:lnTo>
                  <a:lnTo>
                    <a:pt x="3711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3;p72">
              <a:extLst>
                <a:ext uri="{FF2B5EF4-FFF2-40B4-BE49-F238E27FC236}">
                  <a16:creationId xmlns:a16="http://schemas.microsoft.com/office/drawing/2014/main" id="{64FEC7E1-6849-389C-B852-BAE942D79CFB}"/>
                </a:ext>
              </a:extLst>
            </p:cNvPr>
            <p:cNvSpPr/>
            <p:nvPr/>
          </p:nvSpPr>
          <p:spPr>
            <a:xfrm>
              <a:off x="5400575" y="2859825"/>
              <a:ext cx="1034000" cy="894350"/>
            </a:xfrm>
            <a:custGeom>
              <a:avLst/>
              <a:gdLst/>
              <a:ahLst/>
              <a:cxnLst/>
              <a:rect l="l" t="t" r="r" b="b"/>
              <a:pathLst>
                <a:path w="41360" h="35774" extrusionOk="0">
                  <a:moveTo>
                    <a:pt x="30836" y="304"/>
                  </a:moveTo>
                  <a:lnTo>
                    <a:pt x="40970" y="17887"/>
                  </a:lnTo>
                  <a:lnTo>
                    <a:pt x="30836" y="35470"/>
                  </a:lnTo>
                  <a:lnTo>
                    <a:pt x="10524" y="35470"/>
                  </a:lnTo>
                  <a:lnTo>
                    <a:pt x="347" y="17887"/>
                  </a:lnTo>
                  <a:lnTo>
                    <a:pt x="10524" y="304"/>
                  </a:lnTo>
                  <a:close/>
                  <a:moveTo>
                    <a:pt x="10308" y="1"/>
                  </a:moveTo>
                  <a:lnTo>
                    <a:pt x="0" y="17887"/>
                  </a:lnTo>
                  <a:lnTo>
                    <a:pt x="10264" y="35730"/>
                  </a:lnTo>
                  <a:lnTo>
                    <a:pt x="10308" y="35773"/>
                  </a:lnTo>
                  <a:lnTo>
                    <a:pt x="31009" y="35773"/>
                  </a:lnTo>
                  <a:lnTo>
                    <a:pt x="41360" y="17887"/>
                  </a:lnTo>
                  <a:lnTo>
                    <a:pt x="31053" y="44"/>
                  </a:lnTo>
                  <a:lnTo>
                    <a:pt x="3100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4;p72">
              <a:extLst>
                <a:ext uri="{FF2B5EF4-FFF2-40B4-BE49-F238E27FC236}">
                  <a16:creationId xmlns:a16="http://schemas.microsoft.com/office/drawing/2014/main" id="{98625E07-4338-8354-CE7B-A9326DE96EA0}"/>
                </a:ext>
              </a:extLst>
            </p:cNvPr>
            <p:cNvSpPr/>
            <p:nvPr/>
          </p:nvSpPr>
          <p:spPr>
            <a:xfrm>
              <a:off x="5507750" y="2951850"/>
              <a:ext cx="819650" cy="710300"/>
            </a:xfrm>
            <a:custGeom>
              <a:avLst/>
              <a:gdLst/>
              <a:ahLst/>
              <a:cxnLst/>
              <a:rect l="l" t="t" r="r" b="b"/>
              <a:pathLst>
                <a:path w="32786" h="28412" extrusionOk="0">
                  <a:moveTo>
                    <a:pt x="24427" y="261"/>
                  </a:moveTo>
                  <a:lnTo>
                    <a:pt x="32482" y="14206"/>
                  </a:lnTo>
                  <a:lnTo>
                    <a:pt x="24427" y="28151"/>
                  </a:lnTo>
                  <a:lnTo>
                    <a:pt x="8316" y="28151"/>
                  </a:lnTo>
                  <a:lnTo>
                    <a:pt x="261" y="14206"/>
                  </a:lnTo>
                  <a:lnTo>
                    <a:pt x="8316" y="261"/>
                  </a:lnTo>
                  <a:close/>
                  <a:moveTo>
                    <a:pt x="8186" y="1"/>
                  </a:moveTo>
                  <a:lnTo>
                    <a:pt x="1" y="14206"/>
                  </a:lnTo>
                  <a:lnTo>
                    <a:pt x="8186" y="28411"/>
                  </a:lnTo>
                  <a:lnTo>
                    <a:pt x="24557" y="28411"/>
                  </a:lnTo>
                  <a:lnTo>
                    <a:pt x="32785" y="14206"/>
                  </a:lnTo>
                  <a:lnTo>
                    <a:pt x="24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5;p72">
              <a:extLst>
                <a:ext uri="{FF2B5EF4-FFF2-40B4-BE49-F238E27FC236}">
                  <a16:creationId xmlns:a16="http://schemas.microsoft.com/office/drawing/2014/main" id="{E7F79344-2C92-484A-09B8-BB4853820519}"/>
                </a:ext>
              </a:extLst>
            </p:cNvPr>
            <p:cNvSpPr/>
            <p:nvPr/>
          </p:nvSpPr>
          <p:spPr>
            <a:xfrm>
              <a:off x="5612775" y="3043900"/>
              <a:ext cx="608525" cy="526200"/>
            </a:xfrm>
            <a:custGeom>
              <a:avLst/>
              <a:gdLst/>
              <a:ahLst/>
              <a:cxnLst/>
              <a:rect l="l" t="t" r="r" b="b"/>
              <a:pathLst>
                <a:path w="24341" h="21048" extrusionOk="0">
                  <a:moveTo>
                    <a:pt x="18147" y="173"/>
                  </a:moveTo>
                  <a:lnTo>
                    <a:pt x="24124" y="10524"/>
                  </a:lnTo>
                  <a:lnTo>
                    <a:pt x="18147" y="20875"/>
                  </a:lnTo>
                  <a:lnTo>
                    <a:pt x="6194" y="20875"/>
                  </a:lnTo>
                  <a:lnTo>
                    <a:pt x="217" y="10524"/>
                  </a:lnTo>
                  <a:lnTo>
                    <a:pt x="6194" y="173"/>
                  </a:lnTo>
                  <a:close/>
                  <a:moveTo>
                    <a:pt x="6107" y="0"/>
                  </a:moveTo>
                  <a:lnTo>
                    <a:pt x="44" y="10481"/>
                  </a:lnTo>
                  <a:lnTo>
                    <a:pt x="1" y="10524"/>
                  </a:lnTo>
                  <a:lnTo>
                    <a:pt x="6064" y="21005"/>
                  </a:lnTo>
                  <a:lnTo>
                    <a:pt x="6107" y="21048"/>
                  </a:lnTo>
                  <a:lnTo>
                    <a:pt x="18277" y="21048"/>
                  </a:lnTo>
                  <a:lnTo>
                    <a:pt x="24340" y="10567"/>
                  </a:lnTo>
                  <a:lnTo>
                    <a:pt x="24340" y="10524"/>
                  </a:lnTo>
                  <a:lnTo>
                    <a:pt x="182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6;p72">
              <a:extLst>
                <a:ext uri="{FF2B5EF4-FFF2-40B4-BE49-F238E27FC236}">
                  <a16:creationId xmlns:a16="http://schemas.microsoft.com/office/drawing/2014/main" id="{E6F033E2-2BA6-6706-13C8-D16985511F36}"/>
                </a:ext>
              </a:extLst>
            </p:cNvPr>
            <p:cNvSpPr/>
            <p:nvPr/>
          </p:nvSpPr>
          <p:spPr>
            <a:xfrm>
              <a:off x="5705900" y="3124000"/>
              <a:ext cx="422275" cy="366000"/>
            </a:xfrm>
            <a:custGeom>
              <a:avLst/>
              <a:gdLst/>
              <a:ahLst/>
              <a:cxnLst/>
              <a:rect l="l" t="t" r="r" b="b"/>
              <a:pathLst>
                <a:path w="16891" h="14640" extrusionOk="0">
                  <a:moveTo>
                    <a:pt x="12603" y="131"/>
                  </a:moveTo>
                  <a:lnTo>
                    <a:pt x="16761" y="7320"/>
                  </a:lnTo>
                  <a:lnTo>
                    <a:pt x="12603" y="14509"/>
                  </a:lnTo>
                  <a:lnTo>
                    <a:pt x="4288" y="14509"/>
                  </a:lnTo>
                  <a:lnTo>
                    <a:pt x="130" y="7320"/>
                  </a:lnTo>
                  <a:lnTo>
                    <a:pt x="4288" y="131"/>
                  </a:lnTo>
                  <a:close/>
                  <a:moveTo>
                    <a:pt x="4201" y="1"/>
                  </a:moveTo>
                  <a:lnTo>
                    <a:pt x="0" y="7277"/>
                  </a:lnTo>
                  <a:lnTo>
                    <a:pt x="0" y="7320"/>
                  </a:lnTo>
                  <a:lnTo>
                    <a:pt x="4201" y="14596"/>
                  </a:lnTo>
                  <a:lnTo>
                    <a:pt x="4201" y="14639"/>
                  </a:lnTo>
                  <a:lnTo>
                    <a:pt x="12690" y="14639"/>
                  </a:lnTo>
                  <a:lnTo>
                    <a:pt x="16891" y="7363"/>
                  </a:lnTo>
                  <a:lnTo>
                    <a:pt x="16891" y="7320"/>
                  </a:lnTo>
                  <a:lnTo>
                    <a:pt x="12690" y="44"/>
                  </a:lnTo>
                  <a:lnTo>
                    <a:pt x="1269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7;p72">
              <a:extLst>
                <a:ext uri="{FF2B5EF4-FFF2-40B4-BE49-F238E27FC236}">
                  <a16:creationId xmlns:a16="http://schemas.microsoft.com/office/drawing/2014/main" id="{43E2AC03-0ACA-1EAC-0398-A353B007E6B0}"/>
                </a:ext>
              </a:extLst>
            </p:cNvPr>
            <p:cNvSpPr/>
            <p:nvPr/>
          </p:nvSpPr>
          <p:spPr>
            <a:xfrm>
              <a:off x="5790350" y="3196550"/>
              <a:ext cx="253375" cy="220900"/>
            </a:xfrm>
            <a:custGeom>
              <a:avLst/>
              <a:gdLst/>
              <a:ahLst/>
              <a:cxnLst/>
              <a:rect l="l" t="t" r="r" b="b"/>
              <a:pathLst>
                <a:path w="10135" h="8836" extrusionOk="0">
                  <a:moveTo>
                    <a:pt x="7579" y="87"/>
                  </a:moveTo>
                  <a:lnTo>
                    <a:pt x="10048" y="4418"/>
                  </a:lnTo>
                  <a:lnTo>
                    <a:pt x="7579" y="8749"/>
                  </a:lnTo>
                  <a:lnTo>
                    <a:pt x="2599" y="8749"/>
                  </a:lnTo>
                  <a:lnTo>
                    <a:pt x="87" y="4418"/>
                  </a:lnTo>
                  <a:lnTo>
                    <a:pt x="2599" y="87"/>
                  </a:lnTo>
                  <a:close/>
                  <a:moveTo>
                    <a:pt x="2556" y="1"/>
                  </a:moveTo>
                  <a:lnTo>
                    <a:pt x="0" y="4418"/>
                  </a:lnTo>
                  <a:lnTo>
                    <a:pt x="2556" y="8835"/>
                  </a:lnTo>
                  <a:lnTo>
                    <a:pt x="7623" y="8835"/>
                  </a:lnTo>
                  <a:lnTo>
                    <a:pt x="10135" y="4418"/>
                  </a:lnTo>
                  <a:lnTo>
                    <a:pt x="7623" y="44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98;p72">
            <a:extLst>
              <a:ext uri="{FF2B5EF4-FFF2-40B4-BE49-F238E27FC236}">
                <a16:creationId xmlns:a16="http://schemas.microsoft.com/office/drawing/2014/main" id="{B4A5A314-80EC-2DFE-98FB-8753CA234882}"/>
              </a:ext>
            </a:extLst>
          </p:cNvPr>
          <p:cNvGrpSpPr/>
          <p:nvPr/>
        </p:nvGrpSpPr>
        <p:grpSpPr>
          <a:xfrm>
            <a:off x="2223609" y="2752336"/>
            <a:ext cx="1275196" cy="1086616"/>
            <a:chOff x="2305100" y="2811100"/>
            <a:chExt cx="1163925" cy="991800"/>
          </a:xfrm>
        </p:grpSpPr>
        <p:sp>
          <p:nvSpPr>
            <p:cNvPr id="15" name="Google Shape;1399;p72">
              <a:extLst>
                <a:ext uri="{FF2B5EF4-FFF2-40B4-BE49-F238E27FC236}">
                  <a16:creationId xmlns:a16="http://schemas.microsoft.com/office/drawing/2014/main" id="{21C2A234-15FC-1429-ED6C-CEC0FDF97AB1}"/>
                </a:ext>
              </a:extLst>
            </p:cNvPr>
            <p:cNvSpPr/>
            <p:nvPr/>
          </p:nvSpPr>
          <p:spPr>
            <a:xfrm>
              <a:off x="2573600" y="3772550"/>
              <a:ext cx="626925" cy="30350"/>
            </a:xfrm>
            <a:custGeom>
              <a:avLst/>
              <a:gdLst/>
              <a:ahLst/>
              <a:cxnLst/>
              <a:rect l="l" t="t" r="r" b="b"/>
              <a:pathLst>
                <a:path w="25077" h="1214" extrusionOk="0">
                  <a:moveTo>
                    <a:pt x="1" y="1"/>
                  </a:moveTo>
                  <a:lnTo>
                    <a:pt x="694" y="1213"/>
                  </a:lnTo>
                  <a:lnTo>
                    <a:pt x="24383" y="1213"/>
                  </a:lnTo>
                  <a:lnTo>
                    <a:pt x="25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0;p72">
              <a:extLst>
                <a:ext uri="{FF2B5EF4-FFF2-40B4-BE49-F238E27FC236}">
                  <a16:creationId xmlns:a16="http://schemas.microsoft.com/office/drawing/2014/main" id="{5F593971-188B-4016-F27C-80024E4E40EF}"/>
                </a:ext>
              </a:extLst>
            </p:cNvPr>
            <p:cNvSpPr/>
            <p:nvPr/>
          </p:nvSpPr>
          <p:spPr>
            <a:xfrm>
              <a:off x="2504300" y="3652375"/>
              <a:ext cx="765525" cy="30325"/>
            </a:xfrm>
            <a:custGeom>
              <a:avLst/>
              <a:gdLst/>
              <a:ahLst/>
              <a:cxnLst/>
              <a:rect l="l" t="t" r="r" b="b"/>
              <a:pathLst>
                <a:path w="30621" h="1213" extrusionOk="0">
                  <a:moveTo>
                    <a:pt x="1" y="0"/>
                  </a:moveTo>
                  <a:lnTo>
                    <a:pt x="694" y="1213"/>
                  </a:lnTo>
                  <a:lnTo>
                    <a:pt x="29927" y="1213"/>
                  </a:lnTo>
                  <a:lnTo>
                    <a:pt x="30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01;p72">
              <a:extLst>
                <a:ext uri="{FF2B5EF4-FFF2-40B4-BE49-F238E27FC236}">
                  <a16:creationId xmlns:a16="http://schemas.microsoft.com/office/drawing/2014/main" id="{C2C8455C-FF08-EBF6-C576-6B71561AF5C0}"/>
                </a:ext>
              </a:extLst>
            </p:cNvPr>
            <p:cNvSpPr/>
            <p:nvPr/>
          </p:nvSpPr>
          <p:spPr>
            <a:xfrm>
              <a:off x="2435025" y="3532200"/>
              <a:ext cx="904075" cy="30325"/>
            </a:xfrm>
            <a:custGeom>
              <a:avLst/>
              <a:gdLst/>
              <a:ahLst/>
              <a:cxnLst/>
              <a:rect l="l" t="t" r="r" b="b"/>
              <a:pathLst>
                <a:path w="36163" h="1213" extrusionOk="0">
                  <a:moveTo>
                    <a:pt x="0" y="0"/>
                  </a:moveTo>
                  <a:lnTo>
                    <a:pt x="693" y="1213"/>
                  </a:lnTo>
                  <a:lnTo>
                    <a:pt x="35470" y="1213"/>
                  </a:lnTo>
                  <a:lnTo>
                    <a:pt x="36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02;p72">
              <a:extLst>
                <a:ext uri="{FF2B5EF4-FFF2-40B4-BE49-F238E27FC236}">
                  <a16:creationId xmlns:a16="http://schemas.microsoft.com/office/drawing/2014/main" id="{94626403-7C4E-EAB5-D1E2-9F46A334B49B}"/>
                </a:ext>
              </a:extLst>
            </p:cNvPr>
            <p:cNvSpPr/>
            <p:nvPr/>
          </p:nvSpPr>
          <p:spPr>
            <a:xfrm>
              <a:off x="2365725" y="3412000"/>
              <a:ext cx="1042675" cy="30350"/>
            </a:xfrm>
            <a:custGeom>
              <a:avLst/>
              <a:gdLst/>
              <a:ahLst/>
              <a:cxnLst/>
              <a:rect l="l" t="t" r="r" b="b"/>
              <a:pathLst>
                <a:path w="41707" h="1214" extrusionOk="0">
                  <a:moveTo>
                    <a:pt x="0" y="1"/>
                  </a:moveTo>
                  <a:lnTo>
                    <a:pt x="693" y="1214"/>
                  </a:lnTo>
                  <a:lnTo>
                    <a:pt x="41014" y="1214"/>
                  </a:lnTo>
                  <a:lnTo>
                    <a:pt x="4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3;p72">
              <a:extLst>
                <a:ext uri="{FF2B5EF4-FFF2-40B4-BE49-F238E27FC236}">
                  <a16:creationId xmlns:a16="http://schemas.microsoft.com/office/drawing/2014/main" id="{5A0AC31F-6583-7DBB-51DB-82667A08166E}"/>
                </a:ext>
              </a:extLst>
            </p:cNvPr>
            <p:cNvSpPr/>
            <p:nvPr/>
          </p:nvSpPr>
          <p:spPr>
            <a:xfrm>
              <a:off x="2305100" y="3291825"/>
              <a:ext cx="1163925" cy="30350"/>
            </a:xfrm>
            <a:custGeom>
              <a:avLst/>
              <a:gdLst/>
              <a:ahLst/>
              <a:cxnLst/>
              <a:rect l="l" t="t" r="r" b="b"/>
              <a:pathLst>
                <a:path w="46557" h="1214" extrusionOk="0">
                  <a:moveTo>
                    <a:pt x="347" y="1"/>
                  </a:moveTo>
                  <a:lnTo>
                    <a:pt x="0" y="607"/>
                  </a:lnTo>
                  <a:lnTo>
                    <a:pt x="347" y="1213"/>
                  </a:lnTo>
                  <a:lnTo>
                    <a:pt x="46210" y="1213"/>
                  </a:lnTo>
                  <a:lnTo>
                    <a:pt x="46557" y="607"/>
                  </a:lnTo>
                  <a:lnTo>
                    <a:pt x="462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4;p72">
              <a:extLst>
                <a:ext uri="{FF2B5EF4-FFF2-40B4-BE49-F238E27FC236}">
                  <a16:creationId xmlns:a16="http://schemas.microsoft.com/office/drawing/2014/main" id="{54BA24F3-E27C-70D5-0D07-743B4E94F09E}"/>
                </a:ext>
              </a:extLst>
            </p:cNvPr>
            <p:cNvSpPr/>
            <p:nvPr/>
          </p:nvSpPr>
          <p:spPr>
            <a:xfrm>
              <a:off x="2365725" y="3171650"/>
              <a:ext cx="1042675" cy="30350"/>
            </a:xfrm>
            <a:custGeom>
              <a:avLst/>
              <a:gdLst/>
              <a:ahLst/>
              <a:cxnLst/>
              <a:rect l="l" t="t" r="r" b="b"/>
              <a:pathLst>
                <a:path w="41707" h="1214" extrusionOk="0">
                  <a:moveTo>
                    <a:pt x="693" y="0"/>
                  </a:moveTo>
                  <a:lnTo>
                    <a:pt x="0" y="1213"/>
                  </a:lnTo>
                  <a:lnTo>
                    <a:pt x="41707" y="1213"/>
                  </a:lnTo>
                  <a:lnTo>
                    <a:pt x="41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5;p72">
              <a:extLst>
                <a:ext uri="{FF2B5EF4-FFF2-40B4-BE49-F238E27FC236}">
                  <a16:creationId xmlns:a16="http://schemas.microsoft.com/office/drawing/2014/main" id="{A37044DA-E6BD-EDF0-4C40-8853475CDADD}"/>
                </a:ext>
              </a:extLst>
            </p:cNvPr>
            <p:cNvSpPr/>
            <p:nvPr/>
          </p:nvSpPr>
          <p:spPr>
            <a:xfrm>
              <a:off x="2435025" y="3051475"/>
              <a:ext cx="904075" cy="30325"/>
            </a:xfrm>
            <a:custGeom>
              <a:avLst/>
              <a:gdLst/>
              <a:ahLst/>
              <a:cxnLst/>
              <a:rect l="l" t="t" r="r" b="b"/>
              <a:pathLst>
                <a:path w="36163" h="1213" extrusionOk="0">
                  <a:moveTo>
                    <a:pt x="693" y="0"/>
                  </a:moveTo>
                  <a:lnTo>
                    <a:pt x="0" y="1213"/>
                  </a:lnTo>
                  <a:lnTo>
                    <a:pt x="36163" y="1213"/>
                  </a:lnTo>
                  <a:lnTo>
                    <a:pt x="35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6;p72">
              <a:extLst>
                <a:ext uri="{FF2B5EF4-FFF2-40B4-BE49-F238E27FC236}">
                  <a16:creationId xmlns:a16="http://schemas.microsoft.com/office/drawing/2014/main" id="{D7246A05-B58B-DFA5-FE0C-DF2E12BD347F}"/>
                </a:ext>
              </a:extLst>
            </p:cNvPr>
            <p:cNvSpPr/>
            <p:nvPr/>
          </p:nvSpPr>
          <p:spPr>
            <a:xfrm>
              <a:off x="2504300" y="2931300"/>
              <a:ext cx="765525" cy="30325"/>
            </a:xfrm>
            <a:custGeom>
              <a:avLst/>
              <a:gdLst/>
              <a:ahLst/>
              <a:cxnLst/>
              <a:rect l="l" t="t" r="r" b="b"/>
              <a:pathLst>
                <a:path w="30621" h="1213" extrusionOk="0">
                  <a:moveTo>
                    <a:pt x="694" y="0"/>
                  </a:moveTo>
                  <a:lnTo>
                    <a:pt x="1" y="1213"/>
                  </a:lnTo>
                  <a:lnTo>
                    <a:pt x="30620" y="1213"/>
                  </a:lnTo>
                  <a:lnTo>
                    <a:pt x="29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7;p72">
              <a:extLst>
                <a:ext uri="{FF2B5EF4-FFF2-40B4-BE49-F238E27FC236}">
                  <a16:creationId xmlns:a16="http://schemas.microsoft.com/office/drawing/2014/main" id="{8B1E71BC-072F-55B2-7315-28D287A65173}"/>
                </a:ext>
              </a:extLst>
            </p:cNvPr>
            <p:cNvSpPr/>
            <p:nvPr/>
          </p:nvSpPr>
          <p:spPr>
            <a:xfrm>
              <a:off x="2573600" y="2811100"/>
              <a:ext cx="626925" cy="29275"/>
            </a:xfrm>
            <a:custGeom>
              <a:avLst/>
              <a:gdLst/>
              <a:ahLst/>
              <a:cxnLst/>
              <a:rect l="l" t="t" r="r" b="b"/>
              <a:pathLst>
                <a:path w="25077" h="1171" extrusionOk="0">
                  <a:moveTo>
                    <a:pt x="694" y="1"/>
                  </a:moveTo>
                  <a:lnTo>
                    <a:pt x="1" y="1170"/>
                  </a:lnTo>
                  <a:lnTo>
                    <a:pt x="25076" y="1170"/>
                  </a:lnTo>
                  <a:lnTo>
                    <a:pt x="24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408;p72">
            <a:extLst>
              <a:ext uri="{FF2B5EF4-FFF2-40B4-BE49-F238E27FC236}">
                <a16:creationId xmlns:a16="http://schemas.microsoft.com/office/drawing/2014/main" id="{97255966-2F47-101E-92A6-09586DD38432}"/>
              </a:ext>
            </a:extLst>
          </p:cNvPr>
          <p:cNvGrpSpPr/>
          <p:nvPr/>
        </p:nvGrpSpPr>
        <p:grpSpPr>
          <a:xfrm>
            <a:off x="3737771" y="2759457"/>
            <a:ext cx="1245560" cy="1079495"/>
            <a:chOff x="3801400" y="2814350"/>
            <a:chExt cx="1136875" cy="985300"/>
          </a:xfrm>
        </p:grpSpPr>
        <p:sp>
          <p:nvSpPr>
            <p:cNvPr id="25" name="Google Shape;1409;p72">
              <a:extLst>
                <a:ext uri="{FF2B5EF4-FFF2-40B4-BE49-F238E27FC236}">
                  <a16:creationId xmlns:a16="http://schemas.microsoft.com/office/drawing/2014/main" id="{E4BD2A97-4C35-C3D3-CCD5-C94EA68C8774}"/>
                </a:ext>
              </a:extLst>
            </p:cNvPr>
            <p:cNvSpPr/>
            <p:nvPr/>
          </p:nvSpPr>
          <p:spPr>
            <a:xfrm>
              <a:off x="3878275" y="3099100"/>
              <a:ext cx="43325" cy="415800"/>
            </a:xfrm>
            <a:custGeom>
              <a:avLst/>
              <a:gdLst/>
              <a:ahLst/>
              <a:cxnLst/>
              <a:rect l="l" t="t" r="r" b="b"/>
              <a:pathLst>
                <a:path w="1733" h="16632" extrusionOk="0">
                  <a:moveTo>
                    <a:pt x="1733" y="1"/>
                  </a:moveTo>
                  <a:lnTo>
                    <a:pt x="0" y="2946"/>
                  </a:lnTo>
                  <a:lnTo>
                    <a:pt x="0" y="13686"/>
                  </a:lnTo>
                  <a:lnTo>
                    <a:pt x="1733" y="1663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0;p72">
              <a:extLst>
                <a:ext uri="{FF2B5EF4-FFF2-40B4-BE49-F238E27FC236}">
                  <a16:creationId xmlns:a16="http://schemas.microsoft.com/office/drawing/2014/main" id="{FDBA2B2C-D14D-1519-AB86-6A11A7A9BED9}"/>
                </a:ext>
              </a:extLst>
            </p:cNvPr>
            <p:cNvSpPr/>
            <p:nvPr/>
          </p:nvSpPr>
          <p:spPr>
            <a:xfrm>
              <a:off x="3801400" y="3270175"/>
              <a:ext cx="21675" cy="73650"/>
            </a:xfrm>
            <a:custGeom>
              <a:avLst/>
              <a:gdLst/>
              <a:ahLst/>
              <a:cxnLst/>
              <a:rect l="l" t="t" r="r" b="b"/>
              <a:pathLst>
                <a:path w="867" h="2946" extrusionOk="0">
                  <a:moveTo>
                    <a:pt x="867" y="1"/>
                  </a:moveTo>
                  <a:lnTo>
                    <a:pt x="1" y="1473"/>
                  </a:lnTo>
                  <a:lnTo>
                    <a:pt x="867" y="294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11;p72">
              <a:extLst>
                <a:ext uri="{FF2B5EF4-FFF2-40B4-BE49-F238E27FC236}">
                  <a16:creationId xmlns:a16="http://schemas.microsoft.com/office/drawing/2014/main" id="{FFA52CC4-66BE-B601-9371-FC5AF0A768EC}"/>
                </a:ext>
              </a:extLst>
            </p:cNvPr>
            <p:cNvSpPr/>
            <p:nvPr/>
          </p:nvSpPr>
          <p:spPr>
            <a:xfrm>
              <a:off x="3996300" y="2895550"/>
              <a:ext cx="42250" cy="822900"/>
            </a:xfrm>
            <a:custGeom>
              <a:avLst/>
              <a:gdLst/>
              <a:ahLst/>
              <a:cxnLst/>
              <a:rect l="l" t="t" r="r" b="b"/>
              <a:pathLst>
                <a:path w="1690" h="32916" extrusionOk="0">
                  <a:moveTo>
                    <a:pt x="1689" y="1"/>
                  </a:moveTo>
                  <a:lnTo>
                    <a:pt x="0" y="2946"/>
                  </a:lnTo>
                  <a:lnTo>
                    <a:pt x="0" y="29970"/>
                  </a:lnTo>
                  <a:lnTo>
                    <a:pt x="1689" y="32915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12;p72">
              <a:extLst>
                <a:ext uri="{FF2B5EF4-FFF2-40B4-BE49-F238E27FC236}">
                  <a16:creationId xmlns:a16="http://schemas.microsoft.com/office/drawing/2014/main" id="{5FAE7999-3CD2-11D8-332D-740860EE5D1A}"/>
                </a:ext>
              </a:extLst>
            </p:cNvPr>
            <p:cNvSpPr/>
            <p:nvPr/>
          </p:nvSpPr>
          <p:spPr>
            <a:xfrm>
              <a:off x="411322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3;p72">
              <a:extLst>
                <a:ext uri="{FF2B5EF4-FFF2-40B4-BE49-F238E27FC236}">
                  <a16:creationId xmlns:a16="http://schemas.microsoft.com/office/drawing/2014/main" id="{C005051F-6A5D-2BF1-7361-7385F4DD416D}"/>
                </a:ext>
              </a:extLst>
            </p:cNvPr>
            <p:cNvSpPr/>
            <p:nvPr/>
          </p:nvSpPr>
          <p:spPr>
            <a:xfrm>
              <a:off x="4231250" y="2814350"/>
              <a:ext cx="42250" cy="985300"/>
            </a:xfrm>
            <a:custGeom>
              <a:avLst/>
              <a:gdLst/>
              <a:ahLst/>
              <a:cxnLst/>
              <a:rect l="l" t="t" r="r" b="b"/>
              <a:pathLst>
                <a:path w="1690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689" y="39411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4;p72">
              <a:extLst>
                <a:ext uri="{FF2B5EF4-FFF2-40B4-BE49-F238E27FC236}">
                  <a16:creationId xmlns:a16="http://schemas.microsoft.com/office/drawing/2014/main" id="{D2F86A3B-4272-2979-8787-EA42AE3D9FD6}"/>
                </a:ext>
              </a:extLst>
            </p:cNvPr>
            <p:cNvSpPr/>
            <p:nvPr/>
          </p:nvSpPr>
          <p:spPr>
            <a:xfrm>
              <a:off x="434817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5;p72">
              <a:extLst>
                <a:ext uri="{FF2B5EF4-FFF2-40B4-BE49-F238E27FC236}">
                  <a16:creationId xmlns:a16="http://schemas.microsoft.com/office/drawing/2014/main" id="{AC1CE755-499E-FB15-93E8-A77435D4B10A}"/>
                </a:ext>
              </a:extLst>
            </p:cNvPr>
            <p:cNvSpPr/>
            <p:nvPr/>
          </p:nvSpPr>
          <p:spPr>
            <a:xfrm>
              <a:off x="4466200" y="2814350"/>
              <a:ext cx="42250" cy="985300"/>
            </a:xfrm>
            <a:custGeom>
              <a:avLst/>
              <a:gdLst/>
              <a:ahLst/>
              <a:cxnLst/>
              <a:rect l="l" t="t" r="r" b="b"/>
              <a:pathLst>
                <a:path w="1690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689" y="39411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6;p72">
              <a:extLst>
                <a:ext uri="{FF2B5EF4-FFF2-40B4-BE49-F238E27FC236}">
                  <a16:creationId xmlns:a16="http://schemas.microsoft.com/office/drawing/2014/main" id="{3EA5AD60-357B-8232-2E7C-4F089BC7C723}"/>
                </a:ext>
              </a:extLst>
            </p:cNvPr>
            <p:cNvSpPr/>
            <p:nvPr/>
          </p:nvSpPr>
          <p:spPr>
            <a:xfrm>
              <a:off x="458312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7;p72">
              <a:extLst>
                <a:ext uri="{FF2B5EF4-FFF2-40B4-BE49-F238E27FC236}">
                  <a16:creationId xmlns:a16="http://schemas.microsoft.com/office/drawing/2014/main" id="{D476FCFA-B44F-FBD8-88D4-CF92F8617FB6}"/>
                </a:ext>
              </a:extLst>
            </p:cNvPr>
            <p:cNvSpPr/>
            <p:nvPr/>
          </p:nvSpPr>
          <p:spPr>
            <a:xfrm>
              <a:off x="4701125" y="2895550"/>
              <a:ext cx="42250" cy="822900"/>
            </a:xfrm>
            <a:custGeom>
              <a:avLst/>
              <a:gdLst/>
              <a:ahLst/>
              <a:cxnLst/>
              <a:rect l="l" t="t" r="r" b="b"/>
              <a:pathLst>
                <a:path w="1690" h="32916" extrusionOk="0">
                  <a:moveTo>
                    <a:pt x="1" y="1"/>
                  </a:moveTo>
                  <a:lnTo>
                    <a:pt x="1" y="32915"/>
                  </a:lnTo>
                  <a:lnTo>
                    <a:pt x="1690" y="29970"/>
                  </a:lnTo>
                  <a:lnTo>
                    <a:pt x="1690" y="29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8;p72">
              <a:extLst>
                <a:ext uri="{FF2B5EF4-FFF2-40B4-BE49-F238E27FC236}">
                  <a16:creationId xmlns:a16="http://schemas.microsoft.com/office/drawing/2014/main" id="{4092465C-0653-9EE6-5EC6-252F686878AA}"/>
                </a:ext>
              </a:extLst>
            </p:cNvPr>
            <p:cNvSpPr/>
            <p:nvPr/>
          </p:nvSpPr>
          <p:spPr>
            <a:xfrm>
              <a:off x="4818075" y="3099100"/>
              <a:ext cx="43325" cy="415800"/>
            </a:xfrm>
            <a:custGeom>
              <a:avLst/>
              <a:gdLst/>
              <a:ahLst/>
              <a:cxnLst/>
              <a:rect l="l" t="t" r="r" b="b"/>
              <a:pathLst>
                <a:path w="1733" h="16632" extrusionOk="0">
                  <a:moveTo>
                    <a:pt x="0" y="1"/>
                  </a:moveTo>
                  <a:lnTo>
                    <a:pt x="0" y="16631"/>
                  </a:lnTo>
                  <a:lnTo>
                    <a:pt x="1733" y="13686"/>
                  </a:lnTo>
                  <a:lnTo>
                    <a:pt x="1733" y="2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9;p72">
              <a:extLst>
                <a:ext uri="{FF2B5EF4-FFF2-40B4-BE49-F238E27FC236}">
                  <a16:creationId xmlns:a16="http://schemas.microsoft.com/office/drawing/2014/main" id="{47C11C87-CFB6-F504-1F52-AAC14C621B37}"/>
                </a:ext>
              </a:extLst>
            </p:cNvPr>
            <p:cNvSpPr/>
            <p:nvPr/>
          </p:nvSpPr>
          <p:spPr>
            <a:xfrm>
              <a:off x="4916600" y="3270175"/>
              <a:ext cx="21675" cy="73650"/>
            </a:xfrm>
            <a:custGeom>
              <a:avLst/>
              <a:gdLst/>
              <a:ahLst/>
              <a:cxnLst/>
              <a:rect l="l" t="t" r="r" b="b"/>
              <a:pathLst>
                <a:path w="867" h="2946" extrusionOk="0">
                  <a:moveTo>
                    <a:pt x="0" y="1"/>
                  </a:moveTo>
                  <a:lnTo>
                    <a:pt x="0" y="2945"/>
                  </a:lnTo>
                  <a:lnTo>
                    <a:pt x="867" y="1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8560">
            <a:off x="9244056" y="3930084"/>
            <a:ext cx="1973943" cy="1973943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5321649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4F9DF9-449E-5F07-31B3-AA283164A40C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2" name="Graphic 11" descr="Take Off outline">
            <a:extLst>
              <a:ext uri="{FF2B5EF4-FFF2-40B4-BE49-F238E27FC236}">
                <a16:creationId xmlns:a16="http://schemas.microsoft.com/office/drawing/2014/main" id="{73D7E34F-45AB-7BB4-F992-7829796AD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01" y="2100749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5321649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0B63B-1609-8539-ED47-E68C0C9C5529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2" name="Graphic 11" descr="Take Off outline">
            <a:extLst>
              <a:ext uri="{FF2B5EF4-FFF2-40B4-BE49-F238E27FC236}">
                <a16:creationId xmlns:a16="http://schemas.microsoft.com/office/drawing/2014/main" id="{951EBAD0-5D23-6510-9EA7-A39A396C7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01" y="2100749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30" y="3662785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BAA80-FA9F-5F3E-0EF8-A19A1A820572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4" name="Graphic 13" descr="Take Off outline">
            <a:extLst>
              <a:ext uri="{FF2B5EF4-FFF2-40B4-BE49-F238E27FC236}">
                <a16:creationId xmlns:a16="http://schemas.microsoft.com/office/drawing/2014/main" id="{40759293-1ADF-27DA-85BB-F851993C2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53454">
            <a:off x="1852800" y="5028148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5" y="210615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30" y="3662785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BAA80-FA9F-5F3E-0EF8-A19A1A820572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4" name="Graphic 13" descr="Take Off outline">
            <a:extLst>
              <a:ext uri="{FF2B5EF4-FFF2-40B4-BE49-F238E27FC236}">
                <a16:creationId xmlns:a16="http://schemas.microsoft.com/office/drawing/2014/main" id="{40759293-1ADF-27DA-85BB-F851993C2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EA030B-7F21-875B-F7D5-516F20D49A41}"/>
              </a:ext>
            </a:extLst>
          </p:cNvPr>
          <p:cNvSpPr/>
          <p:nvPr/>
        </p:nvSpPr>
        <p:spPr>
          <a:xfrm>
            <a:off x="3078212" y="3763809"/>
            <a:ext cx="5283949" cy="85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59951" y="1266825"/>
            <a:ext cx="5295900" cy="243840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417524" y="1351393"/>
            <a:ext cx="4069125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Delay Discounting 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human</a:t>
            </a:r>
            <a:r>
              <a:rPr lang="en-US" dirty="0"/>
              <a:t>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outcomes = {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"Gambling",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"Substance Abuse",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"Credit Card Debt",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"Impulsive Decision-Making",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"Poor Academic Performance" </a:t>
            </a:r>
          </a:p>
          <a:p>
            <a:pPr marL="457200" lvl="1" indent="0" algn="l"/>
            <a:r>
              <a:rPr lang="en-US" dirty="0"/>
              <a:t>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40FF"/>
                </a:solidFill>
              </a:rPr>
              <a:t>return</a:t>
            </a:r>
            <a:r>
              <a:rPr lang="en-US" dirty="0"/>
              <a:t> outcomes</a:t>
            </a:r>
            <a:endParaRPr lang="en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DC77-DB17-0772-57DB-A02B06381EE2}"/>
              </a:ext>
            </a:extLst>
          </p:cNvPr>
          <p:cNvSpPr txBox="1"/>
          <p:nvPr/>
        </p:nvSpPr>
        <p:spPr>
          <a:xfrm>
            <a:off x="3078212" y="3808843"/>
            <a:ext cx="540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Error `Inconsistent relationships` between delay discounting and outcome var across studies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6CE7F-8B0B-19FE-AF63-FBB30218DF6E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5" name="Graphic 14" descr="Take Off outline">
            <a:extLst>
              <a:ext uri="{FF2B5EF4-FFF2-40B4-BE49-F238E27FC236}">
                <a16:creationId xmlns:a16="http://schemas.microsoft.com/office/drawing/2014/main" id="{3DCB34A7-7419-293F-30BF-40FDC363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334A6EE-D5A2-B3CE-51CC-C3D12E4D2745}"/>
              </a:ext>
            </a:extLst>
          </p:cNvPr>
          <p:cNvSpPr/>
          <p:nvPr/>
        </p:nvSpPr>
        <p:spPr>
          <a:xfrm>
            <a:off x="3059951" y="1266825"/>
            <a:ext cx="5295900" cy="243840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79399" y="1366259"/>
            <a:ext cx="4069125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Types of delay discounting task: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Binary Choice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Titration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Matching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Experiential Discounting Task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Monetary vs Non-Monetary Rewards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Hypothetical vs Non-hypothetical Rewards</a:t>
            </a:r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256D4-C047-6EB3-EF54-4F007DF1E28B}"/>
              </a:ext>
            </a:extLst>
          </p:cNvPr>
          <p:cNvSpPr/>
          <p:nvPr/>
        </p:nvSpPr>
        <p:spPr>
          <a:xfrm>
            <a:off x="3078212" y="3763809"/>
            <a:ext cx="5283949" cy="85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F0332-0190-173D-119D-D1775649406D}"/>
              </a:ext>
            </a:extLst>
          </p:cNvPr>
          <p:cNvSpPr txBox="1"/>
          <p:nvPr/>
        </p:nvSpPr>
        <p:spPr>
          <a:xfrm>
            <a:off x="3078212" y="3817998"/>
            <a:ext cx="540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Limited research exploring the latent factors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8044-2CBE-353E-4973-4A2B8F549341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7" name="Graphic 16" descr="Take Off outline">
            <a:extLst>
              <a:ext uri="{FF2B5EF4-FFF2-40B4-BE49-F238E27FC236}">
                <a16:creationId xmlns:a16="http://schemas.microsoft.com/office/drawing/2014/main" id="{1069F1DA-1318-D826-68FD-1E860025B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59950" y="1266824"/>
            <a:ext cx="5530965" cy="2569657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383070" y="535450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Hypotheses &amp; Research Question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60" y="1266825"/>
            <a:ext cx="5283949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Hypothesis 1:</a:t>
            </a:r>
            <a:r>
              <a:rPr lang="en-US" dirty="0"/>
              <a:t> The delay discounting items will share enough common variance for a latent variable CFA to fit the data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Hypothesis 2:</a:t>
            </a:r>
            <a:r>
              <a:rPr lang="en-US" dirty="0"/>
              <a:t> Delay discounting will exhibit stronger correlations with associated constructs at the latent factor level compared to the observed level (e.g., scale scores).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Research Question 1:</a:t>
            </a:r>
            <a:r>
              <a:rPr lang="en-US" dirty="0"/>
              <a:t> Will a one-factor or multi-factor model provide the best fit to the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5D006E9-EC42-5686-0622-2A0BF8B1ADBD}"/>
              </a:ext>
            </a:extLst>
          </p:cNvPr>
          <p:cNvSpPr/>
          <p:nvPr/>
        </p:nvSpPr>
        <p:spPr>
          <a:xfrm>
            <a:off x="2706157" y="1379111"/>
            <a:ext cx="351620" cy="2434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74046B7-A3CF-C65B-CE74-D8D6DA3154B0}"/>
              </a:ext>
            </a:extLst>
          </p:cNvPr>
          <p:cNvSpPr/>
          <p:nvPr/>
        </p:nvSpPr>
        <p:spPr>
          <a:xfrm>
            <a:off x="2706157" y="3233672"/>
            <a:ext cx="351620" cy="2434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932F8-727B-BB7A-2CC9-D755C4694126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6" name="Graphic 15" descr="Help outline">
            <a:extLst>
              <a:ext uri="{FF2B5EF4-FFF2-40B4-BE49-F238E27FC236}">
                <a16:creationId xmlns:a16="http://schemas.microsoft.com/office/drawing/2014/main" id="{A22928D4-4811-C41F-CF9B-D3E831C3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100" y="59200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1227</Words>
  <Application>Microsoft Macintosh PowerPoint</Application>
  <PresentationFormat>On-screen Show (16:9)</PresentationFormat>
  <Paragraphs>333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Outfit</vt:lpstr>
      <vt:lpstr>Times New Roman</vt:lpstr>
      <vt:lpstr>DM Sans Medium</vt:lpstr>
      <vt:lpstr>DM Sans</vt:lpstr>
      <vt:lpstr>Nunito Light</vt:lpstr>
      <vt:lpstr>Cambria Math</vt:lpstr>
      <vt:lpstr>Arial</vt:lpstr>
      <vt:lpstr>Outfit Medium</vt:lpstr>
      <vt:lpstr>Data Collection and Analysis - Master of Science in Community Health and Prevention Research by Slidesgo</vt:lpstr>
      <vt:lpstr>Delay Discounting as a Latent Variable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Hypotheses &amp; Research Question</vt:lpstr>
      <vt:lpstr>Method</vt:lpstr>
      <vt:lpstr>Data Analysis</vt:lpstr>
      <vt:lpstr>PowerPoint Presentation</vt:lpstr>
      <vt:lpstr>PowerPoint Presentation</vt:lpstr>
      <vt:lpstr>PowerPoint Presentation</vt:lpstr>
      <vt:lpstr>PowerPoint Presentation</vt:lpstr>
      <vt:lpstr>One Factor Model</vt:lpstr>
      <vt:lpstr>Two Factor Model</vt:lpstr>
      <vt:lpstr>Four Factor Model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Discounting as a Latent Variable </dc:title>
  <cp:lastModifiedBy>Allama Ikbal Sijan</cp:lastModifiedBy>
  <cp:revision>15</cp:revision>
  <dcterms:modified xsi:type="dcterms:W3CDTF">2024-12-09T20:05:45Z</dcterms:modified>
</cp:coreProperties>
</file>