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9"/>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2" r:id="rId14"/>
    <p:sldId id="271"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D2AA03-777E-35C4-DA1F-70058E1910F7}" name="Daniel Persson" initials="DP" userId="0fb48b1fbe45049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F"/>
    <a:srgbClr val="013F62"/>
    <a:srgbClr val="410101"/>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660"/>
  </p:normalViewPr>
  <p:slideViewPr>
    <p:cSldViewPr snapToGrid="0" showGuides="1">
      <p:cViewPr varScale="1">
        <p:scale>
          <a:sx n="62" d="100"/>
          <a:sy n="62" d="100"/>
        </p:scale>
        <p:origin x="1232" y="56"/>
      </p:cViewPr>
      <p:guideLst>
        <p:guide orient="horz" pos="2160"/>
        <p:guide pos="2880"/>
      </p:guideLst>
    </p:cSldViewPr>
  </p:slideViewPr>
  <p:notesTextViewPr>
    <p:cViewPr>
      <p:scale>
        <a:sx n="1" d="1"/>
        <a:sy n="1" d="1"/>
      </p:scale>
      <p:origin x="0" y="0"/>
    </p:cViewPr>
  </p:notesTextViewPr>
  <p:sorterViewPr>
    <p:cViewPr>
      <p:scale>
        <a:sx n="100" d="100"/>
        <a:sy n="100"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2146D-8DD6-4A01-95C2-7A9A20AA69B0}" type="datetimeFigureOut">
              <a:rPr lang="en-US" smtClean="0"/>
              <a:t>2022-05-19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F2EE8-8B11-4614-A2BE-0879DF39BEEB}" type="slidenum">
              <a:rPr lang="en-US" smtClean="0"/>
              <a:t>‹#›</a:t>
            </a:fld>
            <a:endParaRPr lang="en-US" dirty="0"/>
          </a:p>
        </p:txBody>
      </p:sp>
    </p:spTree>
    <p:extLst>
      <p:ext uri="{BB962C8B-B14F-4D97-AF65-F5344CB8AC3E}">
        <p14:creationId xmlns:p14="http://schemas.microsoft.com/office/powerpoint/2010/main" val="413575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Studeman, D. 2004. “The One about Win Probability.” Hardball Times.</a:t>
            </a:r>
            <a:endParaRPr lang="LID4096" dirty="0"/>
          </a:p>
        </p:txBody>
      </p:sp>
      <p:sp>
        <p:nvSpPr>
          <p:cNvPr id="4" name="Slide Number Placeholder 3"/>
          <p:cNvSpPr>
            <a:spLocks noGrp="1"/>
          </p:cNvSpPr>
          <p:nvPr>
            <p:ph type="sldNum" sz="quarter" idx="5"/>
          </p:nvPr>
        </p:nvSpPr>
        <p:spPr/>
        <p:txBody>
          <a:bodyPr/>
          <a:lstStyle/>
          <a:p>
            <a:fld id="{854F2EE8-8B11-4614-A2BE-0879DF39BEEB}" type="slidenum">
              <a:rPr lang="en-US" smtClean="0"/>
              <a:t>5</a:t>
            </a:fld>
            <a:endParaRPr lang="en-US" dirty="0"/>
          </a:p>
        </p:txBody>
      </p:sp>
    </p:spTree>
    <p:extLst>
      <p:ext uri="{BB962C8B-B14F-4D97-AF65-F5344CB8AC3E}">
        <p14:creationId xmlns:p14="http://schemas.microsoft.com/office/powerpoint/2010/main" val="134389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begin fitting the regression model, we must start with estimating the posterior mode for the mean, which will be the probability that the home team wins the game leading with change in points score denoted by L points and time duration T seconds denoted by P and by placing a conjugate Beta</a:t>
                </a:r>
                <a14:m>
                  <m:oMath xmlns:m="http://schemas.openxmlformats.org/officeDocument/2006/math">
                    <m:r>
                      <a:rPr lang="en-NG" sz="1200">
                        <a:latin typeface="Cambria Math" panose="02040503050406030204" pitchFamily="18" charset="0"/>
                      </a:rPr>
                      <m:t>(</m:t>
                    </m:r>
                    <m:r>
                      <a:rPr lang="en-NG" sz="1200">
                        <a:latin typeface="Cambria Math" panose="02040503050406030204" pitchFamily="18" charset="0"/>
                      </a:rPr>
                      <m:t>𝛼</m:t>
                    </m:r>
                    <m:r>
                      <a:rPr lang="LID4096" sz="1200" b="0" i="0" smtClean="0">
                        <a:latin typeface="Cambria Math" panose="02040503050406030204" pitchFamily="18" charset="0"/>
                      </a:rPr>
                      <m:t>,</m:t>
                    </m:r>
                    <m:r>
                      <a:rPr lang="en-NG" sz="1200">
                        <a:latin typeface="Cambria Math" panose="02040503050406030204" pitchFamily="18" charset="0"/>
                      </a:rPr>
                      <m:t>𝛽</m:t>
                    </m:r>
                    <m:r>
                      <a:rPr lang="en-NG" sz="1200">
                        <a:latin typeface="Cambria Math" panose="02040503050406030204" pitchFamily="18" charset="0"/>
                      </a:rPr>
                      <m:t>)</m:t>
                    </m:r>
                    <m:r>
                      <a:rPr lang="en-NG" sz="1200" i="1">
                        <a:latin typeface="Cambria Math" panose="02040503050406030204" pitchFamily="18" charset="0"/>
                      </a:rPr>
                      <m:t> </m:t>
                    </m:r>
                  </m:oMath>
                </a14:m>
                <a:r>
                  <a:rPr lang="en-US" sz="1200" dirty="0"/>
                  <a:t>prior on</a:t>
                </a:r>
                <a:r>
                  <a:rPr lang="LID4096" sz="1200" dirty="0"/>
                  <a:t> data</a:t>
                </a:r>
                <a:r>
                  <a:rPr lang="en-US" sz="1200" dirty="0"/>
                  <a:t> and estimate the posterior mean</a:t>
                </a:r>
                <a:r>
                  <a:rPr lang="LID4096" sz="1200" dirty="0"/>
                  <a:t>.</a:t>
                </a:r>
              </a:p>
              <a:p>
                <a:endParaRPr lang="LID4096"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begin fitting the regression model, we must start with estimating the posterior mode for the mean, which will be the probability that the home team wins the game leading with change in points score denoted by L points and time duration T seconds denoted by P and by placing a conjugate Beta</a:t>
                </a:r>
                <a:r>
                  <a:rPr lang="en-NG" sz="1200" i="0">
                    <a:latin typeface="Cambria Math" panose="02040503050406030204" pitchFamily="18" charset="0"/>
                  </a:rPr>
                  <a:t>(𝛼</a:t>
                </a:r>
                <a:r>
                  <a:rPr lang="LID4096" sz="1200" b="0" i="0">
                    <a:latin typeface="Cambria Math" panose="02040503050406030204" pitchFamily="18" charset="0"/>
                  </a:rPr>
                  <a:t>,</a:t>
                </a:r>
                <a:r>
                  <a:rPr lang="en-NG" sz="1200" i="0">
                    <a:latin typeface="Cambria Math" panose="02040503050406030204" pitchFamily="18" charset="0"/>
                  </a:rPr>
                  <a:t>𝛽) </a:t>
                </a:r>
                <a:r>
                  <a:rPr lang="en-US" sz="1200" dirty="0"/>
                  <a:t>prior on</a:t>
                </a:r>
                <a:r>
                  <a:rPr lang="LID4096" sz="1200" dirty="0"/>
                  <a:t> data</a:t>
                </a:r>
                <a:r>
                  <a:rPr lang="en-US" sz="1200" dirty="0"/>
                  <a:t> and estimate the posterior mean</a:t>
                </a:r>
                <a:r>
                  <a:rPr lang="LID4096" sz="1200" dirty="0"/>
                  <a:t>.</a:t>
                </a:r>
              </a:p>
              <a:p>
                <a:endParaRPr lang="LID4096" dirty="0"/>
              </a:p>
            </p:txBody>
          </p:sp>
        </mc:Fallback>
      </mc:AlternateContent>
      <p:sp>
        <p:nvSpPr>
          <p:cNvPr id="4" name="Slide Number Placeholder 3"/>
          <p:cNvSpPr>
            <a:spLocks noGrp="1"/>
          </p:cNvSpPr>
          <p:nvPr>
            <p:ph type="sldNum" sz="quarter" idx="5"/>
          </p:nvPr>
        </p:nvSpPr>
        <p:spPr/>
        <p:txBody>
          <a:bodyPr/>
          <a:lstStyle/>
          <a:p>
            <a:fld id="{854F2EE8-8B11-4614-A2BE-0879DF39BEEB}" type="slidenum">
              <a:rPr lang="en-US" smtClean="0"/>
              <a:t>8</a:t>
            </a:fld>
            <a:endParaRPr lang="en-US" dirty="0"/>
          </a:p>
        </p:txBody>
      </p:sp>
    </p:spTree>
    <p:extLst>
      <p:ext uri="{BB962C8B-B14F-4D97-AF65-F5344CB8AC3E}">
        <p14:creationId xmlns:p14="http://schemas.microsoft.com/office/powerpoint/2010/main" val="1197687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561A-6E23-424E-9387-EFC3616A2A2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FE53FD9A-CDA6-46A8-94C6-580E8E71398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64388FA-5B6D-431D-AF6A-6E5EDE9FC5D7}"/>
              </a:ext>
            </a:extLst>
          </p:cNvPr>
          <p:cNvSpPr>
            <a:spLocks noGrp="1"/>
          </p:cNvSpPr>
          <p:nvPr>
            <p:ph type="dt" sz="half" idx="10"/>
          </p:nvPr>
        </p:nvSpPr>
        <p:spPr/>
        <p:txBody>
          <a:bodyPr/>
          <a:lstStyle>
            <a:lvl1pPr>
              <a:defRPr/>
            </a:lvl1pPr>
          </a:lstStyle>
          <a:p>
            <a:endParaRPr lang="es-ES" altLang="LID4096" dirty="0"/>
          </a:p>
        </p:txBody>
      </p:sp>
      <p:sp>
        <p:nvSpPr>
          <p:cNvPr id="5" name="Footer Placeholder 4">
            <a:extLst>
              <a:ext uri="{FF2B5EF4-FFF2-40B4-BE49-F238E27FC236}">
                <a16:creationId xmlns:a16="http://schemas.microsoft.com/office/drawing/2014/main" id="{96DCBA16-D860-4E39-919F-A48C92A31D95}"/>
              </a:ext>
            </a:extLst>
          </p:cNvPr>
          <p:cNvSpPr>
            <a:spLocks noGrp="1"/>
          </p:cNvSpPr>
          <p:nvPr>
            <p:ph type="ftr" sz="quarter" idx="11"/>
          </p:nvPr>
        </p:nvSpPr>
        <p:spPr/>
        <p:txBody>
          <a:bodyPr/>
          <a:lstStyle>
            <a:lvl1pPr>
              <a:defRPr/>
            </a:lvl1pPr>
          </a:lstStyle>
          <a:p>
            <a:endParaRPr lang="es-ES" altLang="LID4096" dirty="0"/>
          </a:p>
        </p:txBody>
      </p:sp>
      <p:sp>
        <p:nvSpPr>
          <p:cNvPr id="6" name="Slide Number Placeholder 5">
            <a:extLst>
              <a:ext uri="{FF2B5EF4-FFF2-40B4-BE49-F238E27FC236}">
                <a16:creationId xmlns:a16="http://schemas.microsoft.com/office/drawing/2014/main" id="{6D3AC53E-FDB0-4FA1-83EA-C433728F2941}"/>
              </a:ext>
            </a:extLst>
          </p:cNvPr>
          <p:cNvSpPr>
            <a:spLocks noGrp="1"/>
          </p:cNvSpPr>
          <p:nvPr>
            <p:ph type="sldNum" sz="quarter" idx="12"/>
          </p:nvPr>
        </p:nvSpPr>
        <p:spPr/>
        <p:txBody>
          <a:bodyPr/>
          <a:lstStyle>
            <a:lvl1pPr>
              <a:defRPr/>
            </a:lvl1pPr>
          </a:lstStyle>
          <a:p>
            <a:fld id="{C0ABB933-62D1-4FA9-8049-3AABE37A0272}" type="slidenum">
              <a:rPr lang="es-ES" altLang="LID4096"/>
              <a:pPr/>
              <a:t>‹#›</a:t>
            </a:fld>
            <a:endParaRPr lang="es-ES" altLang="LID4096" dirty="0"/>
          </a:p>
        </p:txBody>
      </p:sp>
    </p:spTree>
    <p:extLst>
      <p:ext uri="{BB962C8B-B14F-4D97-AF65-F5344CB8AC3E}">
        <p14:creationId xmlns:p14="http://schemas.microsoft.com/office/powerpoint/2010/main" val="283803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8306-0BBA-4BE2-A06A-6107EA6B7D2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8AA9BF3-B50F-41BF-84FF-1CC546862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99E751-4D10-4C65-B9EE-52D9EA9251BD}"/>
              </a:ext>
            </a:extLst>
          </p:cNvPr>
          <p:cNvSpPr>
            <a:spLocks noGrp="1"/>
          </p:cNvSpPr>
          <p:nvPr>
            <p:ph type="dt" sz="half" idx="10"/>
          </p:nvPr>
        </p:nvSpPr>
        <p:spPr/>
        <p:txBody>
          <a:bodyPr/>
          <a:lstStyle>
            <a:lvl1pPr>
              <a:defRPr/>
            </a:lvl1pPr>
          </a:lstStyle>
          <a:p>
            <a:endParaRPr lang="es-ES" altLang="LID4096" dirty="0"/>
          </a:p>
        </p:txBody>
      </p:sp>
      <p:sp>
        <p:nvSpPr>
          <p:cNvPr id="5" name="Footer Placeholder 4">
            <a:extLst>
              <a:ext uri="{FF2B5EF4-FFF2-40B4-BE49-F238E27FC236}">
                <a16:creationId xmlns:a16="http://schemas.microsoft.com/office/drawing/2014/main" id="{F89980BA-9E85-4E04-97BA-6F7BD4A3BB22}"/>
              </a:ext>
            </a:extLst>
          </p:cNvPr>
          <p:cNvSpPr>
            <a:spLocks noGrp="1"/>
          </p:cNvSpPr>
          <p:nvPr>
            <p:ph type="ftr" sz="quarter" idx="11"/>
          </p:nvPr>
        </p:nvSpPr>
        <p:spPr/>
        <p:txBody>
          <a:bodyPr/>
          <a:lstStyle>
            <a:lvl1pPr>
              <a:defRPr/>
            </a:lvl1pPr>
          </a:lstStyle>
          <a:p>
            <a:endParaRPr lang="es-ES" altLang="LID4096" dirty="0"/>
          </a:p>
        </p:txBody>
      </p:sp>
      <p:sp>
        <p:nvSpPr>
          <p:cNvPr id="6" name="Slide Number Placeholder 5">
            <a:extLst>
              <a:ext uri="{FF2B5EF4-FFF2-40B4-BE49-F238E27FC236}">
                <a16:creationId xmlns:a16="http://schemas.microsoft.com/office/drawing/2014/main" id="{BE12DE44-068C-4033-B66B-74C16AAD9876}"/>
              </a:ext>
            </a:extLst>
          </p:cNvPr>
          <p:cNvSpPr>
            <a:spLocks noGrp="1"/>
          </p:cNvSpPr>
          <p:nvPr>
            <p:ph type="sldNum" sz="quarter" idx="12"/>
          </p:nvPr>
        </p:nvSpPr>
        <p:spPr/>
        <p:txBody>
          <a:bodyPr/>
          <a:lstStyle>
            <a:lvl1pPr>
              <a:defRPr/>
            </a:lvl1pPr>
          </a:lstStyle>
          <a:p>
            <a:fld id="{9B384E13-F1CC-4BCD-9CC8-687284CF851F}" type="slidenum">
              <a:rPr lang="es-ES" altLang="LID4096"/>
              <a:pPr/>
              <a:t>‹#›</a:t>
            </a:fld>
            <a:endParaRPr lang="es-ES" altLang="LID4096" dirty="0"/>
          </a:p>
        </p:txBody>
      </p:sp>
    </p:spTree>
    <p:extLst>
      <p:ext uri="{BB962C8B-B14F-4D97-AF65-F5344CB8AC3E}">
        <p14:creationId xmlns:p14="http://schemas.microsoft.com/office/powerpoint/2010/main" val="321187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46E11-7D23-473A-8468-9A3FCC87BA2F}"/>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0B6DFD1-F4A2-4AF2-9350-E36B104C9B3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BE95A61-833B-4190-BE52-7613D2892248}"/>
              </a:ext>
            </a:extLst>
          </p:cNvPr>
          <p:cNvSpPr>
            <a:spLocks noGrp="1"/>
          </p:cNvSpPr>
          <p:nvPr>
            <p:ph type="dt" sz="half" idx="10"/>
          </p:nvPr>
        </p:nvSpPr>
        <p:spPr/>
        <p:txBody>
          <a:bodyPr/>
          <a:lstStyle>
            <a:lvl1pPr>
              <a:defRPr/>
            </a:lvl1pPr>
          </a:lstStyle>
          <a:p>
            <a:endParaRPr lang="es-ES" altLang="LID4096" dirty="0"/>
          </a:p>
        </p:txBody>
      </p:sp>
      <p:sp>
        <p:nvSpPr>
          <p:cNvPr id="5" name="Footer Placeholder 4">
            <a:extLst>
              <a:ext uri="{FF2B5EF4-FFF2-40B4-BE49-F238E27FC236}">
                <a16:creationId xmlns:a16="http://schemas.microsoft.com/office/drawing/2014/main" id="{8D94CF51-1D33-416D-BB99-C18B8794EDD5}"/>
              </a:ext>
            </a:extLst>
          </p:cNvPr>
          <p:cNvSpPr>
            <a:spLocks noGrp="1"/>
          </p:cNvSpPr>
          <p:nvPr>
            <p:ph type="ftr" sz="quarter" idx="11"/>
          </p:nvPr>
        </p:nvSpPr>
        <p:spPr/>
        <p:txBody>
          <a:bodyPr/>
          <a:lstStyle>
            <a:lvl1pPr>
              <a:defRPr/>
            </a:lvl1pPr>
          </a:lstStyle>
          <a:p>
            <a:endParaRPr lang="es-ES" altLang="LID4096" dirty="0"/>
          </a:p>
        </p:txBody>
      </p:sp>
      <p:sp>
        <p:nvSpPr>
          <p:cNvPr id="6" name="Slide Number Placeholder 5">
            <a:extLst>
              <a:ext uri="{FF2B5EF4-FFF2-40B4-BE49-F238E27FC236}">
                <a16:creationId xmlns:a16="http://schemas.microsoft.com/office/drawing/2014/main" id="{B3F295E5-4E82-4F50-A3D1-CABC096E63A5}"/>
              </a:ext>
            </a:extLst>
          </p:cNvPr>
          <p:cNvSpPr>
            <a:spLocks noGrp="1"/>
          </p:cNvSpPr>
          <p:nvPr>
            <p:ph type="sldNum" sz="quarter" idx="12"/>
          </p:nvPr>
        </p:nvSpPr>
        <p:spPr/>
        <p:txBody>
          <a:bodyPr/>
          <a:lstStyle>
            <a:lvl1pPr>
              <a:defRPr/>
            </a:lvl1pPr>
          </a:lstStyle>
          <a:p>
            <a:fld id="{A0156973-248C-4C32-A52F-AB961D4DE398}" type="slidenum">
              <a:rPr lang="es-ES" altLang="LID4096"/>
              <a:pPr/>
              <a:t>‹#›</a:t>
            </a:fld>
            <a:endParaRPr lang="es-ES" altLang="LID4096" dirty="0"/>
          </a:p>
        </p:txBody>
      </p:sp>
    </p:spTree>
    <p:extLst>
      <p:ext uri="{BB962C8B-B14F-4D97-AF65-F5344CB8AC3E}">
        <p14:creationId xmlns:p14="http://schemas.microsoft.com/office/powerpoint/2010/main" val="398169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5F12-1CFE-48C5-BACF-DE6CA086CA9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C5E0705-FA3A-46E3-BA7F-9FE354E48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CCBB78C-3C18-40B4-8EB2-09FB1D494A41}"/>
              </a:ext>
            </a:extLst>
          </p:cNvPr>
          <p:cNvSpPr>
            <a:spLocks noGrp="1"/>
          </p:cNvSpPr>
          <p:nvPr>
            <p:ph type="dt" sz="half" idx="10"/>
          </p:nvPr>
        </p:nvSpPr>
        <p:spPr/>
        <p:txBody>
          <a:bodyPr/>
          <a:lstStyle>
            <a:lvl1pPr>
              <a:defRPr/>
            </a:lvl1pPr>
          </a:lstStyle>
          <a:p>
            <a:endParaRPr lang="es-ES" altLang="LID4096" dirty="0"/>
          </a:p>
        </p:txBody>
      </p:sp>
      <p:sp>
        <p:nvSpPr>
          <p:cNvPr id="5" name="Footer Placeholder 4">
            <a:extLst>
              <a:ext uri="{FF2B5EF4-FFF2-40B4-BE49-F238E27FC236}">
                <a16:creationId xmlns:a16="http://schemas.microsoft.com/office/drawing/2014/main" id="{17DA41AF-206E-4A4D-A674-2732079BD094}"/>
              </a:ext>
            </a:extLst>
          </p:cNvPr>
          <p:cNvSpPr>
            <a:spLocks noGrp="1"/>
          </p:cNvSpPr>
          <p:nvPr>
            <p:ph type="ftr" sz="quarter" idx="11"/>
          </p:nvPr>
        </p:nvSpPr>
        <p:spPr/>
        <p:txBody>
          <a:bodyPr/>
          <a:lstStyle>
            <a:lvl1pPr>
              <a:defRPr/>
            </a:lvl1pPr>
          </a:lstStyle>
          <a:p>
            <a:endParaRPr lang="es-ES" altLang="LID4096" dirty="0"/>
          </a:p>
        </p:txBody>
      </p:sp>
      <p:sp>
        <p:nvSpPr>
          <p:cNvPr id="6" name="Slide Number Placeholder 5">
            <a:extLst>
              <a:ext uri="{FF2B5EF4-FFF2-40B4-BE49-F238E27FC236}">
                <a16:creationId xmlns:a16="http://schemas.microsoft.com/office/drawing/2014/main" id="{77C7DBD8-9ABF-485D-9CA1-07571F690102}"/>
              </a:ext>
            </a:extLst>
          </p:cNvPr>
          <p:cNvSpPr>
            <a:spLocks noGrp="1"/>
          </p:cNvSpPr>
          <p:nvPr>
            <p:ph type="sldNum" sz="quarter" idx="12"/>
          </p:nvPr>
        </p:nvSpPr>
        <p:spPr/>
        <p:txBody>
          <a:bodyPr/>
          <a:lstStyle>
            <a:lvl1pPr>
              <a:defRPr/>
            </a:lvl1pPr>
          </a:lstStyle>
          <a:p>
            <a:fld id="{59490278-B16C-4B6D-9F01-253A339BB20E}" type="slidenum">
              <a:rPr lang="es-ES" altLang="LID4096"/>
              <a:pPr/>
              <a:t>‹#›</a:t>
            </a:fld>
            <a:endParaRPr lang="es-ES" altLang="LID4096" dirty="0"/>
          </a:p>
        </p:txBody>
      </p:sp>
    </p:spTree>
    <p:extLst>
      <p:ext uri="{BB962C8B-B14F-4D97-AF65-F5344CB8AC3E}">
        <p14:creationId xmlns:p14="http://schemas.microsoft.com/office/powerpoint/2010/main" val="65791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FB81-08D5-475A-9EA4-9EE569C37FD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7D923D3-9619-4DC9-902F-B148672B815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E6F76F0-D8C7-4647-AFBC-75D5412442C0}"/>
              </a:ext>
            </a:extLst>
          </p:cNvPr>
          <p:cNvSpPr>
            <a:spLocks noGrp="1"/>
          </p:cNvSpPr>
          <p:nvPr>
            <p:ph type="dt" sz="half" idx="10"/>
          </p:nvPr>
        </p:nvSpPr>
        <p:spPr/>
        <p:txBody>
          <a:bodyPr/>
          <a:lstStyle>
            <a:lvl1pPr>
              <a:defRPr/>
            </a:lvl1pPr>
          </a:lstStyle>
          <a:p>
            <a:endParaRPr lang="es-ES" altLang="LID4096" dirty="0"/>
          </a:p>
        </p:txBody>
      </p:sp>
      <p:sp>
        <p:nvSpPr>
          <p:cNvPr id="5" name="Footer Placeholder 4">
            <a:extLst>
              <a:ext uri="{FF2B5EF4-FFF2-40B4-BE49-F238E27FC236}">
                <a16:creationId xmlns:a16="http://schemas.microsoft.com/office/drawing/2014/main" id="{675856D4-F8A1-4627-ABF3-51B190C96B9A}"/>
              </a:ext>
            </a:extLst>
          </p:cNvPr>
          <p:cNvSpPr>
            <a:spLocks noGrp="1"/>
          </p:cNvSpPr>
          <p:nvPr>
            <p:ph type="ftr" sz="quarter" idx="11"/>
          </p:nvPr>
        </p:nvSpPr>
        <p:spPr/>
        <p:txBody>
          <a:bodyPr/>
          <a:lstStyle>
            <a:lvl1pPr>
              <a:defRPr/>
            </a:lvl1pPr>
          </a:lstStyle>
          <a:p>
            <a:endParaRPr lang="es-ES" altLang="LID4096" dirty="0"/>
          </a:p>
        </p:txBody>
      </p:sp>
      <p:sp>
        <p:nvSpPr>
          <p:cNvPr id="6" name="Slide Number Placeholder 5">
            <a:extLst>
              <a:ext uri="{FF2B5EF4-FFF2-40B4-BE49-F238E27FC236}">
                <a16:creationId xmlns:a16="http://schemas.microsoft.com/office/drawing/2014/main" id="{BFB7A61F-05E9-4488-83FD-1539EC3FA9C1}"/>
              </a:ext>
            </a:extLst>
          </p:cNvPr>
          <p:cNvSpPr>
            <a:spLocks noGrp="1"/>
          </p:cNvSpPr>
          <p:nvPr>
            <p:ph type="sldNum" sz="quarter" idx="12"/>
          </p:nvPr>
        </p:nvSpPr>
        <p:spPr/>
        <p:txBody>
          <a:bodyPr/>
          <a:lstStyle>
            <a:lvl1pPr>
              <a:defRPr/>
            </a:lvl1pPr>
          </a:lstStyle>
          <a:p>
            <a:fld id="{E0EA959E-311B-428E-AEF9-F6C3785E8E37}" type="slidenum">
              <a:rPr lang="es-ES" altLang="LID4096"/>
              <a:pPr/>
              <a:t>‹#›</a:t>
            </a:fld>
            <a:endParaRPr lang="es-ES" altLang="LID4096" dirty="0"/>
          </a:p>
        </p:txBody>
      </p:sp>
    </p:spTree>
    <p:extLst>
      <p:ext uri="{BB962C8B-B14F-4D97-AF65-F5344CB8AC3E}">
        <p14:creationId xmlns:p14="http://schemas.microsoft.com/office/powerpoint/2010/main" val="324960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E77C-724D-45D2-A84E-5614FECFE70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17E681B-8AEF-49F1-96B9-B01AA97153E2}"/>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5DBF77DC-9ADD-4391-8A94-9975907E6C0C}"/>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9C1DC92-E562-401C-B3C8-BABFE01421DC}"/>
              </a:ext>
            </a:extLst>
          </p:cNvPr>
          <p:cNvSpPr>
            <a:spLocks noGrp="1"/>
          </p:cNvSpPr>
          <p:nvPr>
            <p:ph type="dt" sz="half" idx="10"/>
          </p:nvPr>
        </p:nvSpPr>
        <p:spPr/>
        <p:txBody>
          <a:bodyPr/>
          <a:lstStyle>
            <a:lvl1pPr>
              <a:defRPr/>
            </a:lvl1pPr>
          </a:lstStyle>
          <a:p>
            <a:endParaRPr lang="es-ES" altLang="LID4096" dirty="0"/>
          </a:p>
        </p:txBody>
      </p:sp>
      <p:sp>
        <p:nvSpPr>
          <p:cNvPr id="6" name="Footer Placeholder 5">
            <a:extLst>
              <a:ext uri="{FF2B5EF4-FFF2-40B4-BE49-F238E27FC236}">
                <a16:creationId xmlns:a16="http://schemas.microsoft.com/office/drawing/2014/main" id="{A145617C-2D51-46E6-9416-4B89F4B53C0E}"/>
              </a:ext>
            </a:extLst>
          </p:cNvPr>
          <p:cNvSpPr>
            <a:spLocks noGrp="1"/>
          </p:cNvSpPr>
          <p:nvPr>
            <p:ph type="ftr" sz="quarter" idx="11"/>
          </p:nvPr>
        </p:nvSpPr>
        <p:spPr/>
        <p:txBody>
          <a:bodyPr/>
          <a:lstStyle>
            <a:lvl1pPr>
              <a:defRPr/>
            </a:lvl1pPr>
          </a:lstStyle>
          <a:p>
            <a:endParaRPr lang="es-ES" altLang="LID4096" dirty="0"/>
          </a:p>
        </p:txBody>
      </p:sp>
      <p:sp>
        <p:nvSpPr>
          <p:cNvPr id="7" name="Slide Number Placeholder 6">
            <a:extLst>
              <a:ext uri="{FF2B5EF4-FFF2-40B4-BE49-F238E27FC236}">
                <a16:creationId xmlns:a16="http://schemas.microsoft.com/office/drawing/2014/main" id="{4893B760-63BA-4A64-B8B7-F37DCC01106E}"/>
              </a:ext>
            </a:extLst>
          </p:cNvPr>
          <p:cNvSpPr>
            <a:spLocks noGrp="1"/>
          </p:cNvSpPr>
          <p:nvPr>
            <p:ph type="sldNum" sz="quarter" idx="12"/>
          </p:nvPr>
        </p:nvSpPr>
        <p:spPr/>
        <p:txBody>
          <a:bodyPr/>
          <a:lstStyle>
            <a:lvl1pPr>
              <a:defRPr/>
            </a:lvl1pPr>
          </a:lstStyle>
          <a:p>
            <a:fld id="{0BD08984-7A89-4E6D-87FA-1FB6BDFDA16E}" type="slidenum">
              <a:rPr lang="es-ES" altLang="LID4096"/>
              <a:pPr/>
              <a:t>‹#›</a:t>
            </a:fld>
            <a:endParaRPr lang="es-ES" altLang="LID4096" dirty="0"/>
          </a:p>
        </p:txBody>
      </p:sp>
    </p:spTree>
    <p:extLst>
      <p:ext uri="{BB962C8B-B14F-4D97-AF65-F5344CB8AC3E}">
        <p14:creationId xmlns:p14="http://schemas.microsoft.com/office/powerpoint/2010/main" val="397247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D150-175D-4E90-8A71-68CF110A8264}"/>
              </a:ext>
            </a:extLst>
          </p:cNvPr>
          <p:cNvSpPr>
            <a:spLocks noGrp="1"/>
          </p:cNvSpPr>
          <p:nvPr>
            <p:ph type="title"/>
          </p:nvPr>
        </p:nvSpPr>
        <p:spPr>
          <a:xfrm>
            <a:off x="630238" y="365125"/>
            <a:ext cx="78867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4124AD3-A3FC-4646-947C-8A2585B57E0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829D7-3F6C-4C42-A0D0-D2F154C26F0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8B291857-3297-44BB-BEB7-5860D1F17BC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CAF1F-61EA-4C13-AD3A-4C22537AE35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796249DE-C5D8-471D-8746-A4B4C07EC352}"/>
              </a:ext>
            </a:extLst>
          </p:cNvPr>
          <p:cNvSpPr>
            <a:spLocks noGrp="1"/>
          </p:cNvSpPr>
          <p:nvPr>
            <p:ph type="dt" sz="half" idx="10"/>
          </p:nvPr>
        </p:nvSpPr>
        <p:spPr/>
        <p:txBody>
          <a:bodyPr/>
          <a:lstStyle>
            <a:lvl1pPr>
              <a:defRPr/>
            </a:lvl1pPr>
          </a:lstStyle>
          <a:p>
            <a:endParaRPr lang="es-ES" altLang="LID4096" dirty="0"/>
          </a:p>
        </p:txBody>
      </p:sp>
      <p:sp>
        <p:nvSpPr>
          <p:cNvPr id="8" name="Footer Placeholder 7">
            <a:extLst>
              <a:ext uri="{FF2B5EF4-FFF2-40B4-BE49-F238E27FC236}">
                <a16:creationId xmlns:a16="http://schemas.microsoft.com/office/drawing/2014/main" id="{F2B6C1D5-8968-4999-B703-73086AACB8C8}"/>
              </a:ext>
            </a:extLst>
          </p:cNvPr>
          <p:cNvSpPr>
            <a:spLocks noGrp="1"/>
          </p:cNvSpPr>
          <p:nvPr>
            <p:ph type="ftr" sz="quarter" idx="11"/>
          </p:nvPr>
        </p:nvSpPr>
        <p:spPr/>
        <p:txBody>
          <a:bodyPr/>
          <a:lstStyle>
            <a:lvl1pPr>
              <a:defRPr/>
            </a:lvl1pPr>
          </a:lstStyle>
          <a:p>
            <a:endParaRPr lang="es-ES" altLang="LID4096" dirty="0"/>
          </a:p>
        </p:txBody>
      </p:sp>
      <p:sp>
        <p:nvSpPr>
          <p:cNvPr id="9" name="Slide Number Placeholder 8">
            <a:extLst>
              <a:ext uri="{FF2B5EF4-FFF2-40B4-BE49-F238E27FC236}">
                <a16:creationId xmlns:a16="http://schemas.microsoft.com/office/drawing/2014/main" id="{16115AE8-C2EC-44A1-9026-05AD7F7A12CA}"/>
              </a:ext>
            </a:extLst>
          </p:cNvPr>
          <p:cNvSpPr>
            <a:spLocks noGrp="1"/>
          </p:cNvSpPr>
          <p:nvPr>
            <p:ph type="sldNum" sz="quarter" idx="12"/>
          </p:nvPr>
        </p:nvSpPr>
        <p:spPr/>
        <p:txBody>
          <a:bodyPr/>
          <a:lstStyle>
            <a:lvl1pPr>
              <a:defRPr/>
            </a:lvl1pPr>
          </a:lstStyle>
          <a:p>
            <a:fld id="{47E41FE5-9DA9-46DD-B119-499890F3986E}" type="slidenum">
              <a:rPr lang="es-ES" altLang="LID4096"/>
              <a:pPr/>
              <a:t>‹#›</a:t>
            </a:fld>
            <a:endParaRPr lang="es-ES" altLang="LID4096" dirty="0"/>
          </a:p>
        </p:txBody>
      </p:sp>
    </p:spTree>
    <p:extLst>
      <p:ext uri="{BB962C8B-B14F-4D97-AF65-F5344CB8AC3E}">
        <p14:creationId xmlns:p14="http://schemas.microsoft.com/office/powerpoint/2010/main" val="304018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4B0F-CECF-4B70-BB03-0DC86A09F9E4}"/>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8B5C6EF-C8A9-40BE-BA63-FB2D7711C9FA}"/>
              </a:ext>
            </a:extLst>
          </p:cNvPr>
          <p:cNvSpPr>
            <a:spLocks noGrp="1"/>
          </p:cNvSpPr>
          <p:nvPr>
            <p:ph type="dt" sz="half" idx="10"/>
          </p:nvPr>
        </p:nvSpPr>
        <p:spPr/>
        <p:txBody>
          <a:bodyPr/>
          <a:lstStyle>
            <a:lvl1pPr>
              <a:defRPr/>
            </a:lvl1pPr>
          </a:lstStyle>
          <a:p>
            <a:endParaRPr lang="es-ES" altLang="LID4096" dirty="0"/>
          </a:p>
        </p:txBody>
      </p:sp>
      <p:sp>
        <p:nvSpPr>
          <p:cNvPr id="4" name="Footer Placeholder 3">
            <a:extLst>
              <a:ext uri="{FF2B5EF4-FFF2-40B4-BE49-F238E27FC236}">
                <a16:creationId xmlns:a16="http://schemas.microsoft.com/office/drawing/2014/main" id="{D97432BA-7342-4E0C-854E-9A121FF27A60}"/>
              </a:ext>
            </a:extLst>
          </p:cNvPr>
          <p:cNvSpPr>
            <a:spLocks noGrp="1"/>
          </p:cNvSpPr>
          <p:nvPr>
            <p:ph type="ftr" sz="quarter" idx="11"/>
          </p:nvPr>
        </p:nvSpPr>
        <p:spPr/>
        <p:txBody>
          <a:bodyPr/>
          <a:lstStyle>
            <a:lvl1pPr>
              <a:defRPr/>
            </a:lvl1pPr>
          </a:lstStyle>
          <a:p>
            <a:endParaRPr lang="es-ES" altLang="LID4096" dirty="0"/>
          </a:p>
        </p:txBody>
      </p:sp>
      <p:sp>
        <p:nvSpPr>
          <p:cNvPr id="5" name="Slide Number Placeholder 4">
            <a:extLst>
              <a:ext uri="{FF2B5EF4-FFF2-40B4-BE49-F238E27FC236}">
                <a16:creationId xmlns:a16="http://schemas.microsoft.com/office/drawing/2014/main" id="{6DFE953B-83C9-4F81-9A46-AF2262A1D057}"/>
              </a:ext>
            </a:extLst>
          </p:cNvPr>
          <p:cNvSpPr>
            <a:spLocks noGrp="1"/>
          </p:cNvSpPr>
          <p:nvPr>
            <p:ph type="sldNum" sz="quarter" idx="12"/>
          </p:nvPr>
        </p:nvSpPr>
        <p:spPr/>
        <p:txBody>
          <a:bodyPr/>
          <a:lstStyle>
            <a:lvl1pPr>
              <a:defRPr/>
            </a:lvl1pPr>
          </a:lstStyle>
          <a:p>
            <a:fld id="{C8AC8DE0-1D21-47EA-96C7-561E61E960D7}" type="slidenum">
              <a:rPr lang="es-ES" altLang="LID4096"/>
              <a:pPr/>
              <a:t>‹#›</a:t>
            </a:fld>
            <a:endParaRPr lang="es-ES" altLang="LID4096" dirty="0"/>
          </a:p>
        </p:txBody>
      </p:sp>
    </p:spTree>
    <p:extLst>
      <p:ext uri="{BB962C8B-B14F-4D97-AF65-F5344CB8AC3E}">
        <p14:creationId xmlns:p14="http://schemas.microsoft.com/office/powerpoint/2010/main" val="422834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DF3D9-7C69-48D4-BE90-84C4DFEF7B59}"/>
              </a:ext>
            </a:extLst>
          </p:cNvPr>
          <p:cNvSpPr>
            <a:spLocks noGrp="1"/>
          </p:cNvSpPr>
          <p:nvPr>
            <p:ph type="dt" sz="half" idx="10"/>
          </p:nvPr>
        </p:nvSpPr>
        <p:spPr/>
        <p:txBody>
          <a:bodyPr/>
          <a:lstStyle>
            <a:lvl1pPr>
              <a:defRPr/>
            </a:lvl1pPr>
          </a:lstStyle>
          <a:p>
            <a:endParaRPr lang="es-ES" altLang="LID4096" dirty="0"/>
          </a:p>
        </p:txBody>
      </p:sp>
      <p:sp>
        <p:nvSpPr>
          <p:cNvPr id="3" name="Footer Placeholder 2">
            <a:extLst>
              <a:ext uri="{FF2B5EF4-FFF2-40B4-BE49-F238E27FC236}">
                <a16:creationId xmlns:a16="http://schemas.microsoft.com/office/drawing/2014/main" id="{B12BC814-DF35-4B11-A260-412FECC05D25}"/>
              </a:ext>
            </a:extLst>
          </p:cNvPr>
          <p:cNvSpPr>
            <a:spLocks noGrp="1"/>
          </p:cNvSpPr>
          <p:nvPr>
            <p:ph type="ftr" sz="quarter" idx="11"/>
          </p:nvPr>
        </p:nvSpPr>
        <p:spPr/>
        <p:txBody>
          <a:bodyPr/>
          <a:lstStyle>
            <a:lvl1pPr>
              <a:defRPr/>
            </a:lvl1pPr>
          </a:lstStyle>
          <a:p>
            <a:endParaRPr lang="es-ES" altLang="LID4096" dirty="0"/>
          </a:p>
        </p:txBody>
      </p:sp>
      <p:sp>
        <p:nvSpPr>
          <p:cNvPr id="4" name="Slide Number Placeholder 3">
            <a:extLst>
              <a:ext uri="{FF2B5EF4-FFF2-40B4-BE49-F238E27FC236}">
                <a16:creationId xmlns:a16="http://schemas.microsoft.com/office/drawing/2014/main" id="{D4BF4404-D564-4EA1-8537-B3361279C470}"/>
              </a:ext>
            </a:extLst>
          </p:cNvPr>
          <p:cNvSpPr>
            <a:spLocks noGrp="1"/>
          </p:cNvSpPr>
          <p:nvPr>
            <p:ph type="sldNum" sz="quarter" idx="12"/>
          </p:nvPr>
        </p:nvSpPr>
        <p:spPr/>
        <p:txBody>
          <a:bodyPr/>
          <a:lstStyle>
            <a:lvl1pPr>
              <a:defRPr/>
            </a:lvl1pPr>
          </a:lstStyle>
          <a:p>
            <a:fld id="{BB9CDC71-389A-4DF9-86A2-A88FB4BDA512}" type="slidenum">
              <a:rPr lang="es-ES" altLang="LID4096"/>
              <a:pPr/>
              <a:t>‹#›</a:t>
            </a:fld>
            <a:endParaRPr lang="es-ES" altLang="LID4096" dirty="0"/>
          </a:p>
        </p:txBody>
      </p:sp>
    </p:spTree>
    <p:extLst>
      <p:ext uri="{BB962C8B-B14F-4D97-AF65-F5344CB8AC3E}">
        <p14:creationId xmlns:p14="http://schemas.microsoft.com/office/powerpoint/2010/main" val="124617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E7D5-1277-44CD-943B-2CF6DCD5FDD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11E8F55-C2A7-471E-9786-19823ECBF65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49C129AB-FCA8-49AB-A243-932289F506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A48DF-6F9C-4EC2-8ECC-EB1D24966967}"/>
              </a:ext>
            </a:extLst>
          </p:cNvPr>
          <p:cNvSpPr>
            <a:spLocks noGrp="1"/>
          </p:cNvSpPr>
          <p:nvPr>
            <p:ph type="dt" sz="half" idx="10"/>
          </p:nvPr>
        </p:nvSpPr>
        <p:spPr/>
        <p:txBody>
          <a:bodyPr/>
          <a:lstStyle>
            <a:lvl1pPr>
              <a:defRPr/>
            </a:lvl1pPr>
          </a:lstStyle>
          <a:p>
            <a:endParaRPr lang="es-ES" altLang="LID4096" dirty="0"/>
          </a:p>
        </p:txBody>
      </p:sp>
      <p:sp>
        <p:nvSpPr>
          <p:cNvPr id="6" name="Footer Placeholder 5">
            <a:extLst>
              <a:ext uri="{FF2B5EF4-FFF2-40B4-BE49-F238E27FC236}">
                <a16:creationId xmlns:a16="http://schemas.microsoft.com/office/drawing/2014/main" id="{C1A403EB-1ACF-4CC1-B8B1-20DB35D405B7}"/>
              </a:ext>
            </a:extLst>
          </p:cNvPr>
          <p:cNvSpPr>
            <a:spLocks noGrp="1"/>
          </p:cNvSpPr>
          <p:nvPr>
            <p:ph type="ftr" sz="quarter" idx="11"/>
          </p:nvPr>
        </p:nvSpPr>
        <p:spPr/>
        <p:txBody>
          <a:bodyPr/>
          <a:lstStyle>
            <a:lvl1pPr>
              <a:defRPr/>
            </a:lvl1pPr>
          </a:lstStyle>
          <a:p>
            <a:endParaRPr lang="es-ES" altLang="LID4096" dirty="0"/>
          </a:p>
        </p:txBody>
      </p:sp>
      <p:sp>
        <p:nvSpPr>
          <p:cNvPr id="7" name="Slide Number Placeholder 6">
            <a:extLst>
              <a:ext uri="{FF2B5EF4-FFF2-40B4-BE49-F238E27FC236}">
                <a16:creationId xmlns:a16="http://schemas.microsoft.com/office/drawing/2014/main" id="{68E1FD70-83B8-4D60-B1EA-92ED494B0AF5}"/>
              </a:ext>
            </a:extLst>
          </p:cNvPr>
          <p:cNvSpPr>
            <a:spLocks noGrp="1"/>
          </p:cNvSpPr>
          <p:nvPr>
            <p:ph type="sldNum" sz="quarter" idx="12"/>
          </p:nvPr>
        </p:nvSpPr>
        <p:spPr/>
        <p:txBody>
          <a:bodyPr/>
          <a:lstStyle>
            <a:lvl1pPr>
              <a:defRPr/>
            </a:lvl1pPr>
          </a:lstStyle>
          <a:p>
            <a:fld id="{401B81FF-A466-46F7-BB98-374AF02C09FC}" type="slidenum">
              <a:rPr lang="es-ES" altLang="LID4096"/>
              <a:pPr/>
              <a:t>‹#›</a:t>
            </a:fld>
            <a:endParaRPr lang="es-ES" altLang="LID4096" dirty="0"/>
          </a:p>
        </p:txBody>
      </p:sp>
    </p:spTree>
    <p:extLst>
      <p:ext uri="{BB962C8B-B14F-4D97-AF65-F5344CB8AC3E}">
        <p14:creationId xmlns:p14="http://schemas.microsoft.com/office/powerpoint/2010/main" val="418327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743D-A9E6-4B3C-BEA4-6EACE752B66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807D626-50D3-4C82-B5B2-178206122AE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CFBEB7F-3B6C-4E50-8FC2-4AE3A05F470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1B1FD-473D-4A99-8816-1C69D8228D4D}"/>
              </a:ext>
            </a:extLst>
          </p:cNvPr>
          <p:cNvSpPr>
            <a:spLocks noGrp="1"/>
          </p:cNvSpPr>
          <p:nvPr>
            <p:ph type="dt" sz="half" idx="10"/>
          </p:nvPr>
        </p:nvSpPr>
        <p:spPr/>
        <p:txBody>
          <a:bodyPr/>
          <a:lstStyle>
            <a:lvl1pPr>
              <a:defRPr/>
            </a:lvl1pPr>
          </a:lstStyle>
          <a:p>
            <a:endParaRPr lang="es-ES" altLang="LID4096" dirty="0"/>
          </a:p>
        </p:txBody>
      </p:sp>
      <p:sp>
        <p:nvSpPr>
          <p:cNvPr id="6" name="Footer Placeholder 5">
            <a:extLst>
              <a:ext uri="{FF2B5EF4-FFF2-40B4-BE49-F238E27FC236}">
                <a16:creationId xmlns:a16="http://schemas.microsoft.com/office/drawing/2014/main" id="{42081F0D-C0E5-4EB6-A898-248230767E77}"/>
              </a:ext>
            </a:extLst>
          </p:cNvPr>
          <p:cNvSpPr>
            <a:spLocks noGrp="1"/>
          </p:cNvSpPr>
          <p:nvPr>
            <p:ph type="ftr" sz="quarter" idx="11"/>
          </p:nvPr>
        </p:nvSpPr>
        <p:spPr/>
        <p:txBody>
          <a:bodyPr/>
          <a:lstStyle>
            <a:lvl1pPr>
              <a:defRPr/>
            </a:lvl1pPr>
          </a:lstStyle>
          <a:p>
            <a:endParaRPr lang="es-ES" altLang="LID4096" dirty="0"/>
          </a:p>
        </p:txBody>
      </p:sp>
      <p:sp>
        <p:nvSpPr>
          <p:cNvPr id="7" name="Slide Number Placeholder 6">
            <a:extLst>
              <a:ext uri="{FF2B5EF4-FFF2-40B4-BE49-F238E27FC236}">
                <a16:creationId xmlns:a16="http://schemas.microsoft.com/office/drawing/2014/main" id="{FD92E208-06C4-4619-8EDA-FA49B6FCD3AC}"/>
              </a:ext>
            </a:extLst>
          </p:cNvPr>
          <p:cNvSpPr>
            <a:spLocks noGrp="1"/>
          </p:cNvSpPr>
          <p:nvPr>
            <p:ph type="sldNum" sz="quarter" idx="12"/>
          </p:nvPr>
        </p:nvSpPr>
        <p:spPr/>
        <p:txBody>
          <a:bodyPr/>
          <a:lstStyle>
            <a:lvl1pPr>
              <a:defRPr/>
            </a:lvl1pPr>
          </a:lstStyle>
          <a:p>
            <a:fld id="{E32E1722-183E-4331-BFF4-EB7973CC12F3}" type="slidenum">
              <a:rPr lang="es-ES" altLang="LID4096"/>
              <a:pPr/>
              <a:t>‹#›</a:t>
            </a:fld>
            <a:endParaRPr lang="es-ES" altLang="LID4096" dirty="0"/>
          </a:p>
        </p:txBody>
      </p:sp>
    </p:spTree>
    <p:extLst>
      <p:ext uri="{BB962C8B-B14F-4D97-AF65-F5344CB8AC3E}">
        <p14:creationId xmlns:p14="http://schemas.microsoft.com/office/powerpoint/2010/main" val="5150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B55011-B376-44C6-9DB3-A570344FAF0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LID4096"/>
              <a:t>Haga clic para cambiar el estilo de título	</a:t>
            </a:r>
          </a:p>
        </p:txBody>
      </p:sp>
      <p:sp>
        <p:nvSpPr>
          <p:cNvPr id="1027" name="Rectangle 3">
            <a:extLst>
              <a:ext uri="{FF2B5EF4-FFF2-40B4-BE49-F238E27FC236}">
                <a16:creationId xmlns:a16="http://schemas.microsoft.com/office/drawing/2014/main" id="{98E24AC4-566B-4D10-9D78-ED1A5CAF3AC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LID4096"/>
              <a:t>Haga clic para modificar el estilo de texto del patrón</a:t>
            </a:r>
          </a:p>
          <a:p>
            <a:pPr lvl="1"/>
            <a:r>
              <a:rPr lang="es-ES" altLang="LID4096"/>
              <a:t>Segundo nivel</a:t>
            </a:r>
          </a:p>
          <a:p>
            <a:pPr lvl="2"/>
            <a:r>
              <a:rPr lang="es-ES" altLang="LID4096"/>
              <a:t>Tercer nivel</a:t>
            </a:r>
          </a:p>
          <a:p>
            <a:pPr lvl="3"/>
            <a:r>
              <a:rPr lang="es-ES" altLang="LID4096"/>
              <a:t>Cuarto nivel</a:t>
            </a:r>
          </a:p>
          <a:p>
            <a:pPr lvl="4"/>
            <a:r>
              <a:rPr lang="es-ES" altLang="LID4096"/>
              <a:t>Quinto nivel</a:t>
            </a:r>
          </a:p>
        </p:txBody>
      </p:sp>
      <p:sp>
        <p:nvSpPr>
          <p:cNvPr id="1028" name="Rectangle 4">
            <a:extLst>
              <a:ext uri="{FF2B5EF4-FFF2-40B4-BE49-F238E27FC236}">
                <a16:creationId xmlns:a16="http://schemas.microsoft.com/office/drawing/2014/main" id="{80D28CEC-D0FD-4D07-AD90-4FA730E0CE2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LID4096" dirty="0"/>
          </a:p>
        </p:txBody>
      </p:sp>
      <p:sp>
        <p:nvSpPr>
          <p:cNvPr id="1029" name="Rectangle 5">
            <a:extLst>
              <a:ext uri="{FF2B5EF4-FFF2-40B4-BE49-F238E27FC236}">
                <a16:creationId xmlns:a16="http://schemas.microsoft.com/office/drawing/2014/main" id="{11EFB8B4-D863-43F6-B7E5-055F6649B15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LID4096" dirty="0"/>
          </a:p>
        </p:txBody>
      </p:sp>
      <p:sp>
        <p:nvSpPr>
          <p:cNvPr id="1030" name="Rectangle 6">
            <a:extLst>
              <a:ext uri="{FF2B5EF4-FFF2-40B4-BE49-F238E27FC236}">
                <a16:creationId xmlns:a16="http://schemas.microsoft.com/office/drawing/2014/main" id="{E1840CCA-03BB-40BE-A52C-021D3983ADA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9F87A09-79E6-45BC-93E6-62C21E122225}" type="slidenum">
              <a:rPr lang="es-ES" altLang="LID4096"/>
              <a:pPr/>
              <a:t>‹#›</a:t>
            </a:fld>
            <a:endParaRPr lang="es-ES" altLang="LID4096" dirty="0"/>
          </a:p>
        </p:txBody>
      </p:sp>
    </p:spTree>
    <p:extLst>
      <p:ext uri="{BB962C8B-B14F-4D97-AF65-F5344CB8AC3E}">
        <p14:creationId xmlns:p14="http://schemas.microsoft.com/office/powerpoint/2010/main" val="12247758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F03D829C-2E59-4543-AAA9-8E70C59F6216}"/>
              </a:ext>
            </a:extLst>
          </p:cNvPr>
          <p:cNvSpPr>
            <a:spLocks noGrp="1" noChangeArrowheads="1"/>
          </p:cNvSpPr>
          <p:nvPr>
            <p:ph type="ctrTitle"/>
          </p:nvPr>
        </p:nvSpPr>
        <p:spPr>
          <a:xfrm>
            <a:off x="323850" y="620713"/>
            <a:ext cx="8424863" cy="719137"/>
          </a:xfrm>
        </p:spPr>
        <p:txBody>
          <a:bodyPr anchor="ctr"/>
          <a:lstStyle/>
          <a:p>
            <a:r>
              <a:rPr lang="en-US" sz="2000" dirty="0">
                <a:solidFill>
                  <a:schemeClr val="tx1"/>
                </a:solidFill>
              </a:rPr>
              <a:t> Estimation of an </a:t>
            </a:r>
            <a:r>
              <a:rPr lang="en-US" sz="1800" dirty="0">
                <a:solidFill>
                  <a:schemeClr val="tx1"/>
                </a:solidFill>
              </a:rPr>
              <a:t>NBA</a:t>
            </a:r>
            <a:r>
              <a:rPr lang="en-US" sz="2000" dirty="0">
                <a:solidFill>
                  <a:schemeClr val="tx1"/>
                </a:solidFill>
              </a:rPr>
              <a:t> Player’s Impact on his Team’s Chances of Winning</a:t>
            </a:r>
            <a:br>
              <a:rPr lang="LID4096" sz="2000" dirty="0">
                <a:solidFill>
                  <a:schemeClr val="tx1"/>
                </a:solidFill>
              </a:rPr>
            </a:br>
            <a:r>
              <a:rPr lang="LID4096" sz="1600" dirty="0">
                <a:solidFill>
                  <a:schemeClr val="tx1"/>
                </a:solidFill>
              </a:rPr>
              <a:t>Deshpande | Sameer k | Jensen | Shane T</a:t>
            </a:r>
            <a:endParaRPr lang="es-ES" altLang="LID4096" sz="1600" dirty="0">
              <a:solidFill>
                <a:schemeClr val="tx1"/>
              </a:solidFill>
            </a:endParaRPr>
          </a:p>
        </p:txBody>
      </p:sp>
      <p:sp>
        <p:nvSpPr>
          <p:cNvPr id="2056" name="Rectangle 8">
            <a:extLst>
              <a:ext uri="{FF2B5EF4-FFF2-40B4-BE49-F238E27FC236}">
                <a16:creationId xmlns:a16="http://schemas.microsoft.com/office/drawing/2014/main" id="{0E9BBE8A-A559-45DA-991E-B2401E839C81}"/>
              </a:ext>
            </a:extLst>
          </p:cNvPr>
          <p:cNvSpPr>
            <a:spLocks noGrp="1" noChangeArrowheads="1"/>
          </p:cNvSpPr>
          <p:nvPr>
            <p:ph type="subTitle" idx="1"/>
          </p:nvPr>
        </p:nvSpPr>
        <p:spPr>
          <a:xfrm>
            <a:off x="1476375" y="1339850"/>
            <a:ext cx="6400800" cy="1752600"/>
          </a:xfrm>
        </p:spPr>
        <p:txBody>
          <a:bodyPr/>
          <a:lstStyle/>
          <a:p>
            <a:r>
              <a:rPr lang="en-US" sz="3200" b="1" dirty="0">
                <a:solidFill>
                  <a:schemeClr val="tx1"/>
                </a:solidFill>
              </a:rPr>
              <a:t>Aderinto Adesijibomi</a:t>
            </a:r>
            <a:endParaRPr lang="LID4096" sz="3200" b="1" dirty="0">
              <a:solidFill>
                <a:schemeClr val="tx1"/>
              </a:solidFill>
            </a:endParaRPr>
          </a:p>
          <a:p>
            <a:r>
              <a:rPr lang="en-US" sz="1800" dirty="0">
                <a:solidFill>
                  <a:schemeClr val="tx1"/>
                </a:solidFill>
              </a:rPr>
              <a:t>Department of Computer and Information Science</a:t>
            </a:r>
            <a:endParaRPr lang="LID4096" sz="1800" dirty="0">
              <a:solidFill>
                <a:schemeClr val="tx1"/>
              </a:solidFill>
            </a:endParaRPr>
          </a:p>
          <a:p>
            <a:r>
              <a:rPr lang="en-US" sz="1800" dirty="0">
                <a:solidFill>
                  <a:schemeClr val="tx1"/>
                </a:solidFill>
              </a:rPr>
              <a:t>Linkoping University</a:t>
            </a:r>
          </a:p>
          <a:p>
            <a:endParaRPr lang="en-US" sz="1800" dirty="0">
              <a:solidFill>
                <a:schemeClr val="tx1"/>
              </a:solidFill>
            </a:endParaRPr>
          </a:p>
          <a:p>
            <a:endParaRPr lang="LID4096" sz="3200" b="1" dirty="0">
              <a:solidFill>
                <a:schemeClr val="tx1"/>
              </a:solidFill>
            </a:endParaRPr>
          </a:p>
          <a:p>
            <a:endParaRPr lang="LID4096" altLang="LID4096"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FB1D-2756-4F7D-86CF-D64ABA47B067}"/>
              </a:ext>
            </a:extLst>
          </p:cNvPr>
          <p:cNvSpPr>
            <a:spLocks noGrp="1"/>
          </p:cNvSpPr>
          <p:nvPr>
            <p:ph type="title"/>
          </p:nvPr>
        </p:nvSpPr>
        <p:spPr/>
        <p:txBody>
          <a:bodyPr/>
          <a:lstStyle/>
          <a:p>
            <a:pPr algn="l"/>
            <a:r>
              <a:rPr lang="LID4096" sz="2000" dirty="0"/>
              <a:t>R</a:t>
            </a:r>
            <a:r>
              <a:rPr lang="en-US" sz="2000" dirty="0"/>
              <a:t>egularization</a:t>
            </a:r>
            <a:r>
              <a:rPr lang="LID4096" sz="2000" dirty="0"/>
              <a:t> of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3D3F14-0BC4-46CA-BCA9-99752CD91613}"/>
                  </a:ext>
                </a:extLst>
              </p:cNvPr>
              <p:cNvSpPr>
                <a:spLocks noGrp="1"/>
              </p:cNvSpPr>
              <p:nvPr>
                <p:ph idx="1"/>
              </p:nvPr>
            </p:nvSpPr>
            <p:spPr>
              <a:xfrm>
                <a:off x="431515" y="1240604"/>
                <a:ext cx="8229600" cy="4525963"/>
              </a:xfrm>
            </p:spPr>
            <p:txBody>
              <a:bodyPr/>
              <a:lstStyle/>
              <a:p>
                <a:pPr>
                  <a:buFont typeface="Wingdings" panose="05000000000000000000" pitchFamily="2" charset="2"/>
                  <a:buChar char="Ø"/>
                </a:pPr>
                <a:r>
                  <a:rPr lang="en-US" sz="1800" dirty="0"/>
                  <a:t>Bayesian approach is used for fitting the model and </a:t>
                </a:r>
                <a:endParaRPr lang="LID4096" sz="1800" dirty="0"/>
              </a:p>
              <a:p>
                <a:pPr>
                  <a:buFont typeface="Wingdings" panose="05000000000000000000" pitchFamily="2" charset="2"/>
                  <a:buChar char="Ø"/>
                </a:pPr>
                <a:r>
                  <a:rPr lang="LID4096" sz="1800" dirty="0"/>
                  <a:t>D</a:t>
                </a:r>
                <a:r>
                  <a:rPr lang="en-US" sz="1800" dirty="0"/>
                  <a:t>ue to the large number of covariates </a:t>
                </a: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488</m:t>
                        </m:r>
                      </m:sub>
                    </m:sSub>
                  </m:oMath>
                </a14:m>
                <a:r>
                  <a:rPr lang="en-US" sz="1800" dirty="0"/>
                  <a:t> this introduced a high degree of collinearity</a:t>
                </a:r>
                <a:r>
                  <a:rPr lang="LID4096" sz="1800" dirty="0"/>
                  <a:t>.</a:t>
                </a:r>
              </a:p>
              <a:p>
                <a:pPr>
                  <a:buFont typeface="Wingdings" panose="05000000000000000000" pitchFamily="2" charset="2"/>
                  <a:buChar char="Ø"/>
                </a:pPr>
                <a:r>
                  <a:rPr lang="LID4096" sz="1800" dirty="0"/>
                  <a:t>R</a:t>
                </a:r>
                <a:r>
                  <a:rPr lang="en-US" sz="1800" dirty="0"/>
                  <a:t>egularization </a:t>
                </a:r>
                <a:r>
                  <a:rPr lang="LID4096" sz="1800" dirty="0"/>
                  <a:t>of </a:t>
                </a:r>
                <a:r>
                  <a:rPr lang="en-US" sz="1800" dirty="0"/>
                  <a:t>prior that shrinks component as close to zero is needed to stabilize the model</a:t>
                </a:r>
                <a:endParaRPr lang="LID4096" sz="1800" dirty="0"/>
              </a:p>
              <a:p>
                <a:pPr marL="0" indent="0">
                  <a:buNone/>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𝑁</m:t>
                      </m:r>
                      <m:d>
                        <m:dPr>
                          <m:ctrlPr>
                            <a:rPr lang="ar-AE" sz="1800" i="1" smtClean="0">
                              <a:latin typeface="Cambria Math" panose="02040503050406030204" pitchFamily="18" charset="0"/>
                            </a:rPr>
                          </m:ctrlPr>
                        </m:dPr>
                        <m:e>
                          <m:r>
                            <a:rPr lang="ar-AE" sz="1800" smtClean="0">
                              <a:latin typeface="Cambria Math" panose="02040503050406030204" pitchFamily="18" charset="0"/>
                            </a:rPr>
                            <m:t>𝜇</m:t>
                          </m:r>
                          <m:r>
                            <a:rPr lang="ar-AE" sz="1800" smtClean="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𝑃</m:t>
                              </m:r>
                            </m:e>
                            <m:sup>
                              <m:r>
                                <a:rPr lang="ar-AE" sz="1800">
                                  <a:latin typeface="Cambria Math" panose="02040503050406030204" pitchFamily="18" charset="0"/>
                                </a:rPr>
                                <m:t>𝑖𝑇</m:t>
                              </m:r>
                            </m:sup>
                          </m:sSup>
                          <m:r>
                            <a:rPr lang="ar-AE" sz="1800">
                              <a:latin typeface="Cambria Math" panose="02040503050406030204" pitchFamily="18" charset="0"/>
                            </a:rPr>
                            <m:t>𝜃</m:t>
                          </m:r>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𝑇</m:t>
                              </m:r>
                            </m:e>
                            <m:sup>
                              <m:r>
                                <a:rPr lang="ar-AE" sz="1800">
                                  <a:latin typeface="Cambria Math" panose="02040503050406030204" pitchFamily="18" charset="0"/>
                                </a:rPr>
                                <m:t>𝑖𝑇</m:t>
                              </m:r>
                            </m:sup>
                          </m:sSup>
                          <m:r>
                            <a:rPr lang="ar-AE" sz="1800">
                              <a:latin typeface="Cambria Math" panose="02040503050406030204" pitchFamily="18" charset="0"/>
                            </a:rPr>
                            <m:t>𝜏</m:t>
                          </m:r>
                          <m:r>
                            <a:rPr lang="ar-AE" sz="1800">
                              <a:latin typeface="Cambria Math" panose="02040503050406030204" pitchFamily="18" charset="0"/>
                            </a:rPr>
                            <m:t> </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e>
                      </m:d>
                    </m:oMath>
                  </m:oMathPara>
                </a14:m>
                <a:endParaRPr lang="LID4096" sz="1800" dirty="0"/>
              </a:p>
              <a:p>
                <a:pPr marL="0" indent="0">
                  <a:buNone/>
                </a:pPr>
                <a:endParaRPr lang="LID4096" sz="1800" dirty="0"/>
              </a:p>
              <a:p>
                <a:pPr marL="0" lvl="0" indent="0">
                  <a:buNone/>
                </a:pPr>
                <a14:m>
                  <m:oMathPara xmlns:m="http://schemas.openxmlformats.org/officeDocument/2006/math">
                    <m:oMathParaPr>
                      <m:jc m:val="center"/>
                    </m:oMathParaPr>
                    <m:oMath xmlns:m="http://schemas.openxmlformats.org/officeDocument/2006/math">
                      <m:r>
                        <a:rPr lang="ar-AE" sz="1800" smtClean="0">
                          <a:latin typeface="Cambria Math" panose="02040503050406030204" pitchFamily="18" charset="0"/>
                        </a:rPr>
                        <m:t>𝑝</m:t>
                      </m:r>
                      <m:r>
                        <a:rPr lang="ar-AE" sz="1800" smtClean="0">
                          <a:latin typeface="Cambria Math" panose="02040503050406030204" pitchFamily="18" charset="0"/>
                        </a:rPr>
                        <m:t>(</m:t>
                      </m:r>
                      <m:r>
                        <a:rPr lang="ar-AE" sz="1800" smtClean="0">
                          <a:latin typeface="Cambria Math" panose="02040503050406030204" pitchFamily="18" charset="0"/>
                        </a:rPr>
                        <m:t>𝜃</m:t>
                      </m:r>
                      <m:r>
                        <a:rPr lang="ar-AE" sz="1800" smtClean="0">
                          <a:latin typeface="Cambria Math" panose="02040503050406030204" pitchFamily="18" charset="0"/>
                        </a:rPr>
                        <m:t>,</m:t>
                      </m:r>
                      <m:r>
                        <a:rPr lang="ar-AE" sz="1800" smtClean="0">
                          <a:latin typeface="Cambria Math" panose="02040503050406030204" pitchFamily="18" charset="0"/>
                        </a:rPr>
                        <m:t>𝜏</m:t>
                      </m:r>
                      <m:r>
                        <a:rPr lang="ar-AE" sz="1800" smtClean="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𝜆</m:t>
                          </m:r>
                        </m:num>
                        <m:den>
                          <m:r>
                            <a:rPr lang="ar-AE" sz="1800">
                              <a:latin typeface="Cambria Math" panose="02040503050406030204" pitchFamily="18" charset="0"/>
                            </a:rPr>
                            <m:t>𝜎</m:t>
                          </m:r>
                        </m:den>
                      </m:f>
                      <m:sSup>
                        <m:sSupPr>
                          <m:ctrlPr>
                            <a:rPr lang="ar-AE" sz="1800" i="1">
                              <a:latin typeface="Cambria Math" panose="02040503050406030204" pitchFamily="18" charset="0"/>
                            </a:rPr>
                          </m:ctrlPr>
                        </m:sSupPr>
                        <m:e>
                          <m:r>
                            <a:rPr lang="ar-AE" sz="1800">
                              <a:latin typeface="Cambria Math" panose="02040503050406030204" pitchFamily="18" charset="0"/>
                            </a:rPr>
                            <m:t>)</m:t>
                          </m:r>
                        </m:e>
                        <m:sup>
                          <m:r>
                            <a:rPr lang="ar-AE" sz="1800">
                              <a:latin typeface="Cambria Math" panose="02040503050406030204" pitchFamily="18" charset="0"/>
                            </a:rPr>
                            <m:t>488</m:t>
                          </m:r>
                        </m:sup>
                      </m:sSup>
                      <m:r>
                        <a:rPr lang="ar-AE" sz="1800">
                          <a:latin typeface="Cambria Math" panose="02040503050406030204" pitchFamily="18" charset="0"/>
                        </a:rPr>
                        <m:t>×</m:t>
                      </m:r>
                      <m:r>
                        <a:rPr lang="ar-AE" sz="1800">
                          <a:latin typeface="Cambria Math" panose="02040503050406030204" pitchFamily="18" charset="0"/>
                        </a:rPr>
                        <m:t>𝑒𝑥𝑝</m:t>
                      </m:r>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𝜆</m:t>
                          </m:r>
                        </m:num>
                        <m:den>
                          <m:r>
                            <a:rPr lang="ar-AE" sz="1800">
                              <a:latin typeface="Cambria Math" panose="02040503050406030204" pitchFamily="18" charset="0"/>
                            </a:rPr>
                            <m:t>2</m:t>
                          </m:r>
                          <m:r>
                            <a:rPr lang="ar-AE" sz="1800">
                              <a:latin typeface="Cambria Math" panose="02040503050406030204" pitchFamily="18" charset="0"/>
                            </a:rPr>
                            <m:t>𝜎</m:t>
                          </m:r>
                        </m:den>
                      </m:f>
                      <m:nary>
                        <m:naryPr>
                          <m:chr m:val="∑"/>
                          <m:limLoc m:val="undOvr"/>
                          <m:ctrlPr>
                            <a:rPr lang="ar-AE" sz="1800" i="1">
                              <a:latin typeface="Cambria Math" panose="02040503050406030204" pitchFamily="18" charset="0"/>
                            </a:rPr>
                          </m:ctrlPr>
                        </m:naryPr>
                        <m:sub>
                          <m:r>
                            <a:rPr lang="ar-AE" sz="1800">
                              <a:latin typeface="Cambria Math" panose="02040503050406030204" pitchFamily="18" charset="0"/>
                            </a:rPr>
                            <m:t>𝑗</m:t>
                          </m:r>
                          <m:r>
                            <a:rPr lang="ar-AE" sz="1800">
                              <a:latin typeface="Cambria Math" panose="02040503050406030204" pitchFamily="18" charset="0"/>
                            </a:rPr>
                            <m:t>=</m:t>
                          </m:r>
                          <m:r>
                            <a:rPr lang="ar-AE" sz="1800">
                              <a:latin typeface="Cambria Math" panose="02040503050406030204" pitchFamily="18" charset="0"/>
                            </a:rPr>
                            <m:t>1</m:t>
                          </m:r>
                        </m:sub>
                        <m:sup>
                          <m:r>
                            <a:rPr lang="ar-AE" sz="1800">
                              <a:latin typeface="Cambria Math" panose="02040503050406030204" pitchFamily="18" charset="0"/>
                            </a:rPr>
                            <m:t>488</m:t>
                          </m:r>
                        </m:sup>
                        <m:e>
                          <m:r>
                            <a:rPr lang="ar-AE" sz="1800">
                              <a:latin typeface="Cambria Math" panose="02040503050406030204" pitchFamily="18" charset="0"/>
                            </a:rPr>
                            <m:t>∣</m:t>
                          </m:r>
                        </m:e>
                      </m:nary>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𝑗</m:t>
                          </m:r>
                        </m:sub>
                      </m:sSub>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𝜆</m:t>
                          </m:r>
                        </m:num>
                        <m:den>
                          <m:r>
                            <a:rPr lang="ar-AE" sz="1800">
                              <a:latin typeface="Cambria Math" panose="02040503050406030204" pitchFamily="18" charset="0"/>
                            </a:rPr>
                            <m:t>30</m:t>
                          </m:r>
                        </m:den>
                      </m:f>
                      <m:r>
                        <a:rPr lang="ar-AE" sz="1800">
                          <a:latin typeface="Cambria Math" panose="02040503050406030204" pitchFamily="18" charset="0"/>
                        </a:rPr>
                        <m:t>)×</m:t>
                      </m:r>
                      <m:r>
                        <a:rPr lang="ar-AE" sz="1800">
                          <a:latin typeface="Cambria Math" panose="02040503050406030204" pitchFamily="18" charset="0"/>
                        </a:rPr>
                        <m:t>𝑒𝑥𝑝</m:t>
                      </m:r>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𝜆</m:t>
                          </m:r>
                        </m:num>
                        <m:den>
                          <m:r>
                            <a:rPr lang="ar-AE" sz="1800">
                              <a:latin typeface="Cambria Math" panose="02040503050406030204" pitchFamily="18" charset="0"/>
                            </a:rPr>
                            <m:t>2</m:t>
                          </m:r>
                          <m:r>
                            <a:rPr lang="ar-AE" sz="1800">
                              <a:latin typeface="Cambria Math" panose="02040503050406030204" pitchFamily="18" charset="0"/>
                            </a:rPr>
                            <m:t>𝜎</m:t>
                          </m:r>
                        </m:den>
                      </m:f>
                      <m:nary>
                        <m:naryPr>
                          <m:chr m:val="∑"/>
                          <m:limLoc m:val="undOvr"/>
                          <m:ctrlPr>
                            <a:rPr lang="ar-AE" sz="1800" i="1">
                              <a:latin typeface="Cambria Math" panose="02040503050406030204" pitchFamily="18" charset="0"/>
                            </a:rPr>
                          </m:ctrlPr>
                        </m:naryPr>
                        <m:sub>
                          <m:r>
                            <a:rPr lang="ar-AE" sz="1800">
                              <a:latin typeface="Cambria Math" panose="02040503050406030204" pitchFamily="18" charset="0"/>
                            </a:rPr>
                            <m:t>𝑘</m:t>
                          </m:r>
                          <m:r>
                            <a:rPr lang="ar-AE" sz="1800">
                              <a:latin typeface="Cambria Math" panose="02040503050406030204" pitchFamily="18" charset="0"/>
                            </a:rPr>
                            <m:t>=</m:t>
                          </m:r>
                          <m:r>
                            <a:rPr lang="ar-AE" sz="1800">
                              <a:latin typeface="Cambria Math" panose="02040503050406030204" pitchFamily="18" charset="0"/>
                            </a:rPr>
                            <m:t>1</m:t>
                          </m:r>
                        </m:sub>
                        <m:sup>
                          <m:r>
                            <a:rPr lang="ar-AE" sz="1800">
                              <a:latin typeface="Cambria Math" panose="02040503050406030204" pitchFamily="18" charset="0"/>
                            </a:rPr>
                            <m:t>30</m:t>
                          </m:r>
                        </m:sup>
                        <m:e>
                          <m:r>
                            <a:rPr lang="ar-AE" sz="1800">
                              <a:latin typeface="Cambria Math" panose="02040503050406030204" pitchFamily="18" charset="0"/>
                            </a:rPr>
                            <m:t>∣</m:t>
                          </m:r>
                        </m:e>
                      </m:nary>
                      <m:sSub>
                        <m:sSubPr>
                          <m:ctrlPr>
                            <a:rPr lang="ar-AE" sz="1800" i="1">
                              <a:latin typeface="Cambria Math" panose="02040503050406030204" pitchFamily="18" charset="0"/>
                            </a:rPr>
                          </m:ctrlPr>
                        </m:sSubPr>
                        <m:e>
                          <m:r>
                            <a:rPr lang="ar-AE" sz="1800">
                              <a:latin typeface="Cambria Math" panose="02040503050406030204" pitchFamily="18" charset="0"/>
                            </a:rPr>
                            <m:t>𝜏</m:t>
                          </m:r>
                        </m:e>
                        <m:sub>
                          <m:r>
                            <a:rPr lang="ar-AE" sz="1800">
                              <a:latin typeface="Cambria Math" panose="02040503050406030204" pitchFamily="18" charset="0"/>
                            </a:rPr>
                            <m:t>𝑘</m:t>
                          </m:r>
                        </m:sub>
                      </m:sSub>
                      <m:r>
                        <a:rPr lang="ar-AE" sz="1800">
                          <a:latin typeface="Cambria Math" panose="02040503050406030204" pitchFamily="18" charset="0"/>
                        </a:rPr>
                        <m:t>∣)]</m:t>
                      </m:r>
                      <m:r>
                        <a:rPr lang="ar-AE" sz="1800">
                          <a:latin typeface="Cambria Math" panose="02040503050406030204" pitchFamily="18" charset="0"/>
                        </a:rPr>
                        <m:t>𝜆</m:t>
                      </m:r>
                      <m:r>
                        <a:rPr lang="ar-AE" sz="1800">
                          <a:latin typeface="Cambria Math" panose="02040503050406030204" pitchFamily="18" charset="0"/>
                        </a:rPr>
                        <m:t>&gt;</m:t>
                      </m:r>
                      <m:r>
                        <a:rPr lang="ar-AE" sz="1800" smtClean="0">
                          <a:latin typeface="Cambria Math" panose="02040503050406030204" pitchFamily="18" charset="0"/>
                        </a:rPr>
                        <m:t>0</m:t>
                      </m:r>
                    </m:oMath>
                  </m:oMathPara>
                </a14:m>
                <a:endParaRPr lang="ar-AE" sz="1800" dirty="0"/>
              </a:p>
              <a:p>
                <a:pPr marL="0" indent="0">
                  <a:buNone/>
                </a:pPr>
                <a:endParaRPr lang="ar-AE" sz="1800" dirty="0"/>
              </a:p>
              <a:p>
                <a:pPr>
                  <a:buFont typeface="Wingdings" panose="05000000000000000000" pitchFamily="2" charset="2"/>
                  <a:buChar char="Ø"/>
                </a:pPr>
                <a:endParaRPr lang="LID4096" sz="1800" dirty="0"/>
              </a:p>
            </p:txBody>
          </p:sp>
        </mc:Choice>
        <mc:Fallback>
          <p:sp>
            <p:nvSpPr>
              <p:cNvPr id="3" name="Content Placeholder 2">
                <a:extLst>
                  <a:ext uri="{FF2B5EF4-FFF2-40B4-BE49-F238E27FC236}">
                    <a16:creationId xmlns:a16="http://schemas.microsoft.com/office/drawing/2014/main" id="{563D3F14-0BC4-46CA-BCA9-99752CD91613}"/>
                  </a:ext>
                </a:extLst>
              </p:cNvPr>
              <p:cNvSpPr>
                <a:spLocks noGrp="1" noRot="1" noChangeAspect="1" noMove="1" noResize="1" noEditPoints="1" noAdjustHandles="1" noChangeArrowheads="1" noChangeShapeType="1" noTextEdit="1"/>
              </p:cNvSpPr>
              <p:nvPr>
                <p:ph idx="1"/>
              </p:nvPr>
            </p:nvSpPr>
            <p:spPr>
              <a:xfrm>
                <a:off x="431515" y="1240604"/>
                <a:ext cx="8229600" cy="4525963"/>
              </a:xfrm>
              <a:blipFill>
                <a:blip r:embed="rId2"/>
                <a:stretch>
                  <a:fillRect l="-519" t="-809" r="-519"/>
                </a:stretch>
              </a:blipFill>
            </p:spPr>
            <p:txBody>
              <a:bodyPr/>
              <a:lstStyle/>
              <a:p>
                <a:r>
                  <a:rPr lang="LID4096">
                    <a:noFill/>
                  </a:rPr>
                  <a:t> </a:t>
                </a:r>
              </a:p>
            </p:txBody>
          </p:sp>
        </mc:Fallback>
      </mc:AlternateContent>
    </p:spTree>
    <p:extLst>
      <p:ext uri="{BB962C8B-B14F-4D97-AF65-F5344CB8AC3E}">
        <p14:creationId xmlns:p14="http://schemas.microsoft.com/office/powerpoint/2010/main" val="368246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FC11-36CC-4F62-B7A4-6088B4EC8DA4}"/>
              </a:ext>
            </a:extLst>
          </p:cNvPr>
          <p:cNvSpPr>
            <a:spLocks noGrp="1"/>
          </p:cNvSpPr>
          <p:nvPr>
            <p:ph type="title"/>
          </p:nvPr>
        </p:nvSpPr>
        <p:spPr>
          <a:xfrm>
            <a:off x="457200" y="89703"/>
            <a:ext cx="8229600" cy="1143000"/>
          </a:xfrm>
        </p:spPr>
        <p:txBody>
          <a:bodyPr/>
          <a:lstStyle/>
          <a:p>
            <a:pPr algn="l"/>
            <a:r>
              <a:rPr lang="LID4096" sz="2000" dirty="0"/>
              <a:t>Gibbs Sampler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F14B22-77FB-4E19-B467-BFF535407375}"/>
                  </a:ext>
                </a:extLst>
              </p:cNvPr>
              <p:cNvSpPr>
                <a:spLocks noGrp="1"/>
              </p:cNvSpPr>
              <p:nvPr>
                <p:ph idx="1"/>
              </p:nvPr>
            </p:nvSpPr>
            <p:spPr>
              <a:xfrm>
                <a:off x="441789" y="973477"/>
                <a:ext cx="8229600" cy="4525963"/>
              </a:xfrm>
            </p:spPr>
            <p:txBody>
              <a:bodyPr/>
              <a:lstStyle/>
              <a:p>
                <a:pPr>
                  <a:buFont typeface="Wingdings" panose="05000000000000000000" pitchFamily="2" charset="2"/>
                  <a:buChar char="Ø"/>
                </a:pPr>
                <a:r>
                  <a:rPr lang="en-US" sz="1800" dirty="0"/>
                  <a:t>Monte Carlo algorithm by Gibbs in R to simulate the estimate of the</a:t>
                </a:r>
                <a:r>
                  <a:rPr lang="LID4096" sz="1800" dirty="0"/>
                  <a:t> </a:t>
                </a:r>
                <a:r>
                  <a:rPr lang="en-US" sz="1800" dirty="0"/>
                  <a:t>posterior distribution. </a:t>
                </a:r>
                <a:endParaRPr lang="LID4096" sz="1800" dirty="0"/>
              </a:p>
              <a:p>
                <a:pPr>
                  <a:buFont typeface="Wingdings" panose="05000000000000000000" pitchFamily="2" charset="2"/>
                  <a:buChar char="Ø"/>
                </a:pPr>
                <a:endParaRPr lang="LID4096" sz="1800" dirty="0"/>
              </a:p>
              <a:p>
                <a:pPr>
                  <a:buFont typeface="Wingdings" panose="05000000000000000000" pitchFamily="2" charset="2"/>
                  <a:buChar char="Ø"/>
                </a:pPr>
                <a:r>
                  <a:rPr lang="en-US" sz="1800" dirty="0"/>
                  <a:t>Gibbs sampling is applicable when the joint distribution is unknown or it’s difficult to sample directly</a:t>
                </a:r>
                <a:r>
                  <a:rPr lang="LID4096" sz="1800" dirty="0"/>
                  <a:t> due to the hierachical nature of the data.</a:t>
                </a:r>
              </a:p>
              <a:p>
                <a:pPr>
                  <a:buFont typeface="Wingdings" panose="05000000000000000000" pitchFamily="2" charset="2"/>
                  <a:buChar char="Ø"/>
                </a:pPr>
                <a:endParaRPr lang="LID4096" sz="1800" dirty="0"/>
              </a:p>
              <a:p>
                <a:pPr marL="0" lvl="0" indent="0">
                  <a:buNone/>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𝑝</m:t>
                      </m:r>
                      <m:r>
                        <a:rPr lang="ar-AE" sz="1800" smtClean="0">
                          <a:latin typeface="Cambria Math" panose="02040503050406030204" pitchFamily="18" charset="0"/>
                        </a:rPr>
                        <m:t>(</m:t>
                      </m:r>
                      <m:r>
                        <a:rPr lang="ar-AE" sz="1800" smtClean="0">
                          <a:latin typeface="Cambria Math" panose="02040503050406030204" pitchFamily="18" charset="0"/>
                        </a:rPr>
                        <m:t>ℐ</m:t>
                      </m:r>
                      <m:r>
                        <a:rPr lang="ar-AE" sz="1800" smtClean="0">
                          <a:latin typeface="Cambria Math" panose="02040503050406030204" pitchFamily="18" charset="0"/>
                        </a:rPr>
                        <m:t>∣</m:t>
                      </m:r>
                      <m:r>
                        <a:rPr lang="ar-AE" sz="1800" smtClean="0">
                          <a:latin typeface="Cambria Math" panose="02040503050406030204" pitchFamily="18" charset="0"/>
                        </a:rPr>
                        <m:t>𝑦</m:t>
                      </m:r>
                      <m:r>
                        <a:rPr lang="ar-AE" sz="1800" smtClean="0">
                          <a:latin typeface="Cambria Math" panose="02040503050406030204" pitchFamily="18" charset="0"/>
                        </a:rPr>
                        <m:t>,</m:t>
                      </m:r>
                      <m:r>
                        <a:rPr lang="ar-AE" sz="1800" smtClean="0">
                          <a:latin typeface="Cambria Math" panose="02040503050406030204" pitchFamily="18" charset="0"/>
                        </a:rPr>
                        <m:t>𝑋</m:t>
                      </m:r>
                      <m:r>
                        <a:rPr lang="ar-AE" sz="1800" smtClean="0">
                          <a:latin typeface="Cambria Math" panose="02040503050406030204" pitchFamily="18" charset="0"/>
                        </a:rPr>
                        <m:t>)</m:t>
                      </m:r>
                    </m:oMath>
                  </m:oMathPara>
                </a14:m>
                <a:endParaRPr lang="LID4096" sz="1800" dirty="0"/>
              </a:p>
              <a:p>
                <a:pPr marL="0" lvl="0" indent="0">
                  <a:buNone/>
                </a:pPr>
                <a:endParaRPr lang="ar-AE" sz="1800" dirty="0"/>
              </a:p>
              <a:p>
                <a:pPr marL="0" lvl="0" indent="0">
                  <a:buNone/>
                </a:pPr>
                <a14:m>
                  <m:oMathPara xmlns:m="http://schemas.openxmlformats.org/officeDocument/2006/math">
                    <m:oMathParaPr>
                      <m:jc m:val="center"/>
                    </m:oMathParaPr>
                    <m:oMath xmlns:m="http://schemas.openxmlformats.org/officeDocument/2006/math">
                      <m:r>
                        <a:rPr lang="ar-AE" sz="1800">
                          <a:latin typeface="Cambria Math" panose="02040503050406030204" pitchFamily="18" charset="0"/>
                        </a:rPr>
                        <m:t>𝐷𝑟𝑎𝑤</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1</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ℐ</m:t>
                          </m:r>
                        </m:e>
                        <m:sub>
                          <m:r>
                            <a:rPr lang="ar-AE" sz="1800">
                              <a:latin typeface="Cambria Math" panose="02040503050406030204" pitchFamily="18" charset="0"/>
                            </a:rPr>
                            <m:t>−</m:t>
                          </m:r>
                          <m:r>
                            <a:rPr lang="ar-AE" sz="1800">
                              <a:latin typeface="Cambria Math" panose="02040503050406030204" pitchFamily="18" charset="0"/>
                            </a:rPr>
                            <m:t>1</m:t>
                          </m:r>
                        </m:sub>
                      </m:sSub>
                      <m:r>
                        <a:rPr lang="ar-AE" sz="1800">
                          <a:latin typeface="Cambria Math" panose="02040503050406030204" pitchFamily="18" charset="0"/>
                        </a:rPr>
                        <m:t>,</m:t>
                      </m:r>
                      <m:r>
                        <a:rPr lang="ar-AE" sz="1800">
                          <a:latin typeface="Cambria Math" panose="02040503050406030204" pitchFamily="18" charset="0"/>
                        </a:rPr>
                        <m:t>𝑦</m:t>
                      </m:r>
                      <m:r>
                        <a:rPr lang="ar-AE" sz="1800">
                          <a:latin typeface="Cambria Math" panose="02040503050406030204" pitchFamily="18" charset="0"/>
                        </a:rPr>
                        <m:t>,</m:t>
                      </m:r>
                      <m:r>
                        <a:rPr lang="ar-AE" sz="1800">
                          <a:latin typeface="Cambria Math" panose="02040503050406030204" pitchFamily="18" charset="0"/>
                        </a:rPr>
                        <m:t>𝑋</m:t>
                      </m:r>
                    </m:oMath>
                  </m:oMathPara>
                </a14:m>
                <a:endParaRPr lang="LID4096" sz="1800" dirty="0"/>
              </a:p>
              <a:p>
                <a:pPr marL="0" lvl="0" indent="0">
                  <a:buNone/>
                </a:pPr>
                <a:endParaRPr lang="ar-AE" sz="1800" dirty="0"/>
              </a:p>
              <a:p>
                <a:pPr marL="0" lvl="0" indent="0">
                  <a:buNone/>
                </a:pPr>
                <a14:m>
                  <m:oMathPara xmlns:m="http://schemas.openxmlformats.org/officeDocument/2006/math">
                    <m:oMathParaPr>
                      <m:jc m:val="center"/>
                    </m:oMathParaPr>
                    <m:oMath xmlns:m="http://schemas.openxmlformats.org/officeDocument/2006/math">
                      <m:r>
                        <a:rPr lang="ar-AE" sz="1800">
                          <a:latin typeface="Cambria Math" panose="02040503050406030204" pitchFamily="18" charset="0"/>
                        </a:rPr>
                        <m:t>𝐷𝑟𝑎𝑤</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2</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ℐ</m:t>
                          </m:r>
                        </m:e>
                        <m:sub>
                          <m:r>
                            <a:rPr lang="ar-AE" sz="1800">
                              <a:latin typeface="Cambria Math" panose="02040503050406030204" pitchFamily="18" charset="0"/>
                            </a:rPr>
                            <m:t>−</m:t>
                          </m:r>
                          <m:r>
                            <a:rPr lang="ar-AE" sz="1800">
                              <a:latin typeface="Cambria Math" panose="02040503050406030204" pitchFamily="18" charset="0"/>
                            </a:rPr>
                            <m:t>2</m:t>
                          </m:r>
                        </m:sub>
                      </m:sSub>
                      <m:r>
                        <a:rPr lang="ar-AE" sz="1800">
                          <a:latin typeface="Cambria Math" panose="02040503050406030204" pitchFamily="18" charset="0"/>
                        </a:rPr>
                        <m:t>,</m:t>
                      </m:r>
                      <m:r>
                        <a:rPr lang="ar-AE" sz="1800">
                          <a:latin typeface="Cambria Math" panose="02040503050406030204" pitchFamily="18" charset="0"/>
                        </a:rPr>
                        <m:t>𝑦</m:t>
                      </m:r>
                      <m:r>
                        <a:rPr lang="ar-AE" sz="1800">
                          <a:latin typeface="Cambria Math" panose="02040503050406030204" pitchFamily="18" charset="0"/>
                        </a:rPr>
                        <m:t>,</m:t>
                      </m:r>
                      <m:r>
                        <a:rPr lang="ar-AE" sz="1800">
                          <a:latin typeface="Cambria Math" panose="02040503050406030204" pitchFamily="18" charset="0"/>
                        </a:rPr>
                        <m:t>𝑋</m:t>
                      </m:r>
                    </m:oMath>
                  </m:oMathPara>
                </a14:m>
                <a:endParaRPr lang="ar-AE" sz="1800" dirty="0"/>
              </a:p>
              <a:p>
                <a:pPr marL="0" lvl="0" indent="0">
                  <a:buNone/>
                </a:pPr>
                <a14:m>
                  <m:oMathPara xmlns:m="http://schemas.openxmlformats.org/officeDocument/2006/math">
                    <m:oMathParaPr>
                      <m:jc m:val="center"/>
                    </m:oMathParaPr>
                    <m:oMath xmlns:m="http://schemas.openxmlformats.org/officeDocument/2006/math">
                      <m:r>
                        <a:rPr lang="ar-AE" sz="1800">
                          <a:latin typeface="Cambria Math" panose="02040503050406030204" pitchFamily="18" charset="0"/>
                        </a:rPr>
                        <m:t>⋅⋅⋅</m:t>
                      </m:r>
                    </m:oMath>
                  </m:oMathPara>
                </a14:m>
                <a:endParaRPr lang="ar-AE" sz="1800" dirty="0"/>
              </a:p>
              <a:p>
                <a:pPr marL="0" lvl="0" indent="0">
                  <a:buNone/>
                </a:pPr>
                <a14:m>
                  <m:oMathPara xmlns:m="http://schemas.openxmlformats.org/officeDocument/2006/math">
                    <m:oMathParaPr>
                      <m:jc m:val="center"/>
                    </m:oMathParaPr>
                    <m:oMath xmlns:m="http://schemas.openxmlformats.org/officeDocument/2006/math">
                      <m:r>
                        <a:rPr lang="ar-AE" sz="1800">
                          <a:latin typeface="Cambria Math" panose="02040503050406030204" pitchFamily="18" charset="0"/>
                        </a:rPr>
                        <m:t>𝐷𝑟𝑎𝑤</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𝑝</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ℐ</m:t>
                          </m:r>
                        </m:e>
                        <m:sub>
                          <m:r>
                            <a:rPr lang="ar-AE" sz="1800">
                              <a:latin typeface="Cambria Math" panose="02040503050406030204" pitchFamily="18" charset="0"/>
                            </a:rPr>
                            <m:t>−</m:t>
                          </m:r>
                          <m:r>
                            <a:rPr lang="ar-AE" sz="1800">
                              <a:latin typeface="Cambria Math" panose="02040503050406030204" pitchFamily="18" charset="0"/>
                            </a:rPr>
                            <m:t>𝑝</m:t>
                          </m:r>
                        </m:sub>
                      </m:sSub>
                      <m:r>
                        <a:rPr lang="ar-AE" sz="1800">
                          <a:latin typeface="Cambria Math" panose="02040503050406030204" pitchFamily="18" charset="0"/>
                        </a:rPr>
                        <m:t>,</m:t>
                      </m:r>
                      <m:r>
                        <a:rPr lang="ar-AE" sz="1800">
                          <a:latin typeface="Cambria Math" panose="02040503050406030204" pitchFamily="18" charset="0"/>
                        </a:rPr>
                        <m:t>𝑦</m:t>
                      </m:r>
                      <m:r>
                        <a:rPr lang="ar-AE" sz="1800">
                          <a:latin typeface="Cambria Math" panose="02040503050406030204" pitchFamily="18" charset="0"/>
                        </a:rPr>
                        <m:t>,</m:t>
                      </m:r>
                      <m:r>
                        <a:rPr lang="ar-AE" sz="1800">
                          <a:latin typeface="Cambria Math" panose="02040503050406030204" pitchFamily="18" charset="0"/>
                        </a:rPr>
                        <m:t>𝑋</m:t>
                      </m:r>
                    </m:oMath>
                  </m:oMathPara>
                </a14:m>
                <a:endParaRPr lang="ar-AE" sz="1800" dirty="0"/>
              </a:p>
              <a:p>
                <a:pPr>
                  <a:buFont typeface="Wingdings" panose="05000000000000000000" pitchFamily="2" charset="2"/>
                  <a:buChar char="Ø"/>
                </a:pPr>
                <a:endParaRPr lang="LID4096" sz="1800" dirty="0"/>
              </a:p>
            </p:txBody>
          </p:sp>
        </mc:Choice>
        <mc:Fallback xmlns="">
          <p:sp>
            <p:nvSpPr>
              <p:cNvPr id="3" name="Content Placeholder 2">
                <a:extLst>
                  <a:ext uri="{FF2B5EF4-FFF2-40B4-BE49-F238E27FC236}">
                    <a16:creationId xmlns:a16="http://schemas.microsoft.com/office/drawing/2014/main" id="{9DF14B22-77FB-4E19-B467-BFF535407375}"/>
                  </a:ext>
                </a:extLst>
              </p:cNvPr>
              <p:cNvSpPr>
                <a:spLocks noGrp="1" noRot="1" noChangeAspect="1" noMove="1" noResize="1" noEditPoints="1" noAdjustHandles="1" noChangeArrowheads="1" noChangeShapeType="1" noTextEdit="1"/>
              </p:cNvSpPr>
              <p:nvPr>
                <p:ph idx="1"/>
              </p:nvPr>
            </p:nvSpPr>
            <p:spPr>
              <a:xfrm>
                <a:off x="441789" y="973477"/>
                <a:ext cx="8229600" cy="4525963"/>
              </a:xfrm>
              <a:blipFill>
                <a:blip r:embed="rId2"/>
                <a:stretch>
                  <a:fillRect l="-444" t="-809"/>
                </a:stretch>
              </a:blipFill>
            </p:spPr>
            <p:txBody>
              <a:bodyPr/>
              <a:lstStyle/>
              <a:p>
                <a:r>
                  <a:rPr lang="LID4096">
                    <a:noFill/>
                  </a:rPr>
                  <a:t> </a:t>
                </a:r>
              </a:p>
            </p:txBody>
          </p:sp>
        </mc:Fallback>
      </mc:AlternateContent>
    </p:spTree>
    <p:extLst>
      <p:ext uri="{BB962C8B-B14F-4D97-AF65-F5344CB8AC3E}">
        <p14:creationId xmlns:p14="http://schemas.microsoft.com/office/powerpoint/2010/main" val="307987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7E-B33B-4057-AEC6-C9007D8899A8}"/>
              </a:ext>
            </a:extLst>
          </p:cNvPr>
          <p:cNvSpPr>
            <a:spLocks noGrp="1"/>
          </p:cNvSpPr>
          <p:nvPr>
            <p:ph type="title"/>
          </p:nvPr>
        </p:nvSpPr>
        <p:spPr>
          <a:xfrm>
            <a:off x="457200" y="223267"/>
            <a:ext cx="8229600" cy="1143000"/>
          </a:xfrm>
        </p:spPr>
        <p:txBody>
          <a:bodyPr/>
          <a:lstStyle/>
          <a:p>
            <a:pPr algn="l"/>
            <a:r>
              <a:rPr lang="LID4096" sz="2000" dirty="0"/>
              <a:t>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956556-DF4A-4BD0-AB23-D0878FC40FA0}"/>
                  </a:ext>
                </a:extLst>
              </p:cNvPr>
              <p:cNvSpPr>
                <a:spLocks noGrp="1"/>
              </p:cNvSpPr>
              <p:nvPr>
                <p:ph idx="1"/>
              </p:nvPr>
            </p:nvSpPr>
            <p:spPr>
              <a:xfrm>
                <a:off x="457200" y="1299582"/>
                <a:ext cx="8229600" cy="4525963"/>
              </a:xfrm>
            </p:spPr>
            <p:txBody>
              <a:bodyPr/>
              <a:lstStyle/>
              <a:p>
                <a:pPr>
                  <a:buFont typeface="Wingdings" panose="05000000000000000000" pitchFamily="2" charset="2"/>
                  <a:buChar char="Ø"/>
                </a:pPr>
                <a:r>
                  <a:rPr lang="en-US" sz="1800" dirty="0"/>
                  <a:t>Posterior Analysis</a:t>
                </a:r>
                <a:endParaRPr lang="LID4096" sz="1800" dirty="0"/>
              </a:p>
              <a:p>
                <a:pPr>
                  <a:buFont typeface="Wingdings" panose="05000000000000000000" pitchFamily="2" charset="2"/>
                  <a:buChar char="§"/>
                </a:pPr>
                <a:r>
                  <a:rPr lang="LID4096" sz="1800" dirty="0"/>
                  <a:t>Kelvin Durant</a:t>
                </a:r>
              </a:p>
              <a:p>
                <a:pPr>
                  <a:buFont typeface="Wingdings" panose="05000000000000000000" pitchFamily="2" charset="2"/>
                  <a:buChar char="§"/>
                </a:pPr>
                <a:r>
                  <a:rPr lang="LID4096" sz="1800" dirty="0"/>
                  <a:t>Lebron James</a:t>
                </a:r>
              </a:p>
              <a:p>
                <a:pPr>
                  <a:buFont typeface="Wingdings" panose="05000000000000000000" pitchFamily="2" charset="2"/>
                  <a:buChar char="§"/>
                </a:pPr>
                <a:r>
                  <a:rPr lang="LID4096" sz="1800" dirty="0"/>
                  <a:t>Nowitzki</a:t>
                </a:r>
              </a:p>
              <a:p>
                <a:pPr>
                  <a:buFont typeface="Wingdings" panose="05000000000000000000" pitchFamily="2" charset="2"/>
                  <a:buChar char="§"/>
                </a:pPr>
                <a:r>
                  <a:rPr lang="LID4096" sz="1800" dirty="0"/>
                  <a:t>Gee</a:t>
                </a:r>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a:p>
                <a:pPr marL="0" indent="0" algn="ctr">
                  <a:buNone/>
                </a:pPr>
                <a:endParaRPr lang="LID4096" sz="1800" dirty="0"/>
              </a:p>
              <a:p>
                <a:pPr>
                  <a:buFont typeface="Wingdings" panose="05000000000000000000" pitchFamily="2" charset="2"/>
                  <a:buChar char="Ø"/>
                </a:pPr>
                <a:r>
                  <a:rPr lang="LID4096" sz="1800" dirty="0"/>
                  <a:t>             </a:t>
                </a:r>
              </a:p>
              <a:p>
                <a:pPr>
                  <a:buFont typeface="Wingdings" panose="05000000000000000000" pitchFamily="2" charset="2"/>
                  <a:buChar char="Ø"/>
                </a:pPr>
                <a:r>
                  <a:rPr lang="LID4096" sz="1800" dirty="0"/>
                  <a:t>                              </a:t>
                </a:r>
                <a:r>
                  <a:rPr lang="en-US" sz="1800" dirty="0"/>
                  <a:t>variability of</a:t>
                </a:r>
                <a:r>
                  <a:rPr lang="LID4096" sz="1800" dirty="0"/>
                  <a:t> </a:t>
                </a: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𝑦</m:t>
                        </m:r>
                      </m:e>
                      <m:sub>
                        <m:r>
                          <a:rPr lang="ar-AE" sz="1800">
                            <a:latin typeface="Cambria Math" panose="02040503050406030204" pitchFamily="18" charset="0"/>
                          </a:rPr>
                          <m:t>𝑖</m:t>
                        </m:r>
                      </m:sub>
                    </m:sSub>
                  </m:oMath>
                </a14:m>
                <a:r>
                  <a:rPr lang="en-US" sz="1800" dirty="0"/>
                  <a:t> is within the range of [-0.2, 0</a:t>
                </a:r>
                <a:r>
                  <a:rPr lang="LID4096" sz="1800" dirty="0"/>
                  <a:t>.</a:t>
                </a:r>
                <a:r>
                  <a:rPr lang="en-US" sz="1800" dirty="0"/>
                  <a:t>2</a:t>
                </a:r>
                <a:r>
                  <a:rPr lang="LID4096" sz="1800" dirty="0"/>
                  <a:t>]</a:t>
                </a:r>
              </a:p>
              <a:p>
                <a:pPr>
                  <a:buFont typeface="Wingdings" panose="05000000000000000000" pitchFamily="2" charset="2"/>
                  <a:buChar char="Ø"/>
                </a:pPr>
                <a:endParaRPr lang="LID4096" sz="1800" dirty="0"/>
              </a:p>
            </p:txBody>
          </p:sp>
        </mc:Choice>
        <mc:Fallback xmlns="">
          <p:sp>
            <p:nvSpPr>
              <p:cNvPr id="3" name="Content Placeholder 2">
                <a:extLst>
                  <a:ext uri="{FF2B5EF4-FFF2-40B4-BE49-F238E27FC236}">
                    <a16:creationId xmlns:a16="http://schemas.microsoft.com/office/drawing/2014/main" id="{D6956556-DF4A-4BD0-AB23-D0878FC40FA0}"/>
                  </a:ext>
                </a:extLst>
              </p:cNvPr>
              <p:cNvSpPr>
                <a:spLocks noGrp="1" noRot="1" noChangeAspect="1" noMove="1" noResize="1" noEditPoints="1" noAdjustHandles="1" noChangeArrowheads="1" noChangeShapeType="1" noTextEdit="1"/>
              </p:cNvSpPr>
              <p:nvPr>
                <p:ph idx="1"/>
              </p:nvPr>
            </p:nvSpPr>
            <p:spPr>
              <a:xfrm>
                <a:off x="457200" y="1299582"/>
                <a:ext cx="8229600" cy="4525963"/>
              </a:xfrm>
              <a:blipFill>
                <a:blip r:embed="rId2"/>
                <a:stretch>
                  <a:fillRect l="-444" t="-673"/>
                </a:stretch>
              </a:blipFill>
            </p:spPr>
            <p:txBody>
              <a:bodyPr/>
              <a:lstStyle/>
              <a:p>
                <a:r>
                  <a:rPr lang="LID4096">
                    <a:noFill/>
                  </a:rPr>
                  <a:t> </a:t>
                </a:r>
              </a:p>
            </p:txBody>
          </p:sp>
        </mc:Fallback>
      </mc:AlternateContent>
      <p:pic>
        <p:nvPicPr>
          <p:cNvPr id="5" name="Picture 4" descr="Chart, line chart, histogram&#10;&#10;Description automatically generated">
            <a:extLst>
              <a:ext uri="{FF2B5EF4-FFF2-40B4-BE49-F238E27FC236}">
                <a16:creationId xmlns:a16="http://schemas.microsoft.com/office/drawing/2014/main" id="{2E528E23-01E2-47FD-9826-001675B07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842" y="1032455"/>
            <a:ext cx="4488889" cy="4145225"/>
          </a:xfrm>
          <a:prstGeom prst="rect">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98403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823BD-1BFF-47B3-A82A-6FD3CD8EE5E6}"/>
              </a:ext>
            </a:extLst>
          </p:cNvPr>
          <p:cNvSpPr>
            <a:spLocks noGrp="1"/>
          </p:cNvSpPr>
          <p:nvPr>
            <p:ph idx="1"/>
          </p:nvPr>
        </p:nvSpPr>
        <p:spPr>
          <a:xfrm>
            <a:off x="457200" y="326204"/>
            <a:ext cx="8229600" cy="4749229"/>
          </a:xfrm>
        </p:spPr>
        <p:txBody>
          <a:bodyPr/>
          <a:lstStyle/>
          <a:p>
            <a:pPr>
              <a:buFont typeface="Wingdings" panose="05000000000000000000" pitchFamily="2" charset="2"/>
              <a:buChar char="Ø"/>
            </a:pPr>
            <a:r>
              <a:rPr lang="LID4096" sz="1800" dirty="0"/>
              <a:t>Approximate posterior density of kelvin Durant, Lebron James, Dirk Nowitzki and Alonzo Gee as season progresses</a:t>
            </a:r>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p:txBody>
      </p:sp>
      <p:pic>
        <p:nvPicPr>
          <p:cNvPr id="9" name="Picture 8" descr="Chart, histogram&#10;&#10;Description automatically generated">
            <a:extLst>
              <a:ext uri="{FF2B5EF4-FFF2-40B4-BE49-F238E27FC236}">
                <a16:creationId xmlns:a16="http://schemas.microsoft.com/office/drawing/2014/main" id="{634370DB-9B46-4FC2-A8D0-A5B682FA6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786" y="1037688"/>
            <a:ext cx="6493267" cy="4243227"/>
          </a:xfrm>
          <a:prstGeom prst="rect">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55488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D4FC4-4407-4B0E-AABD-9D35AE6D5C59}"/>
              </a:ext>
            </a:extLst>
          </p:cNvPr>
          <p:cNvSpPr>
            <a:spLocks noGrp="1"/>
          </p:cNvSpPr>
          <p:nvPr>
            <p:ph idx="1"/>
          </p:nvPr>
        </p:nvSpPr>
        <p:spPr>
          <a:xfrm>
            <a:off x="559941" y="552236"/>
            <a:ext cx="8229600" cy="4525963"/>
          </a:xfrm>
        </p:spPr>
        <p:txBody>
          <a:bodyPr/>
          <a:lstStyle/>
          <a:p>
            <a:pPr>
              <a:buFont typeface="Wingdings" panose="05000000000000000000" pitchFamily="2" charset="2"/>
              <a:buChar char="Ø"/>
            </a:pPr>
            <a:r>
              <a:rPr lang="en-US" sz="1800" dirty="0"/>
              <a:t>Comparing Players</a:t>
            </a:r>
            <a:endParaRPr lang="LID4096" sz="1800" dirty="0"/>
          </a:p>
          <a:p>
            <a:pPr>
              <a:buFont typeface="Wingdings" panose="05000000000000000000" pitchFamily="2" charset="2"/>
              <a:buChar char="§"/>
            </a:pPr>
            <a:r>
              <a:rPr lang="en-US" sz="1800" dirty="0"/>
              <a:t>Directly comparing the partial effects of players is not possible because of the multivariate characteristics of the contexts in which they played.</a:t>
            </a:r>
            <a:endParaRPr lang="LID4096" sz="1800" dirty="0"/>
          </a:p>
          <a:p>
            <a:pPr>
              <a:buFont typeface="Wingdings" panose="05000000000000000000" pitchFamily="2" charset="2"/>
              <a:buChar char="§"/>
            </a:pPr>
            <a:r>
              <a:rPr lang="en-US" sz="1800" dirty="0"/>
              <a:t>Mahalanobis distance between leverage profiles of each player was computed</a:t>
            </a:r>
            <a:r>
              <a:rPr lang="LID4096" sz="1800" dirty="0"/>
              <a:t> to show players with similar leverage profile.</a:t>
            </a:r>
          </a:p>
          <a:p>
            <a:pPr>
              <a:buFont typeface="Wingdings" panose="05000000000000000000" pitchFamily="2" charset="2"/>
              <a:buChar char="Ø"/>
            </a:pPr>
            <a:endParaRPr lang="LID4096" sz="1800" dirty="0"/>
          </a:p>
        </p:txBody>
      </p:sp>
      <p:pic>
        <p:nvPicPr>
          <p:cNvPr id="5" name="Picture 4" descr="Graphical user interface, text, application&#10;&#10;Description automatically generated">
            <a:extLst>
              <a:ext uri="{FF2B5EF4-FFF2-40B4-BE49-F238E27FC236}">
                <a16:creationId xmlns:a16="http://schemas.microsoft.com/office/drawing/2014/main" id="{35F18B61-D3FD-4B4C-A113-F7E905611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56" y="2200103"/>
            <a:ext cx="6709026" cy="2457793"/>
          </a:xfrm>
          <a:prstGeom prst="rect">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51141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5A39-11D1-4EA6-8A19-06E8D798B1B3}"/>
              </a:ext>
            </a:extLst>
          </p:cNvPr>
          <p:cNvSpPr>
            <a:spLocks noGrp="1"/>
          </p:cNvSpPr>
          <p:nvPr>
            <p:ph idx="1"/>
          </p:nvPr>
        </p:nvSpPr>
        <p:spPr>
          <a:xfrm>
            <a:off x="457200" y="254285"/>
            <a:ext cx="8229600" cy="4525963"/>
          </a:xfrm>
        </p:spPr>
        <p:txBody>
          <a:bodyPr/>
          <a:lstStyle/>
          <a:p>
            <a:pPr>
              <a:buFont typeface="Wingdings" panose="05000000000000000000" pitchFamily="2" charset="2"/>
              <a:buChar char="Ø"/>
            </a:pPr>
            <a:r>
              <a:rPr lang="en-US" sz="1800" dirty="0"/>
              <a:t>Comparison box plots of partial effects of players with similar leverage profiles</a:t>
            </a:r>
            <a:r>
              <a:rPr lang="LID4096" sz="1800" dirty="0"/>
              <a:t>.</a:t>
            </a:r>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p:txBody>
      </p:sp>
      <p:pic>
        <p:nvPicPr>
          <p:cNvPr id="7" name="Picture 6" descr="Chart, box and whisker chart&#10;&#10;Description automatically generated">
            <a:extLst>
              <a:ext uri="{FF2B5EF4-FFF2-40B4-BE49-F238E27FC236}">
                <a16:creationId xmlns:a16="http://schemas.microsoft.com/office/drawing/2014/main" id="{DD3D08D6-6E6A-4245-9D4F-41E2ED529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9" y="1074856"/>
            <a:ext cx="6554912" cy="4153480"/>
          </a:xfrm>
          <a:prstGeom prst="rect">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752733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06350-775E-4D99-A166-7F7A231DEE21}"/>
              </a:ext>
            </a:extLst>
          </p:cNvPr>
          <p:cNvSpPr>
            <a:spLocks noGrp="1"/>
          </p:cNvSpPr>
          <p:nvPr>
            <p:ph idx="1"/>
          </p:nvPr>
        </p:nvSpPr>
        <p:spPr>
          <a:xfrm>
            <a:off x="375007" y="192640"/>
            <a:ext cx="8229600" cy="4525963"/>
          </a:xfrm>
        </p:spPr>
        <p:txBody>
          <a:bodyPr/>
          <a:lstStyle/>
          <a:p>
            <a:pPr>
              <a:buFont typeface="Wingdings" panose="05000000000000000000" pitchFamily="2" charset="2"/>
              <a:buChar char="Ø"/>
            </a:pPr>
            <a:r>
              <a:rPr lang="LID4096" sz="1800" dirty="0"/>
              <a:t>Impact ranking of players with estimated probabilities and salaries</a:t>
            </a:r>
          </a:p>
          <a:p>
            <a:pPr>
              <a:buFont typeface="Wingdings" panose="05000000000000000000" pitchFamily="2" charset="2"/>
              <a:buChar char="Ø"/>
            </a:pPr>
            <a:endParaRPr lang="LID4096" sz="1800" dirty="0"/>
          </a:p>
          <a:p>
            <a:pPr>
              <a:buFont typeface="Wingdings" panose="05000000000000000000" pitchFamily="2" charset="2"/>
              <a:buChar char="Ø"/>
            </a:pPr>
            <a:endParaRPr lang="LID4096" sz="1800" dirty="0"/>
          </a:p>
        </p:txBody>
      </p:sp>
      <p:pic>
        <p:nvPicPr>
          <p:cNvPr id="9" name="Picture 8" descr="Table&#10;&#10;Description automatically generated">
            <a:extLst>
              <a:ext uri="{FF2B5EF4-FFF2-40B4-BE49-F238E27FC236}">
                <a16:creationId xmlns:a16="http://schemas.microsoft.com/office/drawing/2014/main" id="{8FD13ED5-EAD9-4FA9-92AF-6618C4C6A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431" y="1023602"/>
            <a:ext cx="6441897" cy="4525963"/>
          </a:xfrm>
          <a:prstGeom prst="rect">
            <a:avLst/>
          </a:prstGeom>
          <a:ln>
            <a:solidFill>
              <a:schemeClr val="bg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46936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1596-3D39-452E-BB72-240C2D7519DD}"/>
              </a:ext>
            </a:extLst>
          </p:cNvPr>
          <p:cNvSpPr>
            <a:spLocks noGrp="1"/>
          </p:cNvSpPr>
          <p:nvPr>
            <p:ph type="title"/>
          </p:nvPr>
        </p:nvSpPr>
        <p:spPr/>
        <p:txBody>
          <a:bodyPr/>
          <a:lstStyle/>
          <a:p>
            <a:pPr algn="l"/>
            <a:r>
              <a:rPr lang="LID4096" sz="2000" dirty="0"/>
              <a:t>Discussion</a:t>
            </a:r>
          </a:p>
        </p:txBody>
      </p:sp>
      <p:sp>
        <p:nvSpPr>
          <p:cNvPr id="3" name="Content Placeholder 2">
            <a:extLst>
              <a:ext uri="{FF2B5EF4-FFF2-40B4-BE49-F238E27FC236}">
                <a16:creationId xmlns:a16="http://schemas.microsoft.com/office/drawing/2014/main" id="{7F25DCD5-F9BA-4CDC-9C8E-E3F6EB15FBAA}"/>
              </a:ext>
            </a:extLst>
          </p:cNvPr>
          <p:cNvSpPr>
            <a:spLocks noGrp="1"/>
          </p:cNvSpPr>
          <p:nvPr>
            <p:ph idx="1"/>
          </p:nvPr>
        </p:nvSpPr>
        <p:spPr>
          <a:xfrm>
            <a:off x="457200" y="1302250"/>
            <a:ext cx="8229600" cy="4525963"/>
          </a:xfrm>
        </p:spPr>
        <p:txBody>
          <a:bodyPr/>
          <a:lstStyle/>
          <a:p>
            <a:pPr>
              <a:buFont typeface="Wingdings" panose="05000000000000000000" pitchFamily="2" charset="2"/>
              <a:buChar char="Ø"/>
            </a:pPr>
            <a:r>
              <a:rPr lang="LID4096" sz="1800" dirty="0"/>
              <a:t>Combination of Bayesian and linear regression, provides performance of a player conditional on other players on the court.</a:t>
            </a:r>
          </a:p>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This performance indicators when combined with traditional box score metric can provide an holistic view of the whole team’s performance</a:t>
            </a:r>
          </a:p>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Observed estimates are inconsistent due to varying player context, thus it cannot be used for predicting player performance.</a:t>
            </a:r>
          </a:p>
          <a:p>
            <a:pPr>
              <a:buFont typeface="Wingdings" panose="05000000000000000000" pitchFamily="2" charset="2"/>
              <a:buChar char="§"/>
            </a:pPr>
            <a:endParaRPr lang="LID4096" sz="1800" dirty="0"/>
          </a:p>
          <a:p>
            <a:pPr>
              <a:buFont typeface="Wingdings" panose="05000000000000000000" pitchFamily="2" charset="2"/>
              <a:buChar char="Ø"/>
            </a:pPr>
            <a:endParaRPr lang="LID4096" sz="1800" dirty="0"/>
          </a:p>
        </p:txBody>
      </p:sp>
    </p:spTree>
    <p:extLst>
      <p:ext uri="{BB962C8B-B14F-4D97-AF65-F5344CB8AC3E}">
        <p14:creationId xmlns:p14="http://schemas.microsoft.com/office/powerpoint/2010/main" val="21389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EEC3797-0617-429B-A70E-A59B84052F84}"/>
              </a:ext>
            </a:extLst>
          </p:cNvPr>
          <p:cNvSpPr>
            <a:spLocks noGrp="1" noChangeArrowheads="1"/>
          </p:cNvSpPr>
          <p:nvPr>
            <p:ph type="title"/>
          </p:nvPr>
        </p:nvSpPr>
        <p:spPr>
          <a:xfrm>
            <a:off x="457200" y="0"/>
            <a:ext cx="8229600" cy="1143000"/>
          </a:xfrm>
        </p:spPr>
        <p:txBody>
          <a:bodyPr/>
          <a:lstStyle/>
          <a:p>
            <a:pPr algn="l"/>
            <a:r>
              <a:rPr lang="LID4096" altLang="LID4096" sz="2000" dirty="0">
                <a:solidFill>
                  <a:schemeClr val="tx1"/>
                </a:solidFill>
              </a:rPr>
              <a:t>Overview</a:t>
            </a:r>
          </a:p>
        </p:txBody>
      </p:sp>
      <p:sp>
        <p:nvSpPr>
          <p:cNvPr id="6147" name="Rectangle 3">
            <a:extLst>
              <a:ext uri="{FF2B5EF4-FFF2-40B4-BE49-F238E27FC236}">
                <a16:creationId xmlns:a16="http://schemas.microsoft.com/office/drawing/2014/main" id="{E6C7C06B-0EF8-4F6E-8064-AE8DECFFA51D}"/>
              </a:ext>
            </a:extLst>
          </p:cNvPr>
          <p:cNvSpPr>
            <a:spLocks noGrp="1" noChangeArrowheads="1"/>
          </p:cNvSpPr>
          <p:nvPr>
            <p:ph type="body" idx="1"/>
          </p:nvPr>
        </p:nvSpPr>
        <p:spPr>
          <a:xfrm>
            <a:off x="457200" y="947791"/>
            <a:ext cx="8229600" cy="4525963"/>
          </a:xfrm>
        </p:spPr>
        <p:txBody>
          <a:bodyPr/>
          <a:lstStyle/>
          <a:p>
            <a:pPr>
              <a:lnSpc>
                <a:spcPct val="150000"/>
              </a:lnSpc>
              <a:buFont typeface="Wingdings" panose="05000000000000000000" pitchFamily="2" charset="2"/>
              <a:buChar char="Ø"/>
            </a:pPr>
            <a:r>
              <a:rPr lang="LID4096" altLang="LID4096" sz="1800" dirty="0"/>
              <a:t>Basketball the game</a:t>
            </a:r>
          </a:p>
          <a:p>
            <a:pPr>
              <a:lnSpc>
                <a:spcPct val="150000"/>
              </a:lnSpc>
              <a:buFont typeface="Wingdings" panose="05000000000000000000" pitchFamily="2" charset="2"/>
              <a:buChar char="Ø"/>
            </a:pPr>
            <a:r>
              <a:rPr lang="LID4096" altLang="LID4096" sz="1800" dirty="0"/>
              <a:t>Background</a:t>
            </a:r>
          </a:p>
          <a:p>
            <a:pPr>
              <a:lnSpc>
                <a:spcPct val="150000"/>
              </a:lnSpc>
              <a:buFont typeface="Wingdings" panose="05000000000000000000" pitchFamily="2" charset="2"/>
              <a:buChar char="Ø"/>
            </a:pPr>
            <a:r>
              <a:rPr lang="LID4096" altLang="LID4096" sz="1800" dirty="0"/>
              <a:t>Box Score Performance Metrics</a:t>
            </a:r>
          </a:p>
          <a:p>
            <a:pPr>
              <a:lnSpc>
                <a:spcPct val="150000"/>
              </a:lnSpc>
              <a:buFont typeface="Wingdings" panose="05000000000000000000" pitchFamily="2" charset="2"/>
              <a:buChar char="Ø"/>
            </a:pPr>
            <a:r>
              <a:rPr lang="LID4096" altLang="LID4096" sz="1800" dirty="0"/>
              <a:t>Bayesian Approach</a:t>
            </a:r>
          </a:p>
          <a:p>
            <a:pPr>
              <a:lnSpc>
                <a:spcPct val="150000"/>
              </a:lnSpc>
              <a:buFont typeface="Wingdings" panose="05000000000000000000" pitchFamily="2" charset="2"/>
              <a:buChar char="Ø"/>
            </a:pPr>
            <a:r>
              <a:rPr lang="LID4096" altLang="LID4096" sz="1800" dirty="0"/>
              <a:t>Methodology</a:t>
            </a:r>
          </a:p>
          <a:p>
            <a:pPr>
              <a:lnSpc>
                <a:spcPct val="150000"/>
              </a:lnSpc>
              <a:buFont typeface="Wingdings" panose="05000000000000000000" pitchFamily="2" charset="2"/>
              <a:buChar char="Ø"/>
            </a:pPr>
            <a:r>
              <a:rPr lang="LID4096" altLang="LID4096" sz="1800" dirty="0"/>
              <a:t>Results</a:t>
            </a:r>
          </a:p>
          <a:p>
            <a:pPr>
              <a:lnSpc>
                <a:spcPct val="150000"/>
              </a:lnSpc>
              <a:buFont typeface="Wingdings" panose="05000000000000000000" pitchFamily="2" charset="2"/>
              <a:buChar char="Ø"/>
            </a:pPr>
            <a:r>
              <a:rPr lang="LID4096" altLang="LID4096" sz="1800" dirty="0"/>
              <a:t>Discussion</a:t>
            </a:r>
          </a:p>
          <a:p>
            <a:pPr>
              <a:buFont typeface="Wingdings" panose="05000000000000000000" pitchFamily="2" charset="2"/>
              <a:buChar char="Ø"/>
            </a:pPr>
            <a:endParaRPr lang="LID4096" altLang="LID409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C3060-D7AD-4703-B896-01B772930D16}"/>
              </a:ext>
            </a:extLst>
          </p:cNvPr>
          <p:cNvSpPr>
            <a:spLocks noGrp="1"/>
          </p:cNvSpPr>
          <p:nvPr>
            <p:ph type="title"/>
          </p:nvPr>
        </p:nvSpPr>
        <p:spPr>
          <a:xfrm>
            <a:off x="333375" y="0"/>
            <a:ext cx="8229600" cy="1143000"/>
          </a:xfrm>
        </p:spPr>
        <p:txBody>
          <a:bodyPr/>
          <a:lstStyle/>
          <a:p>
            <a:pPr algn="l"/>
            <a:r>
              <a:rPr lang="LID4096" sz="2000" dirty="0"/>
              <a:t>Basketball The Game</a:t>
            </a:r>
          </a:p>
        </p:txBody>
      </p:sp>
      <p:pic>
        <p:nvPicPr>
          <p:cNvPr id="5" name="Content Placeholder 4" descr="Diagram, engineering drawing&#10;&#10;Description automatically generated">
            <a:extLst>
              <a:ext uri="{FF2B5EF4-FFF2-40B4-BE49-F238E27FC236}">
                <a16:creationId xmlns:a16="http://schemas.microsoft.com/office/drawing/2014/main" id="{B8E82D51-A0DF-4C11-9897-7E9A6C75E61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3905905" y="986804"/>
            <a:ext cx="5238095" cy="2165971"/>
          </a:xfrm>
          <a:scene3d>
            <a:camera prst="orthographicFront"/>
            <a:lightRig rig="threePt" dir="t"/>
          </a:scene3d>
          <a:sp3d>
            <a:bevelT/>
          </a:sp3d>
        </p:spPr>
      </p:pic>
      <p:pic>
        <p:nvPicPr>
          <p:cNvPr id="7" name="Picture 6" descr="Diagram, schematic&#10;&#10;Description automatically generated">
            <a:extLst>
              <a:ext uri="{FF2B5EF4-FFF2-40B4-BE49-F238E27FC236}">
                <a16:creationId xmlns:a16="http://schemas.microsoft.com/office/drawing/2014/main" id="{890C368D-FE25-4368-B105-4A4D76CFFCB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3905905" y="3271608"/>
            <a:ext cx="3695045" cy="3286584"/>
          </a:xfrm>
          <a:prstGeom prst="rect">
            <a:avLst/>
          </a:prstGeom>
        </p:spPr>
      </p:pic>
      <p:sp>
        <p:nvSpPr>
          <p:cNvPr id="8" name="TextBox 7">
            <a:extLst>
              <a:ext uri="{FF2B5EF4-FFF2-40B4-BE49-F238E27FC236}">
                <a16:creationId xmlns:a16="http://schemas.microsoft.com/office/drawing/2014/main" id="{19DA5F33-9EB5-4E3C-99DC-AECFAE757BA2}"/>
              </a:ext>
            </a:extLst>
          </p:cNvPr>
          <p:cNvSpPr txBox="1"/>
          <p:nvPr/>
        </p:nvSpPr>
        <p:spPr>
          <a:xfrm>
            <a:off x="333375" y="986804"/>
            <a:ext cx="2905125" cy="3693319"/>
          </a:xfrm>
          <a:prstGeom prst="rect">
            <a:avLst/>
          </a:prstGeom>
          <a:noFill/>
        </p:spPr>
        <p:txBody>
          <a:bodyPr wrap="square" rtlCol="0">
            <a:spAutoFit/>
          </a:bodyPr>
          <a:lstStyle/>
          <a:p>
            <a:r>
              <a:rPr lang="LID4096" dirty="0"/>
              <a:t>Score points</a:t>
            </a:r>
          </a:p>
          <a:p>
            <a:pPr marL="285750" indent="-285750">
              <a:buFont typeface="Wingdings" panose="05000000000000000000" pitchFamily="2" charset="2"/>
              <a:buChar char="Ø"/>
            </a:pPr>
            <a:r>
              <a:rPr lang="LID4096" dirty="0"/>
              <a:t>3 points</a:t>
            </a:r>
          </a:p>
          <a:p>
            <a:pPr marL="285750" indent="-285750">
              <a:buFont typeface="Wingdings" panose="05000000000000000000" pitchFamily="2" charset="2"/>
              <a:buChar char="Ø"/>
            </a:pPr>
            <a:r>
              <a:rPr lang="LID4096" dirty="0"/>
              <a:t>2 points</a:t>
            </a:r>
          </a:p>
          <a:p>
            <a:pPr marL="285750" indent="-285750">
              <a:buFont typeface="Wingdings" panose="05000000000000000000" pitchFamily="2" charset="2"/>
              <a:buChar char="Ø"/>
            </a:pPr>
            <a:r>
              <a:rPr lang="LID4096" dirty="0"/>
              <a:t>1 point</a:t>
            </a:r>
          </a:p>
          <a:p>
            <a:endParaRPr lang="LID4096" dirty="0"/>
          </a:p>
          <a:p>
            <a:r>
              <a:rPr lang="LID4096" dirty="0"/>
              <a:t>Duration</a:t>
            </a:r>
          </a:p>
          <a:p>
            <a:pPr marL="285750" indent="-285750">
              <a:buFont typeface="Wingdings" panose="05000000000000000000" pitchFamily="2" charset="2"/>
              <a:buChar char="Ø"/>
            </a:pPr>
            <a:r>
              <a:rPr lang="LID4096" dirty="0"/>
              <a:t>4 x 10mins</a:t>
            </a:r>
          </a:p>
          <a:p>
            <a:pPr marL="285750" indent="-285750">
              <a:buFont typeface="Wingdings" panose="05000000000000000000" pitchFamily="2" charset="2"/>
              <a:buChar char="Ø"/>
            </a:pPr>
            <a:r>
              <a:rPr lang="LID4096" dirty="0"/>
              <a:t>Additional times</a:t>
            </a:r>
          </a:p>
          <a:p>
            <a:endParaRPr lang="LID4096" dirty="0"/>
          </a:p>
          <a:p>
            <a:r>
              <a:rPr lang="LID4096" dirty="0"/>
              <a:t>Players</a:t>
            </a:r>
          </a:p>
          <a:p>
            <a:pPr marL="285750" indent="-285750">
              <a:buFont typeface="Wingdings" panose="05000000000000000000" pitchFamily="2" charset="2"/>
              <a:buChar char="Ø"/>
            </a:pPr>
            <a:r>
              <a:rPr lang="LID4096" dirty="0"/>
              <a:t>5 Home Team Players</a:t>
            </a:r>
          </a:p>
          <a:p>
            <a:pPr marL="285750" indent="-285750">
              <a:buFont typeface="Wingdings" panose="05000000000000000000" pitchFamily="2" charset="2"/>
              <a:buChar char="Ø"/>
            </a:pPr>
            <a:r>
              <a:rPr lang="LID4096" dirty="0"/>
              <a:t>5 Away Team Players</a:t>
            </a:r>
          </a:p>
          <a:p>
            <a:endParaRPr lang="LID4096" dirty="0"/>
          </a:p>
        </p:txBody>
      </p:sp>
    </p:spTree>
    <p:extLst>
      <p:ext uri="{BB962C8B-B14F-4D97-AF65-F5344CB8AC3E}">
        <p14:creationId xmlns:p14="http://schemas.microsoft.com/office/powerpoint/2010/main" val="374766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FEA2-2213-450D-A3EB-769E41FAB391}"/>
              </a:ext>
            </a:extLst>
          </p:cNvPr>
          <p:cNvSpPr>
            <a:spLocks noGrp="1"/>
          </p:cNvSpPr>
          <p:nvPr>
            <p:ph type="title"/>
          </p:nvPr>
        </p:nvSpPr>
        <p:spPr>
          <a:xfrm>
            <a:off x="441789" y="0"/>
            <a:ext cx="8229600" cy="1143000"/>
          </a:xfrm>
        </p:spPr>
        <p:txBody>
          <a:bodyPr/>
          <a:lstStyle/>
          <a:p>
            <a:pPr algn="l"/>
            <a:r>
              <a:rPr lang="LID4096" sz="2000" dirty="0"/>
              <a:t>Background</a:t>
            </a:r>
          </a:p>
        </p:txBody>
      </p:sp>
      <p:sp>
        <p:nvSpPr>
          <p:cNvPr id="3" name="Content Placeholder 2">
            <a:extLst>
              <a:ext uri="{FF2B5EF4-FFF2-40B4-BE49-F238E27FC236}">
                <a16:creationId xmlns:a16="http://schemas.microsoft.com/office/drawing/2014/main" id="{CB057675-185A-40DA-A109-FD863C451A08}"/>
              </a:ext>
            </a:extLst>
          </p:cNvPr>
          <p:cNvSpPr>
            <a:spLocks noGrp="1"/>
          </p:cNvSpPr>
          <p:nvPr>
            <p:ph idx="1"/>
          </p:nvPr>
        </p:nvSpPr>
        <p:spPr>
          <a:xfrm>
            <a:off x="441789" y="767994"/>
            <a:ext cx="8229600" cy="4525963"/>
          </a:xfrm>
        </p:spPr>
        <p:txBody>
          <a:bodyPr/>
          <a:lstStyle/>
          <a:p>
            <a:pPr>
              <a:buFont typeface="Wingdings" panose="05000000000000000000" pitchFamily="2" charset="2"/>
              <a:buChar char="Ø"/>
            </a:pPr>
            <a:r>
              <a:rPr lang="LID4096" sz="1800" dirty="0"/>
              <a:t>Estimation of a player’s relevance is a key performance indicator in asserting player contributions to the win probability in any basketball game.</a:t>
            </a:r>
          </a:p>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Linear combination box score metrics like efficiency, player efficiency ratings, defensive player rating have been used to quantify player contributions to basket ball games.</a:t>
            </a:r>
          </a:p>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Box score metrics lack the ability quantify each players contributions as a proability of other players on the court.</a:t>
            </a:r>
          </a:p>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How can we show each player effect as a probability of other players partial contributions in every game using Bayesian regression.</a:t>
            </a:r>
          </a:p>
          <a:p>
            <a:pPr marL="0" indent="0">
              <a:buNone/>
            </a:pPr>
            <a:endParaRPr lang="LID4096" sz="1800" dirty="0"/>
          </a:p>
        </p:txBody>
      </p:sp>
    </p:spTree>
    <p:extLst>
      <p:ext uri="{BB962C8B-B14F-4D97-AF65-F5344CB8AC3E}">
        <p14:creationId xmlns:p14="http://schemas.microsoft.com/office/powerpoint/2010/main" val="121956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30D-064A-4F7B-BFF3-41F350A82B23}"/>
              </a:ext>
            </a:extLst>
          </p:cNvPr>
          <p:cNvSpPr>
            <a:spLocks noGrp="1"/>
          </p:cNvSpPr>
          <p:nvPr>
            <p:ph type="title"/>
          </p:nvPr>
        </p:nvSpPr>
        <p:spPr>
          <a:xfrm>
            <a:off x="457200" y="89972"/>
            <a:ext cx="8229600" cy="887412"/>
          </a:xfrm>
        </p:spPr>
        <p:txBody>
          <a:bodyPr/>
          <a:lstStyle/>
          <a:p>
            <a:pPr algn="l"/>
            <a:r>
              <a:rPr lang="LID4096" sz="2000" dirty="0"/>
              <a:t>Box Score Performance 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BD4A68-6109-4357-A852-D6186038200D}"/>
                  </a:ext>
                </a:extLst>
              </p:cNvPr>
              <p:cNvSpPr>
                <a:spLocks noGrp="1"/>
              </p:cNvSpPr>
              <p:nvPr>
                <p:ph idx="1"/>
              </p:nvPr>
            </p:nvSpPr>
            <p:spPr>
              <a:xfrm>
                <a:off x="441789" y="533678"/>
                <a:ext cx="8229600" cy="4525963"/>
              </a:xfrm>
            </p:spPr>
            <p:txBody>
              <a:bodyPr/>
              <a:lstStyle/>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Efficiency(EFF)</a:t>
                </a:r>
              </a:p>
              <a:p>
                <a:pPr>
                  <a:buFont typeface="Wingdings" panose="05000000000000000000" pitchFamily="2" charset="2"/>
                  <a:buChar char="§"/>
                </a:pPr>
                <a14:m>
                  <m:oMath xmlns:m="http://schemas.openxmlformats.org/officeDocument/2006/math">
                    <m:f>
                      <m:fPr>
                        <m:ctrlPr>
                          <a:rPr lang="en-US" sz="1800" i="1" smtClean="0">
                            <a:latin typeface="Cambria Math" panose="02040503050406030204" pitchFamily="18" charset="0"/>
                          </a:rPr>
                        </m:ctrlPr>
                      </m:fPr>
                      <m:num>
                        <m:r>
                          <a:rPr lang="LID4096" sz="1800" b="0" i="1" smtClean="0">
                            <a:latin typeface="Cambria Math" panose="02040503050406030204" pitchFamily="18" charset="0"/>
                          </a:rPr>
                          <m:t>𝑃𝑜𝑖𝑛𝑡𝑠</m:t>
                        </m:r>
                        <m:r>
                          <a:rPr lang="LID4096" sz="1800" b="0" i="1" smtClean="0">
                            <a:latin typeface="Cambria Math" panose="02040503050406030204" pitchFamily="18" charset="0"/>
                          </a:rPr>
                          <m:t>+</m:t>
                        </m:r>
                        <m:r>
                          <a:rPr lang="LID4096" sz="1800" b="0" i="1" smtClean="0">
                            <a:latin typeface="Cambria Math" panose="02040503050406030204" pitchFamily="18" charset="0"/>
                          </a:rPr>
                          <m:t>𝑅𝑒𝑏𝑜𝑢𝑛𝑑𝑠</m:t>
                        </m:r>
                        <m:r>
                          <a:rPr lang="LID4096" sz="1800" b="0" i="1" smtClean="0">
                            <a:latin typeface="Cambria Math" panose="02040503050406030204" pitchFamily="18" charset="0"/>
                          </a:rPr>
                          <m:t>+</m:t>
                        </m:r>
                        <m:r>
                          <a:rPr lang="LID4096" sz="1800" b="0" i="1" smtClean="0">
                            <a:latin typeface="Cambria Math" panose="02040503050406030204" pitchFamily="18" charset="0"/>
                          </a:rPr>
                          <m:t>𝐴𝑠𝑠𝑖𝑠𝑡𝑠</m:t>
                        </m:r>
                        <m:r>
                          <a:rPr lang="LID4096" sz="1800" b="0" i="1" smtClean="0">
                            <a:latin typeface="Cambria Math" panose="02040503050406030204" pitchFamily="18" charset="0"/>
                          </a:rPr>
                          <m:t>+</m:t>
                        </m:r>
                        <m:r>
                          <a:rPr lang="LID4096" sz="1800" b="0" i="1" smtClean="0">
                            <a:latin typeface="Cambria Math" panose="02040503050406030204" pitchFamily="18" charset="0"/>
                          </a:rPr>
                          <m:t>𝑆𝑡𝑒𝑎𝑙𝑠</m:t>
                        </m:r>
                        <m:r>
                          <a:rPr lang="LID4096" sz="1800" b="0" i="1" smtClean="0">
                            <a:latin typeface="Cambria Math" panose="02040503050406030204" pitchFamily="18" charset="0"/>
                          </a:rPr>
                          <m:t>+</m:t>
                        </m:r>
                        <m:r>
                          <a:rPr lang="LID4096" sz="1800" b="0" i="1" smtClean="0">
                            <a:latin typeface="Cambria Math" panose="02040503050406030204" pitchFamily="18" charset="0"/>
                          </a:rPr>
                          <m:t>𝐵𝑙𝑜𝑐𝑘𝑠</m:t>
                        </m:r>
                        <m:r>
                          <a:rPr lang="LID4096" sz="1800" b="0" i="1" smtClean="0">
                            <a:latin typeface="Cambria Math" panose="02040503050406030204" pitchFamily="18" charset="0"/>
                          </a:rPr>
                          <m:t>−</m:t>
                        </m:r>
                        <m:r>
                          <a:rPr lang="LID4096" sz="1800" b="0" i="1" smtClean="0">
                            <a:latin typeface="Cambria Math" panose="02040503050406030204" pitchFamily="18" charset="0"/>
                          </a:rPr>
                          <m:t>𝑀𝑖𝑠𝑠𝑒𝑑𝐹𝑖𝑒𝑙𝑑𝐺𝑜𝑎𝑙𝑠</m:t>
                        </m:r>
                        <m:r>
                          <a:rPr lang="LID4096" sz="1800" b="0" i="1" smtClean="0">
                            <a:latin typeface="Cambria Math" panose="02040503050406030204" pitchFamily="18" charset="0"/>
                          </a:rPr>
                          <m:t>−</m:t>
                        </m:r>
                        <m:r>
                          <a:rPr lang="LID4096" sz="1800" b="0" i="1" smtClean="0">
                            <a:latin typeface="Cambria Math" panose="02040503050406030204" pitchFamily="18" charset="0"/>
                          </a:rPr>
                          <m:t>𝑀𝑖𝑠𝑠𝑒𝑑𝐹𝑟𝑒𝑒𝑡</m:t>
                        </m:r>
                        <m:r>
                          <a:rPr lang="LID4096" sz="1800" b="0" i="1" smtClean="0">
                            <a:latin typeface="Cambria Math" panose="02040503050406030204" pitchFamily="18" charset="0"/>
                          </a:rPr>
                          <m:t>h</m:t>
                        </m:r>
                        <m:r>
                          <a:rPr lang="LID4096" sz="1800" b="0" i="1" smtClean="0">
                            <a:latin typeface="Cambria Math" panose="02040503050406030204" pitchFamily="18" charset="0"/>
                          </a:rPr>
                          <m:t>𝑟𝑜𝑤𝑠</m:t>
                        </m:r>
                        <m:r>
                          <a:rPr lang="LID4096" sz="1800" b="0" i="1" smtClean="0">
                            <a:latin typeface="Cambria Math" panose="02040503050406030204" pitchFamily="18" charset="0"/>
                          </a:rPr>
                          <m:t>−</m:t>
                        </m:r>
                        <m:r>
                          <a:rPr lang="LID4096" sz="1800" b="0" i="1" smtClean="0">
                            <a:latin typeface="Cambria Math" panose="02040503050406030204" pitchFamily="18" charset="0"/>
                          </a:rPr>
                          <m:t>𝑇𝑢𝑟𝑛𝑜𝑣𝑒𝑟𝑠</m:t>
                        </m:r>
                      </m:num>
                      <m:den>
                        <m:r>
                          <a:rPr lang="LID4096" sz="1800" b="0" i="1" smtClean="0">
                            <a:latin typeface="Cambria Math" panose="02040503050406030204" pitchFamily="18" charset="0"/>
                          </a:rPr>
                          <m:t>𝐺𝑎𝑚𝑒𝑠𝑃𝑙𝑎𝑦𝑒𝑑</m:t>
                        </m:r>
                      </m:den>
                    </m:f>
                  </m:oMath>
                </a14:m>
                <a:endParaRPr lang="LID4096" sz="1800" dirty="0"/>
              </a:p>
              <a:p>
                <a:pPr>
                  <a:buFont typeface="Wingdings" panose="05000000000000000000" pitchFamily="2" charset="2"/>
                  <a:buChar char="Ø"/>
                </a:pPr>
                <a:endParaRPr lang="LID4096" sz="1800" dirty="0"/>
              </a:p>
              <a:p>
                <a:pPr>
                  <a:buFont typeface="Wingdings" panose="05000000000000000000" pitchFamily="2" charset="2"/>
                  <a:buChar char="Ø"/>
                </a:pPr>
                <a:r>
                  <a:rPr lang="LID4096" sz="1800" dirty="0"/>
                  <a:t>St</a:t>
                </a:r>
                <a:r>
                  <a:rPr lang="en-US" sz="1800" dirty="0"/>
                  <a:t>udeman </a:t>
                </a:r>
                <a:r>
                  <a:rPr lang="LID4096" sz="1800" dirty="0"/>
                  <a:t>(2004)</a:t>
                </a:r>
                <a:r>
                  <a:rPr lang="LID4096" sz="1800" baseline="30000" dirty="0"/>
                  <a:t>1</a:t>
                </a:r>
                <a:r>
                  <a:rPr lang="LID4096" sz="1800" dirty="0"/>
                  <a:t> described win probability added WPA (+/-)</a:t>
                </a:r>
              </a:p>
              <a:p>
                <a:pPr>
                  <a:buFont typeface="Wingdings" panose="05000000000000000000" pitchFamily="2" charset="2"/>
                  <a:buChar char="§"/>
                </a:pPr>
                <a:r>
                  <a:rPr lang="LID4096" sz="1800" dirty="0"/>
                  <a:t>WPA does not factor player’s team abilities</a:t>
                </a:r>
              </a:p>
              <a:p>
                <a:pPr>
                  <a:buFont typeface="Wingdings" panose="05000000000000000000" pitchFamily="2" charset="2"/>
                  <a:buChar char="Ø"/>
                </a:pPr>
                <a:endParaRPr lang="LID4096" sz="1800" dirty="0"/>
              </a:p>
              <a:p>
                <a:pPr>
                  <a:buFont typeface="Wingdings" panose="05000000000000000000" pitchFamily="2" charset="2"/>
                  <a:buChar char="Ø"/>
                </a:pPr>
                <a:r>
                  <a:rPr lang="en-US" sz="1800" dirty="0"/>
                  <a:t>Rosenbaum</a:t>
                </a:r>
                <a:r>
                  <a:rPr lang="LID4096" sz="1800" dirty="0"/>
                  <a:t> (2004)</a:t>
                </a:r>
                <a:r>
                  <a:rPr lang="LID4096" sz="1800" baseline="30000" dirty="0"/>
                  <a:t>2</a:t>
                </a:r>
                <a:r>
                  <a:rPr lang="LID4096" sz="1800" dirty="0"/>
                  <a:t> extends WPA to adjusted win probability APM</a:t>
                </a:r>
              </a:p>
              <a:p>
                <a:pPr>
                  <a:buFont typeface="Wingdings" panose="05000000000000000000" pitchFamily="2" charset="2"/>
                  <a:buChar char="§"/>
                </a:pPr>
                <a:r>
                  <a:rPr lang="LID4096" sz="1800" dirty="0"/>
                  <a:t>APM coefficients are often significant and misleading.</a:t>
                </a:r>
              </a:p>
              <a:p>
                <a:pPr>
                  <a:buFont typeface="Wingdings" panose="05000000000000000000" pitchFamily="2" charset="2"/>
                  <a:buChar char="§"/>
                </a:pPr>
                <a:endParaRPr lang="LID4096" sz="1800" dirty="0">
                  <a:latin typeface="Cambria Math" panose="02040503050406030204" pitchFamily="18" charset="0"/>
                </a:endParaRPr>
              </a:p>
              <a:p>
                <a:pPr>
                  <a:buFont typeface="Wingdings" panose="05000000000000000000" pitchFamily="2" charset="2"/>
                  <a:buChar char="§"/>
                </a:pPr>
                <a14:m>
                  <m:oMath xmlns:m="http://schemas.openxmlformats.org/officeDocument/2006/math">
                    <m:r>
                      <a:rPr lang="ar-AE" sz="1800" smtClean="0">
                        <a:latin typeface="Cambria Math" panose="02040503050406030204" pitchFamily="18" charset="0"/>
                      </a:rPr>
                      <m:t>𝐸</m:t>
                    </m:r>
                    <m:r>
                      <a:rPr lang="ar-AE" sz="1800" smtClean="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𝑦</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h</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𝑎</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𝜇</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h</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1</m:t>
                            </m:r>
                          </m:sub>
                        </m:sSub>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h</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5</m:t>
                            </m:r>
                          </m:sub>
                        </m:sSub>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𝑎</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1</m:t>
                            </m:r>
                          </m:sub>
                        </m:sSub>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𝑎</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5</m:t>
                            </m:r>
                          </m:sub>
                        </m:sSub>
                      </m:sub>
                    </m:sSub>
                  </m:oMath>
                </a14:m>
                <a:endParaRPr lang="LID4096" sz="1800" dirty="0"/>
              </a:p>
              <a:p>
                <a:pPr>
                  <a:buFont typeface="Wingdings" panose="05000000000000000000" pitchFamily="2" charset="2"/>
                  <a:buChar char="§"/>
                </a:pPr>
                <a:endParaRPr lang="LID4096" sz="1800" dirty="0"/>
              </a:p>
              <a:p>
                <a:pPr>
                  <a:buFont typeface="Wingdings" panose="05000000000000000000" pitchFamily="2" charset="2"/>
                  <a:buChar char="§"/>
                </a:pPr>
                <a:endParaRPr lang="LID4096" sz="1800" dirty="0"/>
              </a:p>
              <a:p>
                <a:pPr marL="0" lvl="0" indent="0">
                  <a:buNone/>
                </a:pPr>
                <a:endParaRPr lang="ar-AE" sz="1800" dirty="0"/>
              </a:p>
              <a:p>
                <a:pPr marL="0" lvl="0" indent="0">
                  <a:buNone/>
                </a:pPr>
                <a:endParaRPr lang="LID4096" sz="1800" dirty="0"/>
              </a:p>
            </p:txBody>
          </p:sp>
        </mc:Choice>
        <mc:Fallback>
          <p:sp>
            <p:nvSpPr>
              <p:cNvPr id="3" name="Content Placeholder 2">
                <a:extLst>
                  <a:ext uri="{FF2B5EF4-FFF2-40B4-BE49-F238E27FC236}">
                    <a16:creationId xmlns:a16="http://schemas.microsoft.com/office/drawing/2014/main" id="{FEBD4A68-6109-4357-A852-D6186038200D}"/>
                  </a:ext>
                </a:extLst>
              </p:cNvPr>
              <p:cNvSpPr>
                <a:spLocks noGrp="1" noRot="1" noChangeAspect="1" noMove="1" noResize="1" noEditPoints="1" noAdjustHandles="1" noChangeArrowheads="1" noChangeShapeType="1" noTextEdit="1"/>
              </p:cNvSpPr>
              <p:nvPr>
                <p:ph idx="1"/>
              </p:nvPr>
            </p:nvSpPr>
            <p:spPr>
              <a:xfrm>
                <a:off x="441789" y="533678"/>
                <a:ext cx="8229600" cy="4525963"/>
              </a:xfrm>
              <a:blipFill>
                <a:blip r:embed="rId3"/>
                <a:stretch>
                  <a:fillRect l="-444"/>
                </a:stretch>
              </a:blipFill>
            </p:spPr>
            <p:txBody>
              <a:bodyPr/>
              <a:lstStyle/>
              <a:p>
                <a:r>
                  <a:rPr lang="LID4096">
                    <a:noFill/>
                  </a:rPr>
                  <a:t> </a:t>
                </a:r>
              </a:p>
            </p:txBody>
          </p:sp>
        </mc:Fallback>
      </mc:AlternateContent>
      <p:sp>
        <p:nvSpPr>
          <p:cNvPr id="4" name="TextBox 3">
            <a:extLst>
              <a:ext uri="{FF2B5EF4-FFF2-40B4-BE49-F238E27FC236}">
                <a16:creationId xmlns:a16="http://schemas.microsoft.com/office/drawing/2014/main" id="{261AC0B7-AA76-4576-A0D6-BC4963CEE656}"/>
              </a:ext>
            </a:extLst>
          </p:cNvPr>
          <p:cNvSpPr txBox="1"/>
          <p:nvPr/>
        </p:nvSpPr>
        <p:spPr>
          <a:xfrm flipH="1">
            <a:off x="97090" y="6398696"/>
            <a:ext cx="8522414" cy="369332"/>
          </a:xfrm>
          <a:prstGeom prst="rect">
            <a:avLst/>
          </a:prstGeom>
          <a:noFill/>
        </p:spPr>
        <p:txBody>
          <a:bodyPr wrap="square" rtlCol="0">
            <a:spAutoFit/>
          </a:bodyPr>
          <a:lstStyle/>
          <a:p>
            <a:r>
              <a:rPr lang="LID4096" sz="900" baseline="30000" dirty="0"/>
              <a:t>1 </a:t>
            </a:r>
            <a:r>
              <a:rPr lang="en-US" sz="900" dirty="0"/>
              <a:t>The One about Win Probability.” Hardball Times.</a:t>
            </a:r>
            <a:endParaRPr lang="LID4096" sz="900" dirty="0"/>
          </a:p>
          <a:p>
            <a:endParaRPr lang="LID4096" sz="900" dirty="0"/>
          </a:p>
        </p:txBody>
      </p:sp>
      <p:sp>
        <p:nvSpPr>
          <p:cNvPr id="5" name="TextBox 4">
            <a:extLst>
              <a:ext uri="{FF2B5EF4-FFF2-40B4-BE49-F238E27FC236}">
                <a16:creationId xmlns:a16="http://schemas.microsoft.com/office/drawing/2014/main" id="{243F410C-9980-45AD-A875-1FEFE675E772}"/>
              </a:ext>
            </a:extLst>
          </p:cNvPr>
          <p:cNvSpPr txBox="1"/>
          <p:nvPr/>
        </p:nvSpPr>
        <p:spPr>
          <a:xfrm flipH="1">
            <a:off x="97090" y="6593636"/>
            <a:ext cx="8142784" cy="246221"/>
          </a:xfrm>
          <a:prstGeom prst="rect">
            <a:avLst/>
          </a:prstGeom>
          <a:noFill/>
        </p:spPr>
        <p:txBody>
          <a:bodyPr wrap="square" rtlCol="0">
            <a:spAutoFit/>
          </a:bodyPr>
          <a:lstStyle/>
          <a:p>
            <a:r>
              <a:rPr lang="LID4096" sz="1000" baseline="30000" dirty="0"/>
              <a:t>2</a:t>
            </a:r>
            <a:r>
              <a:rPr lang="LID4096" sz="1000" dirty="0"/>
              <a:t> </a:t>
            </a:r>
            <a:r>
              <a:rPr lang="en-US" sz="1000" dirty="0"/>
              <a:t>Measuring How NBA Players Help Their Teams Win.” 82Games. Com (Http://Www. 82games. Com/Comm30. Htm), 4–30.</a:t>
            </a:r>
            <a:endParaRPr lang="LID4096" sz="1000" dirty="0"/>
          </a:p>
        </p:txBody>
      </p:sp>
    </p:spTree>
    <p:extLst>
      <p:ext uri="{BB962C8B-B14F-4D97-AF65-F5344CB8AC3E}">
        <p14:creationId xmlns:p14="http://schemas.microsoft.com/office/powerpoint/2010/main" val="311278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489C-6A32-42F8-9EB4-F2990A9942A3}"/>
              </a:ext>
            </a:extLst>
          </p:cNvPr>
          <p:cNvSpPr>
            <a:spLocks noGrp="1"/>
          </p:cNvSpPr>
          <p:nvPr>
            <p:ph type="title"/>
          </p:nvPr>
        </p:nvSpPr>
        <p:spPr/>
        <p:txBody>
          <a:bodyPr/>
          <a:lstStyle/>
          <a:p>
            <a:pPr algn="l"/>
            <a:r>
              <a:rPr lang="LID4096" sz="2000" dirty="0"/>
              <a:t>Bayesian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F67814-0997-48BB-A689-C777FCC41223}"/>
                  </a:ext>
                </a:extLst>
              </p:cNvPr>
              <p:cNvSpPr>
                <a:spLocks noGrp="1"/>
              </p:cNvSpPr>
              <p:nvPr>
                <p:ph idx="1"/>
              </p:nvPr>
            </p:nvSpPr>
            <p:spPr>
              <a:xfrm>
                <a:off x="577921" y="1240604"/>
                <a:ext cx="7988157" cy="4525963"/>
              </a:xfrm>
            </p:spPr>
            <p:txBody>
              <a:bodyPr/>
              <a:lstStyle/>
              <a:p>
                <a:pPr>
                  <a:buFont typeface="Wingdings" panose="05000000000000000000" pitchFamily="2" charset="2"/>
                  <a:buChar char="Ø"/>
                </a:pPr>
                <a:r>
                  <a:rPr lang="LID4096" sz="1800" dirty="0"/>
                  <a:t>Model</a:t>
                </a:r>
              </a:p>
              <a:p>
                <a:pPr marL="0" indent="0">
                  <a:buNone/>
                </a:pPr>
                <a:endParaRPr lang="LID4096" sz="1800" dirty="0"/>
              </a:p>
              <a:p>
                <a:pPr marL="0" indent="0">
                  <a:buNone/>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𝐸</m:t>
                      </m:r>
                      <m:r>
                        <a:rPr lang="ar-AE" sz="1800" smtClean="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𝑦</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h</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𝑎</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𝜇</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h</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1</m:t>
                              </m:r>
                            </m:sub>
                          </m:sSub>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h</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15</m:t>
                              </m:r>
                            </m:sub>
                          </m:sSub>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𝑎</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1</m:t>
                              </m:r>
                            </m:sub>
                          </m:sSub>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𝑎</m:t>
                          </m:r>
                          <m:sSub>
                            <m:sSubPr>
                              <m:ctrlPr>
                                <a:rPr lang="ar-AE" sz="1800" i="1">
                                  <a:latin typeface="Cambria Math" panose="02040503050406030204" pitchFamily="18" charset="0"/>
                                </a:rPr>
                              </m:ctrlPr>
                            </m:sSubPr>
                            <m:e>
                              <m:r>
                                <a:rPr lang="ar-AE" sz="1800">
                                  <a:latin typeface="Cambria Math" panose="02040503050406030204" pitchFamily="18" charset="0"/>
                                </a:rPr>
                                <m:t>𝑖</m:t>
                              </m:r>
                            </m:e>
                            <m:sub>
                              <m:r>
                                <a:rPr lang="ar-AE" sz="1800">
                                  <a:latin typeface="Cambria Math" panose="02040503050406030204" pitchFamily="18" charset="0"/>
                                </a:rPr>
                                <m:t>15</m:t>
                              </m:r>
                            </m:sub>
                          </m:sSub>
                        </m:sub>
                      </m:sSub>
                      <m:r>
                        <a:rPr lang="ar-AE" sz="1800">
                          <a:latin typeface="Cambria Math" panose="02040503050406030204" pitchFamily="18" charset="0"/>
                        </a:rPr>
                        <m:t>+</m:t>
                      </m:r>
                      <m:r>
                        <a:rPr lang="ar-AE" sz="1800">
                          <a:latin typeface="Cambria Math" panose="02040503050406030204" pitchFamily="18" charset="0"/>
                        </a:rPr>
                        <m:t>𝜏</m:t>
                      </m:r>
                      <m:sSub>
                        <m:sSubPr>
                          <m:ctrlPr>
                            <a:rPr lang="ar-AE" sz="1800" i="1">
                              <a:latin typeface="Cambria Math" panose="02040503050406030204" pitchFamily="18" charset="0"/>
                            </a:rPr>
                          </m:ctrlPr>
                        </m:sSubPr>
                        <m:e>
                          <m:r>
                            <a:rPr lang="ar-AE" sz="1800">
                              <a:latin typeface="Cambria Math" panose="02040503050406030204" pitchFamily="18" charset="0"/>
                            </a:rPr>
                            <m:t>𝐻</m:t>
                          </m:r>
                        </m:e>
                        <m:sub>
                          <m:r>
                            <a:rPr lang="ar-AE" sz="1800">
                              <a:latin typeface="Cambria Math" panose="02040503050406030204" pitchFamily="18" charset="0"/>
                            </a:rPr>
                            <m:t>𝑖</m:t>
                          </m:r>
                        </m:sub>
                      </m:sSub>
                      <m:r>
                        <a:rPr lang="ar-AE" sz="1800">
                          <a:latin typeface="Cambria Math" panose="02040503050406030204" pitchFamily="18" charset="0"/>
                        </a:rPr>
                        <m:t>−</m:t>
                      </m:r>
                      <m:r>
                        <a:rPr lang="ar-AE" sz="1800">
                          <a:latin typeface="Cambria Math" panose="02040503050406030204" pitchFamily="18" charset="0"/>
                        </a:rPr>
                        <m:t>𝜏</m:t>
                      </m:r>
                      <m:sSub>
                        <m:sSubPr>
                          <m:ctrlPr>
                            <a:rPr lang="ar-AE" sz="1800" i="1">
                              <a:latin typeface="Cambria Math" panose="02040503050406030204" pitchFamily="18" charset="0"/>
                            </a:rPr>
                          </m:ctrlPr>
                        </m:sSubPr>
                        <m:e>
                          <m:r>
                            <a:rPr lang="ar-AE" sz="1800">
                              <a:latin typeface="Cambria Math" panose="02040503050406030204" pitchFamily="18" charset="0"/>
                            </a:rPr>
                            <m:t>𝐴</m:t>
                          </m:r>
                        </m:e>
                        <m:sub>
                          <m:r>
                            <a:rPr lang="ar-AE" sz="1800">
                              <a:latin typeface="Cambria Math" panose="02040503050406030204" pitchFamily="18" charset="0"/>
                            </a:rPr>
                            <m:t>𝑖</m:t>
                          </m:r>
                        </m:sub>
                      </m:sSub>
                      <m:r>
                        <a:rPr lang="ar-AE" sz="1800">
                          <a:latin typeface="Cambria Math" panose="02040503050406030204" pitchFamily="18" charset="0"/>
                        </a:rPr>
                        <m:t>+</m:t>
                      </m:r>
                      <m:r>
                        <a:rPr lang="ar-AE" sz="1800">
                          <a:latin typeface="Cambria Math" panose="02040503050406030204" pitchFamily="18" charset="0"/>
                        </a:rPr>
                        <m:t>𝜎</m:t>
                      </m:r>
                      <m:r>
                        <a:rPr lang="ar-AE" sz="1800">
                          <a:latin typeface="Cambria Math" panose="02040503050406030204" pitchFamily="18" charset="0"/>
                        </a:rPr>
                        <m:t>⋅</m:t>
                      </m:r>
                      <m:r>
                        <a:rPr lang="ar-AE" sz="1800">
                          <a:latin typeface="Cambria Math" panose="02040503050406030204" pitchFamily="18" charset="0"/>
                        </a:rPr>
                        <m:t>𝜖</m:t>
                      </m:r>
                    </m:oMath>
                  </m:oMathPara>
                </a14:m>
                <a:endParaRPr lang="LID4096" sz="1800" dirty="0"/>
              </a:p>
              <a:p>
                <a:pPr>
                  <a:buFont typeface="Wingdings" panose="05000000000000000000" pitchFamily="2" charset="2"/>
                  <a:buChar char="Ø"/>
                </a:pPr>
                <a:endParaRPr lang="ar-AE" sz="1800" dirty="0"/>
              </a:p>
              <a:p>
                <a:pPr>
                  <a:buFont typeface="Wingdings" panose="05000000000000000000" pitchFamily="2" charset="2"/>
                  <a:buChar char="§"/>
                </a:pP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1</m:t>
                        </m:r>
                      </m:sub>
                    </m:sSub>
                  </m:oMath>
                </a14:m>
                <a:r>
                  <a:rPr lang="ar-AE" sz="1800" dirty="0"/>
                  <a:t> </a:t>
                </a:r>
                <a:r>
                  <a:rPr lang="en-US" sz="1800" dirty="0"/>
                  <a:t>to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488</m:t>
                        </m:r>
                      </m:sub>
                    </m:sSub>
                  </m:oMath>
                </a14:m>
                <a:r>
                  <a:rPr lang="ar-AE" sz="1800" dirty="0"/>
                  <a:t> </a:t>
                </a:r>
                <a:r>
                  <a:rPr lang="en-US" sz="1800" dirty="0"/>
                  <a:t>is a vector of partial effects of </a:t>
                </a:r>
                <a:r>
                  <a:rPr lang="LID4096" sz="1800" dirty="0"/>
                  <a:t>all</a:t>
                </a:r>
                <a:r>
                  <a:rPr lang="en-US" sz="1800" dirty="0"/>
                  <a:t> </a:t>
                </a:r>
                <a:r>
                  <a:rPr lang="LID4096" sz="1800" dirty="0"/>
                  <a:t>NBA </a:t>
                </a:r>
                <a:r>
                  <a:rPr lang="en-US" sz="1800" dirty="0"/>
                  <a:t>player</a:t>
                </a:r>
                <a:r>
                  <a:rPr lang="LID4096" sz="1800" dirty="0"/>
                  <a:t>s.</a:t>
                </a:r>
              </a:p>
              <a:p>
                <a:pPr>
                  <a:buFont typeface="Wingdings" panose="05000000000000000000" pitchFamily="2" charset="2"/>
                  <a:buChar char="§"/>
                </a:pP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𝜏</m:t>
                        </m:r>
                      </m:e>
                      <m:sub>
                        <m:r>
                          <a:rPr lang="ar-AE" sz="1800">
                            <a:latin typeface="Cambria Math" panose="02040503050406030204" pitchFamily="18" charset="0"/>
                          </a:rPr>
                          <m:t>1</m:t>
                        </m:r>
                      </m:sub>
                    </m:sSub>
                  </m:oMath>
                </a14:m>
                <a:r>
                  <a:rPr lang="ar-AE" sz="1800" dirty="0"/>
                  <a:t> </a:t>
                </a:r>
                <a:r>
                  <a:rPr lang="en-US" sz="1800" dirty="0"/>
                  <a:t>to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𝜏</m:t>
                        </m:r>
                      </m:e>
                      <m:sub>
                        <m:r>
                          <a:rPr lang="ar-AE" sz="1800">
                            <a:latin typeface="Cambria Math" panose="02040503050406030204" pitchFamily="18" charset="0"/>
                          </a:rPr>
                          <m:t>30</m:t>
                        </m:r>
                      </m:sub>
                    </m:sSub>
                  </m:oMath>
                </a14:m>
                <a:r>
                  <a:rPr lang="ar-AE" sz="1800" dirty="0"/>
                  <a:t> </a:t>
                </a:r>
                <a:r>
                  <a:rPr lang="en-US" sz="1800" dirty="0"/>
                  <a:t>is a vector of partial effects of the 30 teams</a:t>
                </a:r>
                <a:r>
                  <a:rPr lang="LID4096" sz="1800" dirty="0"/>
                  <a:t>.</a:t>
                </a:r>
              </a:p>
              <a:p>
                <a:pPr>
                  <a:buFont typeface="Wingdings" panose="05000000000000000000" pitchFamily="2" charset="2"/>
                  <a:buChar char="§"/>
                </a:pP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h</m:t>
                        </m:r>
                      </m:e>
                      <m:sub>
                        <m:r>
                          <a:rPr lang="ar-AE" sz="1800">
                            <a:latin typeface="Cambria Math" panose="02040503050406030204" pitchFamily="18" charset="0"/>
                          </a:rPr>
                          <m:t>1</m:t>
                        </m:r>
                      </m:sub>
                    </m:sSub>
                  </m:oMath>
                </a14:m>
                <a:r>
                  <a:rPr lang="ar-AE" sz="1800" dirty="0"/>
                  <a:t> </a:t>
                </a:r>
                <a:r>
                  <a:rPr lang="en-US" sz="1800" dirty="0"/>
                  <a:t>to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h</m:t>
                        </m:r>
                      </m:e>
                      <m:sub>
                        <m:r>
                          <a:rPr lang="ar-AE" sz="1800">
                            <a:latin typeface="Cambria Math" panose="02040503050406030204" pitchFamily="18" charset="0"/>
                          </a:rPr>
                          <m:t>15</m:t>
                        </m:r>
                      </m:sub>
                    </m:sSub>
                  </m:oMath>
                </a14:m>
                <a:r>
                  <a:rPr lang="ar-AE" sz="1800" dirty="0"/>
                  <a:t> </a:t>
                </a:r>
                <a:r>
                  <a:rPr lang="en-US" sz="1800" dirty="0"/>
                  <a:t>and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𝑎</m:t>
                        </m:r>
                      </m:e>
                      <m:sub>
                        <m:r>
                          <a:rPr lang="ar-AE" sz="1800">
                            <a:latin typeface="Cambria Math" panose="02040503050406030204" pitchFamily="18" charset="0"/>
                          </a:rPr>
                          <m:t>1</m:t>
                        </m:r>
                      </m:sub>
                    </m:sSub>
                  </m:oMath>
                </a14:m>
                <a:r>
                  <a:rPr lang="ar-AE" sz="1800" dirty="0"/>
                  <a:t> </a:t>
                </a:r>
                <a:r>
                  <a:rPr lang="en-US" sz="1800" dirty="0"/>
                  <a:t>to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𝑎</m:t>
                        </m:r>
                      </m:e>
                      <m:sub>
                        <m:r>
                          <a:rPr lang="ar-AE" sz="1800">
                            <a:latin typeface="Cambria Math" panose="02040503050406030204" pitchFamily="18" charset="0"/>
                          </a:rPr>
                          <m:t>15</m:t>
                        </m:r>
                      </m:sub>
                    </m:sSub>
                  </m:oMath>
                </a14:m>
                <a:r>
                  <a:rPr lang="ar-AE" sz="1800" dirty="0"/>
                  <a:t> </a:t>
                </a:r>
                <a:r>
                  <a:rPr lang="en-US" sz="1800" dirty="0"/>
                  <a:t>are indices corresponding</a:t>
                </a:r>
                <a:r>
                  <a:rPr lang="LID4096" sz="1800" dirty="0"/>
                  <a:t> to players in each shift.</a:t>
                </a:r>
              </a:p>
              <a:p>
                <a:pPr>
                  <a:buFont typeface="Wingdings" panose="05000000000000000000" pitchFamily="2" charset="2"/>
                  <a:buChar char="§"/>
                </a:pP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𝜇</m:t>
                        </m:r>
                      </m:e>
                      <m:sub>
                        <m:r>
                          <a:rPr lang="ar-AE" sz="1800">
                            <a:latin typeface="Cambria Math" panose="02040503050406030204" pitchFamily="18" charset="0"/>
                          </a:rPr>
                          <m:t>𝑖</m:t>
                        </m:r>
                      </m:sub>
                    </m:sSub>
                  </m:oMath>
                </a14:m>
                <a:r>
                  <a:rPr lang="ar-AE" sz="1800" dirty="0"/>
                  <a:t> </a:t>
                </a:r>
                <a:r>
                  <a:rPr lang="en-US" sz="1800" dirty="0"/>
                  <a:t>can be viewed as intercept representing home court advantage</a:t>
                </a:r>
                <a:r>
                  <a:rPr lang="LID4096" sz="1800" dirty="0"/>
                  <a:t>.</a:t>
                </a:r>
              </a:p>
              <a:p>
                <a:pPr>
                  <a:buFont typeface="Wingdings" panose="05000000000000000000" pitchFamily="2" charset="2"/>
                  <a:buChar char="§"/>
                </a:pPr>
                <a14:m>
                  <m:oMath xmlns:m="http://schemas.openxmlformats.org/officeDocument/2006/math">
                    <m:r>
                      <a:rPr lang="ar-AE" sz="1800">
                        <a:latin typeface="Cambria Math" panose="02040503050406030204" pitchFamily="18" charset="0"/>
                      </a:rPr>
                      <m:t>𝜎</m:t>
                    </m:r>
                    <m:r>
                      <a:rPr lang="ar-AE" sz="1800" i="1">
                        <a:latin typeface="Cambria Math" panose="02040503050406030204" pitchFamily="18" charset="0"/>
                      </a:rPr>
                      <m:t> </m:t>
                    </m:r>
                  </m:oMath>
                </a14:m>
                <a:r>
                  <a:rPr lang="en-US" sz="1800" dirty="0"/>
                  <a:t>is the variability that arises from measuring the uncertainty in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𝑦</m:t>
                        </m:r>
                      </m:e>
                      <m:sub>
                        <m:r>
                          <a:rPr lang="ar-AE" sz="1800">
                            <a:latin typeface="Cambria Math" panose="02040503050406030204" pitchFamily="18" charset="0"/>
                          </a:rPr>
                          <m:t>𝑖</m:t>
                        </m:r>
                      </m:sub>
                    </m:sSub>
                  </m:oMath>
                </a14:m>
                <a:r>
                  <a:rPr lang="LID4096" sz="1800" dirty="0"/>
                  <a:t>.</a:t>
                </a:r>
              </a:p>
              <a:p>
                <a:pPr>
                  <a:buFont typeface="Wingdings" panose="05000000000000000000" pitchFamily="2" charset="2"/>
                  <a:buChar char="§"/>
                </a:pPr>
                <a14:m>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𝑦</m:t>
                        </m:r>
                      </m:e>
                      <m:sub>
                        <m:r>
                          <a:rPr lang="ar-AE" sz="1800">
                            <a:latin typeface="Cambria Math" panose="02040503050406030204" pitchFamily="18" charset="0"/>
                          </a:rPr>
                          <m:t>𝑖</m:t>
                        </m:r>
                      </m:sub>
                    </m:sSub>
                  </m:oMath>
                </a14:m>
                <a:r>
                  <a:rPr lang="LID4096" sz="1800" dirty="0"/>
                  <a:t> response variable representing is the change in win probability. </a:t>
                </a:r>
              </a:p>
              <a:p>
                <a:pPr>
                  <a:buFont typeface="Wingdings" panose="05000000000000000000" pitchFamily="2" charset="2"/>
                  <a:buChar char="Ø"/>
                </a:pPr>
                <a:endParaRPr lang="LID4096" sz="1800" dirty="0"/>
              </a:p>
            </p:txBody>
          </p:sp>
        </mc:Choice>
        <mc:Fallback xmlns="">
          <p:sp>
            <p:nvSpPr>
              <p:cNvPr id="3" name="Content Placeholder 2">
                <a:extLst>
                  <a:ext uri="{FF2B5EF4-FFF2-40B4-BE49-F238E27FC236}">
                    <a16:creationId xmlns:a16="http://schemas.microsoft.com/office/drawing/2014/main" id="{49F67814-0997-48BB-A689-C777FCC41223}"/>
                  </a:ext>
                </a:extLst>
              </p:cNvPr>
              <p:cNvSpPr>
                <a:spLocks noGrp="1" noRot="1" noChangeAspect="1" noMove="1" noResize="1" noEditPoints="1" noAdjustHandles="1" noChangeArrowheads="1" noChangeShapeType="1" noTextEdit="1"/>
              </p:cNvSpPr>
              <p:nvPr>
                <p:ph idx="1"/>
              </p:nvPr>
            </p:nvSpPr>
            <p:spPr>
              <a:xfrm>
                <a:off x="577921" y="1240604"/>
                <a:ext cx="7988157" cy="4525963"/>
              </a:xfrm>
              <a:blipFill>
                <a:blip r:embed="rId2"/>
                <a:stretch>
                  <a:fillRect l="-534" t="-809"/>
                </a:stretch>
              </a:blipFill>
            </p:spPr>
            <p:txBody>
              <a:bodyPr/>
              <a:lstStyle/>
              <a:p>
                <a:r>
                  <a:rPr lang="LID4096">
                    <a:noFill/>
                  </a:rPr>
                  <a:t> </a:t>
                </a:r>
              </a:p>
            </p:txBody>
          </p:sp>
        </mc:Fallback>
      </mc:AlternateContent>
    </p:spTree>
    <p:extLst>
      <p:ext uri="{BB962C8B-B14F-4D97-AF65-F5344CB8AC3E}">
        <p14:creationId xmlns:p14="http://schemas.microsoft.com/office/powerpoint/2010/main" val="289901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AC4D-135D-44F1-8A91-E809EAB36AC0}"/>
              </a:ext>
            </a:extLst>
          </p:cNvPr>
          <p:cNvSpPr>
            <a:spLocks noGrp="1"/>
          </p:cNvSpPr>
          <p:nvPr>
            <p:ph type="title"/>
          </p:nvPr>
        </p:nvSpPr>
        <p:spPr>
          <a:xfrm>
            <a:off x="364732" y="108966"/>
            <a:ext cx="8229600" cy="1143000"/>
          </a:xfrm>
        </p:spPr>
        <p:txBody>
          <a:bodyPr/>
          <a:lstStyle/>
          <a:p>
            <a:pPr algn="l"/>
            <a:r>
              <a:rPr lang="LID4096" sz="2000" dirty="0"/>
              <a:t>Methodology</a:t>
            </a:r>
          </a:p>
        </p:txBody>
      </p:sp>
      <p:sp>
        <p:nvSpPr>
          <p:cNvPr id="3" name="Content Placeholder 2">
            <a:extLst>
              <a:ext uri="{FF2B5EF4-FFF2-40B4-BE49-F238E27FC236}">
                <a16:creationId xmlns:a16="http://schemas.microsoft.com/office/drawing/2014/main" id="{10AF66CB-B5C2-4354-8359-72C2D04B17C4}"/>
              </a:ext>
            </a:extLst>
          </p:cNvPr>
          <p:cNvSpPr>
            <a:spLocks noGrp="1"/>
          </p:cNvSpPr>
          <p:nvPr>
            <p:ph idx="1"/>
          </p:nvPr>
        </p:nvSpPr>
        <p:spPr>
          <a:xfrm>
            <a:off x="457200" y="1166018"/>
            <a:ext cx="8229600" cy="4525963"/>
          </a:xfrm>
        </p:spPr>
        <p:txBody>
          <a:bodyPr/>
          <a:lstStyle/>
          <a:p>
            <a:pPr>
              <a:buFont typeface="Wingdings" panose="05000000000000000000" pitchFamily="2" charset="2"/>
              <a:buChar char="Ø"/>
            </a:pPr>
            <a:r>
              <a:rPr lang="LID4096" sz="1800" dirty="0"/>
              <a:t>Data</a:t>
            </a:r>
          </a:p>
          <a:p>
            <a:pPr>
              <a:buFont typeface="Wingdings" panose="05000000000000000000" pitchFamily="2" charset="2"/>
              <a:buChar char="§"/>
            </a:pPr>
            <a:r>
              <a:rPr lang="en-US" sz="1800" dirty="0"/>
              <a:t>play-by-play data obtained from ESPN </a:t>
            </a:r>
            <a:r>
              <a:rPr lang="LID4096" sz="1800" dirty="0"/>
              <a:t>2006-2007</a:t>
            </a:r>
            <a:r>
              <a:rPr lang="en-US" sz="1800" dirty="0"/>
              <a:t> to 2012–2013 season which comprises of 8 seasons</a:t>
            </a:r>
            <a:r>
              <a:rPr lang="LID4096" sz="1800" dirty="0"/>
              <a:t>.</a:t>
            </a:r>
          </a:p>
          <a:p>
            <a:pPr>
              <a:buFont typeface="Wingdings" panose="05000000000000000000" pitchFamily="2" charset="2"/>
              <a:buChar char="Ø"/>
            </a:pPr>
            <a:endParaRPr lang="LID4096" sz="1800" dirty="0"/>
          </a:p>
          <a:p>
            <a:pPr>
              <a:buFont typeface="Wingdings" panose="05000000000000000000" pitchFamily="2" charset="2"/>
              <a:buChar char="§"/>
            </a:pPr>
            <a:r>
              <a:rPr lang="en-US" sz="1800" dirty="0"/>
              <a:t>15% of the data were either missing or incomplete</a:t>
            </a:r>
            <a:r>
              <a:rPr lang="LID4096" sz="1800" dirty="0"/>
              <a:t>.</a:t>
            </a:r>
          </a:p>
          <a:p>
            <a:pPr>
              <a:buFont typeface="Wingdings" panose="05000000000000000000" pitchFamily="2" charset="2"/>
              <a:buChar char="Ø"/>
            </a:pPr>
            <a:endParaRPr lang="LID4096" sz="1800" dirty="0"/>
          </a:p>
          <a:p>
            <a:pPr>
              <a:buFont typeface="Wingdings" panose="05000000000000000000" pitchFamily="2" charset="2"/>
              <a:buChar char="§"/>
            </a:pPr>
            <a:r>
              <a:rPr lang="LID4096" sz="1800" dirty="0"/>
              <a:t>A typical game consits of 31 shifts.</a:t>
            </a:r>
          </a:p>
          <a:p>
            <a:pPr>
              <a:buFont typeface="Wingdings" panose="05000000000000000000" pitchFamily="2" charset="2"/>
              <a:buChar char="Ø"/>
            </a:pPr>
            <a:endParaRPr lang="LID4096" sz="1800" dirty="0"/>
          </a:p>
          <a:p>
            <a:pPr>
              <a:buFont typeface="Wingdings" panose="05000000000000000000" pitchFamily="2" charset="2"/>
              <a:buChar char="§"/>
            </a:pPr>
            <a:r>
              <a:rPr lang="LID4096" sz="1800" dirty="0"/>
              <a:t>Estimate win probability as a function of lead points and time duration.</a:t>
            </a:r>
          </a:p>
          <a:p>
            <a:pPr>
              <a:buFont typeface="Wingdings" panose="05000000000000000000" pitchFamily="2" charset="2"/>
              <a:buChar char="Ø"/>
            </a:pPr>
            <a:endParaRPr lang="LID4096" sz="1800" dirty="0"/>
          </a:p>
          <a:p>
            <a:pPr>
              <a:buFont typeface="Wingdings" panose="05000000000000000000" pitchFamily="2" charset="2"/>
              <a:buChar char="§"/>
            </a:pPr>
            <a:r>
              <a:rPr lang="LID4096" sz="1800" dirty="0"/>
              <a:t>Change in win probability is regressed onto players on the court.</a:t>
            </a:r>
          </a:p>
          <a:p>
            <a:pPr>
              <a:buFont typeface="Wingdings" panose="05000000000000000000" pitchFamily="2" charset="2"/>
              <a:buChar char="Ø"/>
            </a:pPr>
            <a:endParaRPr lang="LID4096" sz="1800" dirty="0"/>
          </a:p>
        </p:txBody>
      </p:sp>
    </p:spTree>
    <p:extLst>
      <p:ext uri="{BB962C8B-B14F-4D97-AF65-F5344CB8AC3E}">
        <p14:creationId xmlns:p14="http://schemas.microsoft.com/office/powerpoint/2010/main" val="7876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3D18-D5BA-41B2-B7FE-C920930F017F}"/>
              </a:ext>
            </a:extLst>
          </p:cNvPr>
          <p:cNvSpPr>
            <a:spLocks noGrp="1"/>
          </p:cNvSpPr>
          <p:nvPr>
            <p:ph type="title"/>
          </p:nvPr>
        </p:nvSpPr>
        <p:spPr>
          <a:xfrm>
            <a:off x="364732" y="160337"/>
            <a:ext cx="8229600" cy="1143000"/>
          </a:xfrm>
        </p:spPr>
        <p:txBody>
          <a:bodyPr/>
          <a:lstStyle/>
          <a:p>
            <a:pPr algn="l"/>
            <a:r>
              <a:rPr lang="en-US" sz="2000" dirty="0"/>
              <a:t>Estimating The Win Probability</a:t>
            </a:r>
            <a:endParaRPr lang="LID4096"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3C0D03-1491-483D-A3E2-3172CC529AED}"/>
                  </a:ext>
                </a:extLst>
              </p:cNvPr>
              <p:cNvSpPr>
                <a:spLocks noGrp="1"/>
              </p:cNvSpPr>
              <p:nvPr>
                <p:ph idx="1"/>
              </p:nvPr>
            </p:nvSpPr>
            <p:spPr>
              <a:xfrm>
                <a:off x="457200" y="1055670"/>
                <a:ext cx="8229600" cy="5375952"/>
              </a:xfrm>
            </p:spPr>
            <p:txBody>
              <a:bodyPr/>
              <a:lstStyle/>
              <a:p>
                <a:pPr>
                  <a:buFont typeface="Wingdings" panose="05000000000000000000" pitchFamily="2" charset="2"/>
                  <a:buChar char="Ø"/>
                </a:pPr>
                <a:r>
                  <a:rPr lang="en-US" sz="1800" dirty="0"/>
                  <a:t>The Likelihood</a:t>
                </a:r>
                <a:endParaRPr lang="LID4096" sz="1800" dirty="0"/>
              </a:p>
              <a:p>
                <a:pPr>
                  <a:buFont typeface="Wingdings" panose="05000000000000000000" pitchFamily="2" charset="2"/>
                  <a:buChar char="§"/>
                </a:pPr>
                <a:r>
                  <a:rPr lang="en-US" sz="1800" dirty="0"/>
                  <a:t>To begin fitting the regression model, we must start with estimating the posterior mode for the mean</a:t>
                </a:r>
                <a:r>
                  <a:rPr lang="LID4096" sz="1800" dirty="0"/>
                  <a:t>.</a:t>
                </a:r>
              </a:p>
              <a:p>
                <a:pPr marL="0" indent="0">
                  <a:buNone/>
                </a:pPr>
                <a14:m>
                  <m:oMathPara xmlns:m="http://schemas.openxmlformats.org/officeDocument/2006/math">
                    <m:oMathParaPr>
                      <m:jc m:val="centerGroup"/>
                    </m:oMathParaPr>
                    <m:oMath xmlns:m="http://schemas.openxmlformats.org/officeDocument/2006/math">
                      <m:sSub>
                        <m:sSubPr>
                          <m:ctrlPr>
                            <a:rPr lang="ar-AE" sz="1800" i="1" smtClean="0">
                              <a:latin typeface="Cambria Math" panose="02040503050406030204" pitchFamily="18" charset="0"/>
                            </a:rPr>
                          </m:ctrlPr>
                        </m:sSubPr>
                        <m:e>
                          <m:r>
                            <a:rPr lang="ar-AE" sz="1800">
                              <a:latin typeface="Cambria Math" panose="02040503050406030204" pitchFamily="18" charset="0"/>
                            </a:rPr>
                            <m:t>𝑥</m:t>
                          </m:r>
                        </m:e>
                        <m:sub>
                          <m:r>
                            <a:rPr lang="ar-AE" sz="1800">
                              <a:latin typeface="Cambria Math" panose="02040503050406030204" pitchFamily="18" charset="0"/>
                            </a:rPr>
                            <m:t>1</m:t>
                          </m:r>
                        </m:sub>
                      </m:sSub>
                      <m:r>
                        <a:rPr lang="ar-AE" sz="1800">
                          <a:latin typeface="Cambria Math" panose="02040503050406030204" pitchFamily="18" charset="0"/>
                        </a:rPr>
                        <m:t>,...,</m:t>
                      </m:r>
                      <m:r>
                        <a:rPr lang="ar-AE" sz="1800">
                          <a:latin typeface="Cambria Math" panose="02040503050406030204" pitchFamily="18" charset="0"/>
                        </a:rPr>
                        <m:t>𝑥𝑛</m:t>
                      </m:r>
                      <m:r>
                        <a:rPr lang="ar-AE" sz="1800">
                          <a:latin typeface="Cambria Math" panose="02040503050406030204" pitchFamily="18" charset="0"/>
                        </a:rPr>
                        <m:t>∣</m:t>
                      </m:r>
                      <m:r>
                        <a:rPr lang="ar-AE" sz="1800">
                          <a:latin typeface="Cambria Math" panose="02040503050406030204" pitchFamily="18" charset="0"/>
                        </a:rPr>
                        <m:t>𝜃</m:t>
                      </m:r>
                      <m:limUpp>
                        <m:limUppPr>
                          <m:ctrlPr>
                            <a:rPr lang="ar-AE" sz="1800" i="1">
                              <a:latin typeface="Cambria Math" panose="02040503050406030204" pitchFamily="18" charset="0"/>
                            </a:rPr>
                          </m:ctrlPr>
                        </m:limUppPr>
                        <m:e>
                          <m:r>
                            <a:rPr lang="ar-AE" sz="1800">
                              <a:latin typeface="Cambria Math" panose="02040503050406030204" pitchFamily="18" charset="0"/>
                            </a:rPr>
                            <m:t>∼</m:t>
                          </m:r>
                        </m:e>
                        <m:lim>
                          <m:r>
                            <m:rPr>
                              <m:nor/>
                            </m:rPr>
                            <a:rPr lang="en-US" sz="1800"/>
                            <m:t>idd</m:t>
                          </m:r>
                        </m:lim>
                      </m:limUpp>
                      <m:r>
                        <a:rPr lang="ar-AE" sz="1800">
                          <a:latin typeface="Cambria Math" panose="02040503050406030204" pitchFamily="18" charset="0"/>
                        </a:rPr>
                        <m:t>𝐵𝑒𝑟𝑛</m:t>
                      </m:r>
                      <m:r>
                        <a:rPr lang="ar-AE" sz="1800">
                          <a:latin typeface="Cambria Math" panose="02040503050406030204" pitchFamily="18" charset="0"/>
                        </a:rPr>
                        <m:t>(</m:t>
                      </m:r>
                      <m:r>
                        <a:rPr lang="ar-AE" sz="1800">
                          <a:latin typeface="Cambria Math" panose="02040503050406030204" pitchFamily="18" charset="0"/>
                        </a:rPr>
                        <m:t>𝜃</m:t>
                      </m:r>
                      <m:r>
                        <a:rPr lang="ar-AE" sz="1800">
                          <a:latin typeface="Cambria Math" panose="02040503050406030204" pitchFamily="18" charset="0"/>
                        </a:rPr>
                        <m:t>)</m:t>
                      </m:r>
                    </m:oMath>
                  </m:oMathPara>
                </a14:m>
                <a:endParaRPr lang="LID4096" sz="1800" dirty="0"/>
              </a:p>
              <a:p>
                <a:pPr marL="0" indent="0">
                  <a:buNone/>
                </a:pPr>
                <a:endParaRPr lang="LID4096" sz="1800" dirty="0"/>
              </a:p>
              <a:p>
                <a:pPr marL="0" indent="0">
                  <a:buNone/>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𝑝</m:t>
                      </m:r>
                      <m:r>
                        <a:rPr lang="ar-AE" sz="1800" smtClean="0">
                          <a:latin typeface="Cambria Math" panose="02040503050406030204" pitchFamily="18" charset="0"/>
                        </a:rPr>
                        <m:t>(</m:t>
                      </m:r>
                      <m:r>
                        <a:rPr lang="ar-AE" sz="1800" smtClean="0">
                          <a:latin typeface="Cambria Math" panose="02040503050406030204" pitchFamily="18" charset="0"/>
                        </a:rPr>
                        <m:t>𝜃</m:t>
                      </m:r>
                      <m:r>
                        <a:rPr lang="ar-AE" sz="1800" smtClean="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𝛤</m:t>
                          </m:r>
                          <m:r>
                            <a:rPr lang="ar-AE" sz="1800">
                              <a:latin typeface="Cambria Math" panose="02040503050406030204" pitchFamily="18" charset="0"/>
                            </a:rPr>
                            <m:t>(</m:t>
                          </m:r>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𝛽</m:t>
                          </m:r>
                          <m:r>
                            <a:rPr lang="ar-AE" sz="1800">
                              <a:latin typeface="Cambria Math" panose="02040503050406030204" pitchFamily="18" charset="0"/>
                            </a:rPr>
                            <m:t>)</m:t>
                          </m:r>
                        </m:num>
                        <m:den>
                          <m:r>
                            <a:rPr lang="ar-AE" sz="1800">
                              <a:latin typeface="Cambria Math" panose="02040503050406030204" pitchFamily="18" charset="0"/>
                            </a:rPr>
                            <m:t>𝛤</m:t>
                          </m:r>
                          <m:r>
                            <a:rPr lang="ar-AE" sz="1800">
                              <a:latin typeface="Cambria Math" panose="02040503050406030204" pitchFamily="18" charset="0"/>
                            </a:rPr>
                            <m:t>(</m:t>
                          </m:r>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𝛤</m:t>
                          </m:r>
                          <m:r>
                            <a:rPr lang="ar-AE" sz="1800">
                              <a:latin typeface="Cambria Math" panose="02040503050406030204" pitchFamily="18" charset="0"/>
                            </a:rPr>
                            <m:t>(</m:t>
                          </m:r>
                          <m:r>
                            <a:rPr lang="ar-AE" sz="1800">
                              <a:latin typeface="Cambria Math" panose="02040503050406030204" pitchFamily="18" charset="0"/>
                            </a:rPr>
                            <m:t>𝛽</m:t>
                          </m:r>
                          <m:r>
                            <a:rPr lang="ar-AE" sz="1800">
                              <a:latin typeface="Cambria Math" panose="02040503050406030204" pitchFamily="18" charset="0"/>
                            </a:rPr>
                            <m:t>)</m:t>
                          </m:r>
                        </m:den>
                      </m:f>
                      <m:sSup>
                        <m:sSupPr>
                          <m:ctrlPr>
                            <a:rPr lang="ar-AE" sz="1800" i="1">
                              <a:latin typeface="Cambria Math" panose="02040503050406030204" pitchFamily="18" charset="0"/>
                            </a:rPr>
                          </m:ctrlPr>
                        </m:sSupPr>
                        <m:e>
                          <m:r>
                            <a:rPr lang="ar-AE" sz="1800">
                              <a:latin typeface="Cambria Math" panose="02040503050406030204" pitchFamily="18" charset="0"/>
                            </a:rPr>
                            <m:t>𝜃</m:t>
                          </m:r>
                        </m:e>
                        <m:sup>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1</m:t>
                          </m:r>
                        </m:sup>
                      </m:sSup>
                      <m:r>
                        <a:rPr lang="ar-AE" sz="1800">
                          <a:latin typeface="Cambria Math" panose="02040503050406030204" pitchFamily="18" charset="0"/>
                        </a:rPr>
                        <m:t>(</m:t>
                      </m:r>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𝜃</m:t>
                      </m:r>
                      <m:sSup>
                        <m:sSupPr>
                          <m:ctrlPr>
                            <a:rPr lang="ar-AE" sz="1800" i="1">
                              <a:latin typeface="Cambria Math" panose="02040503050406030204" pitchFamily="18" charset="0"/>
                            </a:rPr>
                          </m:ctrlPr>
                        </m:sSupPr>
                        <m:e>
                          <m:r>
                            <a:rPr lang="ar-AE" sz="1800">
                              <a:latin typeface="Cambria Math" panose="02040503050406030204" pitchFamily="18" charset="0"/>
                            </a:rPr>
                            <m:t>)</m:t>
                          </m:r>
                        </m:e>
                        <m:sup>
                          <m:r>
                            <a:rPr lang="ar-AE" sz="1800">
                              <a:latin typeface="Cambria Math" panose="02040503050406030204" pitchFamily="18" charset="0"/>
                            </a:rPr>
                            <m:t>𝛽</m:t>
                          </m:r>
                          <m:r>
                            <a:rPr lang="ar-AE" sz="1800">
                              <a:latin typeface="Cambria Math" panose="02040503050406030204" pitchFamily="18" charset="0"/>
                            </a:rPr>
                            <m:t>−</m:t>
                          </m:r>
                          <m:r>
                            <a:rPr lang="ar-AE" sz="1800">
                              <a:latin typeface="Cambria Math" panose="02040503050406030204" pitchFamily="18" charset="0"/>
                            </a:rPr>
                            <m:t>1</m:t>
                          </m:r>
                        </m:sup>
                      </m:sSup>
                      <m:r>
                        <a:rPr lang="ar-AE" sz="1800">
                          <a:latin typeface="Cambria Math" panose="02040503050406030204" pitchFamily="18" charset="0"/>
                        </a:rPr>
                        <m:t> </m:t>
                      </m:r>
                      <m:r>
                        <a:rPr lang="ar-AE" sz="1800">
                          <a:latin typeface="Cambria Math" panose="02040503050406030204" pitchFamily="18" charset="0"/>
                        </a:rPr>
                        <m:t>𝑓𝑜𝑟</m:t>
                      </m:r>
                      <m:r>
                        <a:rPr lang="ar-AE" sz="1800">
                          <a:latin typeface="Cambria Math" panose="02040503050406030204" pitchFamily="18" charset="0"/>
                        </a:rPr>
                        <m:t> </m:t>
                      </m:r>
                      <m:r>
                        <a:rPr lang="ar-AE" sz="1800">
                          <a:latin typeface="Cambria Math" panose="02040503050406030204" pitchFamily="18" charset="0"/>
                        </a:rPr>
                        <m:t>0</m:t>
                      </m:r>
                      <m:r>
                        <a:rPr lang="ar-AE" sz="1800">
                          <a:latin typeface="Cambria Math" panose="02040503050406030204" pitchFamily="18" charset="0"/>
                        </a:rPr>
                        <m:t>≤</m:t>
                      </m:r>
                      <m:r>
                        <a:rPr lang="ar-AE" sz="1800">
                          <a:latin typeface="Cambria Math" panose="02040503050406030204" pitchFamily="18" charset="0"/>
                        </a:rPr>
                        <m:t>𝜃</m:t>
                      </m:r>
                      <m:r>
                        <a:rPr lang="ar-AE" sz="1800">
                          <a:latin typeface="Cambria Math" panose="02040503050406030204" pitchFamily="18" charset="0"/>
                        </a:rPr>
                        <m:t>≤</m:t>
                      </m:r>
                      <m:r>
                        <a:rPr lang="ar-AE" sz="1800">
                          <a:latin typeface="Cambria Math" panose="02040503050406030204" pitchFamily="18" charset="0"/>
                        </a:rPr>
                        <m:t>1</m:t>
                      </m:r>
                    </m:oMath>
                  </m:oMathPara>
                </a14:m>
                <a:endParaRPr lang="LID4096" sz="1800" dirty="0"/>
              </a:p>
              <a:p>
                <a:pPr marL="0" indent="0">
                  <a:buNone/>
                </a:pPr>
                <a:endParaRPr lang="LID4096" sz="1800" dirty="0"/>
              </a:p>
              <a:p>
                <a:pPr marL="0" lvl="0" indent="0">
                  <a:buNone/>
                </a:pPr>
                <a14:m>
                  <m:oMathPara xmlns:m="http://schemas.openxmlformats.org/officeDocument/2006/math">
                    <m:oMathParaPr>
                      <m:jc m:val="center"/>
                    </m:oMathParaPr>
                    <m:oMath xmlns:m="http://schemas.openxmlformats.org/officeDocument/2006/math">
                      <m:r>
                        <a:rPr lang="ar-AE" sz="1800" smtClean="0">
                          <a:latin typeface="Cambria Math" panose="02040503050406030204" pitchFamily="18" charset="0"/>
                        </a:rPr>
                        <m:t>𝑝</m:t>
                      </m:r>
                      <m:r>
                        <a:rPr lang="ar-AE" sz="1800" smtClean="0">
                          <a:latin typeface="Cambria Math" panose="02040503050406030204" pitchFamily="18" charset="0"/>
                        </a:rPr>
                        <m:t>(</m:t>
                      </m:r>
                      <m:r>
                        <a:rPr lang="ar-AE" sz="1800" smtClean="0">
                          <a:latin typeface="Cambria Math" panose="02040503050406030204" pitchFamily="18" charset="0"/>
                        </a:rPr>
                        <m:t>𝜃</m:t>
                      </m:r>
                      <m:r>
                        <a:rPr lang="ar-AE" sz="1800" smtClean="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𝑥</m:t>
                          </m:r>
                        </m:e>
                        <m:sub>
                          <m:r>
                            <a:rPr lang="ar-AE" sz="1800">
                              <a:latin typeface="Cambria Math" panose="02040503050406030204" pitchFamily="18" charset="0"/>
                            </a:rPr>
                            <m:t>1</m:t>
                          </m:r>
                        </m:sub>
                      </m:sSub>
                      <m:r>
                        <a:rPr lang="ar-AE" sz="1800">
                          <a:latin typeface="Cambria Math" panose="02040503050406030204" pitchFamily="18" charset="0"/>
                        </a:rPr>
                        <m:t>,...,</m:t>
                      </m:r>
                      <m:r>
                        <a:rPr lang="ar-AE" sz="1800">
                          <a:latin typeface="Cambria Math" panose="02040503050406030204" pitchFamily="18" charset="0"/>
                        </a:rPr>
                        <m:t>𝑥𝑛</m:t>
                      </m:r>
                      <m:r>
                        <a:rPr lang="ar-AE" sz="1800">
                          <a:latin typeface="Cambria Math" panose="02040503050406030204" pitchFamily="18" charset="0"/>
                        </a:rPr>
                        <m:t>)∝</m:t>
                      </m:r>
                      <m:r>
                        <a:rPr lang="ar-AE" sz="1800">
                          <a:latin typeface="Cambria Math" panose="02040503050406030204" pitchFamily="18" charset="0"/>
                        </a:rPr>
                        <m:t>𝑝</m:t>
                      </m:r>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𝑥</m:t>
                          </m:r>
                        </m:e>
                        <m:sub>
                          <m:r>
                            <a:rPr lang="ar-AE" sz="1800">
                              <a:latin typeface="Cambria Math" panose="02040503050406030204" pitchFamily="18" charset="0"/>
                            </a:rPr>
                            <m:t>1</m:t>
                          </m:r>
                        </m:sub>
                      </m:sSub>
                      <m:r>
                        <a:rPr lang="ar-AE" sz="1800">
                          <a:latin typeface="Cambria Math" panose="02040503050406030204" pitchFamily="18" charset="0"/>
                        </a:rPr>
                        <m:t>,...,</m:t>
                      </m:r>
                      <m:r>
                        <a:rPr lang="ar-AE" sz="1800">
                          <a:latin typeface="Cambria Math" panose="02040503050406030204" pitchFamily="18" charset="0"/>
                        </a:rPr>
                        <m:t>𝑥𝑛</m:t>
                      </m:r>
                      <m:r>
                        <a:rPr lang="ar-AE" sz="1800">
                          <a:latin typeface="Cambria Math" panose="02040503050406030204" pitchFamily="18" charset="0"/>
                        </a:rPr>
                        <m:t>∣</m:t>
                      </m:r>
                      <m:r>
                        <a:rPr lang="ar-AE" sz="1800">
                          <a:latin typeface="Cambria Math" panose="02040503050406030204" pitchFamily="18" charset="0"/>
                        </a:rPr>
                        <m:t>𝜃</m:t>
                      </m:r>
                      <m:r>
                        <a:rPr lang="ar-AE" sz="1800">
                          <a:latin typeface="Cambria Math" panose="02040503050406030204" pitchFamily="18" charset="0"/>
                        </a:rPr>
                        <m:t>)</m:t>
                      </m:r>
                      <m:r>
                        <a:rPr lang="ar-AE" sz="1800">
                          <a:latin typeface="Cambria Math" panose="02040503050406030204" pitchFamily="18" charset="0"/>
                        </a:rPr>
                        <m:t>𝑝</m:t>
                      </m:r>
                      <m:r>
                        <a:rPr lang="ar-AE" sz="1800">
                          <a:latin typeface="Cambria Math" panose="02040503050406030204" pitchFamily="18" charset="0"/>
                        </a:rPr>
                        <m:t>(</m:t>
                      </m:r>
                      <m:r>
                        <a:rPr lang="ar-AE" sz="1800">
                          <a:latin typeface="Cambria Math" panose="02040503050406030204" pitchFamily="18" charset="0"/>
                        </a:rPr>
                        <m:t>𝜃</m:t>
                      </m:r>
                      <m:r>
                        <a:rPr lang="ar-AE" sz="1800">
                          <a:latin typeface="Cambria Math" panose="02040503050406030204" pitchFamily="18" charset="0"/>
                        </a:rPr>
                        <m:t>)</m:t>
                      </m:r>
                    </m:oMath>
                  </m:oMathPara>
                </a14:m>
                <a:endParaRPr lang="LID4096" sz="1800" b="1" dirty="0"/>
              </a:p>
              <a:p>
                <a:pPr marL="0" lvl="0" indent="0">
                  <a:buNone/>
                </a:pPr>
                <a:endParaRPr lang="ar-AE" sz="1800" b="1" dirty="0"/>
              </a:p>
              <a:p>
                <a:pPr marL="0" lvl="0" indent="0">
                  <a:buNone/>
                </a:pPr>
                <a14:m>
                  <m:oMathPara xmlns:m="http://schemas.openxmlformats.org/officeDocument/2006/math">
                    <m:oMathParaPr>
                      <m:jc m:val="center"/>
                    </m:oMathParaPr>
                    <m:oMath xmlns:m="http://schemas.openxmlformats.org/officeDocument/2006/math">
                      <m:sSup>
                        <m:sSupPr>
                          <m:ctrlPr>
                            <a:rPr lang="ar-AE" sz="1800" i="1">
                              <a:latin typeface="Cambria Math" panose="02040503050406030204" pitchFamily="18" charset="0"/>
                            </a:rPr>
                          </m:ctrlPr>
                        </m:sSupPr>
                        <m:e>
                          <m:r>
                            <a:rPr lang="ar-AE" sz="1800">
                              <a:latin typeface="Cambria Math" panose="02040503050406030204" pitchFamily="18" charset="0"/>
                            </a:rPr>
                            <m:t>𝜃</m:t>
                          </m:r>
                        </m:e>
                        <m:sup>
                          <m:r>
                            <a:rPr lang="ar-AE" sz="1800">
                              <a:latin typeface="Cambria Math" panose="02040503050406030204" pitchFamily="18" charset="0"/>
                            </a:rPr>
                            <m:t>𝑠</m:t>
                          </m:r>
                        </m:sup>
                      </m:sSup>
                      <m:r>
                        <a:rPr lang="ar-AE" sz="1800">
                          <a:latin typeface="Cambria Math" panose="02040503050406030204" pitchFamily="18" charset="0"/>
                        </a:rPr>
                        <m:t>(</m:t>
                      </m:r>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𝜃</m:t>
                      </m:r>
                      <m:sSup>
                        <m:sSupPr>
                          <m:ctrlPr>
                            <a:rPr lang="ar-AE" sz="1800" i="1">
                              <a:latin typeface="Cambria Math" panose="02040503050406030204" pitchFamily="18" charset="0"/>
                            </a:rPr>
                          </m:ctrlPr>
                        </m:sSupPr>
                        <m:e>
                          <m:r>
                            <a:rPr lang="ar-AE" sz="1800">
                              <a:latin typeface="Cambria Math" panose="02040503050406030204" pitchFamily="18" charset="0"/>
                            </a:rPr>
                            <m:t>)</m:t>
                          </m:r>
                        </m:e>
                        <m:sup>
                          <m:r>
                            <a:rPr lang="ar-AE" sz="1800">
                              <a:latin typeface="Cambria Math" panose="02040503050406030204" pitchFamily="18" charset="0"/>
                            </a:rPr>
                            <m:t>𝑓</m:t>
                          </m:r>
                        </m:sup>
                      </m:sSup>
                      <m:sSup>
                        <m:sSupPr>
                          <m:ctrlPr>
                            <a:rPr lang="ar-AE" sz="1800" i="1">
                              <a:latin typeface="Cambria Math" panose="02040503050406030204" pitchFamily="18" charset="0"/>
                            </a:rPr>
                          </m:ctrlPr>
                        </m:sSupPr>
                        <m:e>
                          <m:r>
                            <a:rPr lang="ar-AE" sz="1800">
                              <a:latin typeface="Cambria Math" panose="02040503050406030204" pitchFamily="18" charset="0"/>
                            </a:rPr>
                            <m:t>𝜃</m:t>
                          </m:r>
                        </m:e>
                        <m:sup>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1</m:t>
                          </m:r>
                        </m:sup>
                      </m:sSup>
                      <m:r>
                        <a:rPr lang="ar-AE" sz="1800">
                          <a:latin typeface="Cambria Math" panose="02040503050406030204" pitchFamily="18" charset="0"/>
                        </a:rPr>
                        <m:t>(</m:t>
                      </m:r>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𝜃</m:t>
                      </m:r>
                      <m:sSup>
                        <m:sSupPr>
                          <m:ctrlPr>
                            <a:rPr lang="ar-AE" sz="1800" i="1">
                              <a:latin typeface="Cambria Math" panose="02040503050406030204" pitchFamily="18" charset="0"/>
                            </a:rPr>
                          </m:ctrlPr>
                        </m:sSupPr>
                        <m:e>
                          <m:r>
                            <a:rPr lang="ar-AE" sz="1800">
                              <a:latin typeface="Cambria Math" panose="02040503050406030204" pitchFamily="18" charset="0"/>
                            </a:rPr>
                            <m:t>)</m:t>
                          </m:r>
                        </m:e>
                        <m:sup>
                          <m:r>
                            <a:rPr lang="ar-AE" sz="1800">
                              <a:latin typeface="Cambria Math" panose="02040503050406030204" pitchFamily="18" charset="0"/>
                            </a:rPr>
                            <m:t>𝛽</m:t>
                          </m:r>
                          <m:r>
                            <a:rPr lang="ar-AE" sz="1800">
                              <a:latin typeface="Cambria Math" panose="02040503050406030204" pitchFamily="18" charset="0"/>
                            </a:rPr>
                            <m:t>−</m:t>
                          </m:r>
                          <m:r>
                            <a:rPr lang="ar-AE" sz="1800">
                              <a:latin typeface="Cambria Math" panose="02040503050406030204" pitchFamily="18" charset="0"/>
                            </a:rPr>
                            <m:t>1</m:t>
                          </m:r>
                        </m:sup>
                      </m:sSup>
                    </m:oMath>
                  </m:oMathPara>
                </a14:m>
                <a:endParaRPr lang="LID4096" sz="1800" b="1" dirty="0"/>
              </a:p>
              <a:p>
                <a:pPr marL="0" lvl="0" indent="0">
                  <a:buNone/>
                </a:pPr>
                <a:endParaRPr lang="ar-AE" sz="1800" b="1" dirty="0"/>
              </a:p>
              <a:p>
                <a:pPr marL="0" lvl="0" indent="0">
                  <a:buNone/>
                </a:pPr>
                <a14:m>
                  <m:oMathPara xmlns:m="http://schemas.openxmlformats.org/officeDocument/2006/math">
                    <m:oMathParaPr>
                      <m:jc m:val="center"/>
                    </m:oMathParaPr>
                    <m:oMath xmlns:m="http://schemas.openxmlformats.org/officeDocument/2006/math">
                      <m:sSup>
                        <m:sSupPr>
                          <m:ctrlPr>
                            <a:rPr lang="ar-AE" sz="1800" i="1">
                              <a:latin typeface="Cambria Math" panose="02040503050406030204" pitchFamily="18" charset="0"/>
                            </a:rPr>
                          </m:ctrlPr>
                        </m:sSupPr>
                        <m:e>
                          <m:r>
                            <a:rPr lang="ar-AE" sz="1800">
                              <a:latin typeface="Cambria Math" panose="02040503050406030204" pitchFamily="18" charset="0"/>
                            </a:rPr>
                            <m:t>𝜃</m:t>
                          </m:r>
                        </m:e>
                        <m:sup>
                          <m:r>
                            <a:rPr lang="ar-AE" sz="1800">
                              <a:latin typeface="Cambria Math" panose="02040503050406030204" pitchFamily="18" charset="0"/>
                            </a:rPr>
                            <m:t>𝑠</m:t>
                          </m:r>
                          <m:r>
                            <a:rPr lang="ar-AE" sz="1800">
                              <a:latin typeface="Cambria Math" panose="02040503050406030204" pitchFamily="18" charset="0"/>
                            </a:rPr>
                            <m:t>+</m:t>
                          </m:r>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1</m:t>
                          </m:r>
                        </m:sup>
                      </m:sSup>
                      <m:r>
                        <a:rPr lang="ar-AE" sz="1800">
                          <a:latin typeface="Cambria Math" panose="02040503050406030204" pitchFamily="18" charset="0"/>
                        </a:rPr>
                        <m:t>(</m:t>
                      </m:r>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𝜃</m:t>
                      </m:r>
                      <m:sSup>
                        <m:sSupPr>
                          <m:ctrlPr>
                            <a:rPr lang="ar-AE" sz="1800" i="1">
                              <a:latin typeface="Cambria Math" panose="02040503050406030204" pitchFamily="18" charset="0"/>
                            </a:rPr>
                          </m:ctrlPr>
                        </m:sSupPr>
                        <m:e>
                          <m:r>
                            <a:rPr lang="ar-AE" sz="1800">
                              <a:latin typeface="Cambria Math" panose="02040503050406030204" pitchFamily="18" charset="0"/>
                            </a:rPr>
                            <m:t>)</m:t>
                          </m:r>
                        </m:e>
                        <m:sup>
                          <m:r>
                            <a:rPr lang="ar-AE" sz="1800">
                              <a:latin typeface="Cambria Math" panose="02040503050406030204" pitchFamily="18" charset="0"/>
                            </a:rPr>
                            <m:t>𝑓</m:t>
                          </m:r>
                          <m:r>
                            <a:rPr lang="ar-AE" sz="1800">
                              <a:latin typeface="Cambria Math" panose="02040503050406030204" pitchFamily="18" charset="0"/>
                            </a:rPr>
                            <m:t>+</m:t>
                          </m:r>
                          <m:r>
                            <a:rPr lang="ar-AE" sz="1800">
                              <a:latin typeface="Cambria Math" panose="02040503050406030204" pitchFamily="18" charset="0"/>
                            </a:rPr>
                            <m:t>𝛽</m:t>
                          </m:r>
                          <m:r>
                            <a:rPr lang="ar-AE" sz="1800">
                              <a:latin typeface="Cambria Math" panose="02040503050406030204" pitchFamily="18" charset="0"/>
                            </a:rPr>
                            <m:t>−</m:t>
                          </m:r>
                          <m:r>
                            <a:rPr lang="ar-AE" sz="1800">
                              <a:latin typeface="Cambria Math" panose="02040503050406030204" pitchFamily="18" charset="0"/>
                            </a:rPr>
                            <m:t>1</m:t>
                          </m:r>
                        </m:sup>
                      </m:sSup>
                    </m:oMath>
                  </m:oMathPara>
                </a14:m>
                <a:endParaRPr lang="LID4096" sz="1800" b="1" dirty="0"/>
              </a:p>
              <a:p>
                <a:pPr marL="0" lvl="0" indent="0">
                  <a:buNone/>
                </a:pPr>
                <a:endParaRPr lang="ar-AE" sz="1800" b="1" dirty="0"/>
              </a:p>
              <a:p>
                <a:pPr marL="0" indent="0">
                  <a:buNone/>
                </a:pPr>
                <a:endParaRPr lang="LID4096" sz="1800" dirty="0"/>
              </a:p>
              <a:p>
                <a:pPr marL="0" indent="0">
                  <a:buNone/>
                </a:pPr>
                <a:endParaRPr lang="ar-AE" sz="1800" dirty="0"/>
              </a:p>
              <a:p>
                <a:pPr marL="0" indent="0">
                  <a:buNone/>
                </a:pPr>
                <a:endParaRPr lang="LID4096" sz="1800" dirty="0"/>
              </a:p>
              <a:p>
                <a:pPr marL="0" indent="0">
                  <a:buNone/>
                </a:pPr>
                <a:endParaRPr lang="ar-AE" sz="1800" dirty="0"/>
              </a:p>
              <a:p>
                <a:pPr marL="0" indent="0">
                  <a:buNone/>
                </a:pPr>
                <a:endParaRPr lang="LID4096" sz="1800" dirty="0"/>
              </a:p>
            </p:txBody>
          </p:sp>
        </mc:Choice>
        <mc:Fallback xmlns="">
          <p:sp>
            <p:nvSpPr>
              <p:cNvPr id="3" name="Content Placeholder 2">
                <a:extLst>
                  <a:ext uri="{FF2B5EF4-FFF2-40B4-BE49-F238E27FC236}">
                    <a16:creationId xmlns:a16="http://schemas.microsoft.com/office/drawing/2014/main" id="{D53C0D03-1491-483D-A3E2-3172CC529AED}"/>
                  </a:ext>
                </a:extLst>
              </p:cNvPr>
              <p:cNvSpPr>
                <a:spLocks noGrp="1" noRot="1" noChangeAspect="1" noMove="1" noResize="1" noEditPoints="1" noAdjustHandles="1" noChangeArrowheads="1" noChangeShapeType="1" noTextEdit="1"/>
              </p:cNvSpPr>
              <p:nvPr>
                <p:ph idx="1"/>
              </p:nvPr>
            </p:nvSpPr>
            <p:spPr>
              <a:xfrm>
                <a:off x="457200" y="1055670"/>
                <a:ext cx="8229600" cy="5375952"/>
              </a:xfrm>
              <a:blipFill>
                <a:blip r:embed="rId4"/>
                <a:stretch>
                  <a:fillRect l="-444" t="-567"/>
                </a:stretch>
              </a:blipFill>
            </p:spPr>
            <p:txBody>
              <a:bodyPr/>
              <a:lstStyle/>
              <a:p>
                <a:r>
                  <a:rPr lang="LID4096">
                    <a:noFill/>
                  </a:rPr>
                  <a:t> </a:t>
                </a:r>
              </a:p>
            </p:txBody>
          </p:sp>
        </mc:Fallback>
      </mc:AlternateContent>
      <p:sp>
        <p:nvSpPr>
          <p:cNvPr id="4" name="TextBox 3">
            <a:extLst>
              <a:ext uri="{FF2B5EF4-FFF2-40B4-BE49-F238E27FC236}">
                <a16:creationId xmlns:a16="http://schemas.microsoft.com/office/drawing/2014/main" id="{D539755B-5E71-4AA1-AA17-F2804FB50197}"/>
              </a:ext>
            </a:extLst>
          </p:cNvPr>
          <p:cNvSpPr txBox="1"/>
          <p:nvPr/>
        </p:nvSpPr>
        <p:spPr>
          <a:xfrm>
            <a:off x="261991" y="6431622"/>
            <a:ext cx="5542908" cy="400110"/>
          </a:xfrm>
          <a:prstGeom prst="rect">
            <a:avLst/>
          </a:prstGeom>
          <a:noFill/>
        </p:spPr>
        <p:txBody>
          <a:bodyPr wrap="square" rtlCol="0">
            <a:spAutoFit/>
          </a:bodyPr>
          <a:lstStyle/>
          <a:p>
            <a:r>
              <a:rPr lang="en-US" sz="1000" dirty="0"/>
              <a:t>Wegmann, Berti. 2022. Bayesian Learning: Bayesian Model Comparison. Variable Selection. Department of Computer; Information Science Linkoping University.</a:t>
            </a:r>
            <a:endParaRPr lang="LID4096" sz="1000" dirty="0"/>
          </a:p>
        </p:txBody>
      </p:sp>
    </p:spTree>
    <p:extLst>
      <p:ext uri="{BB962C8B-B14F-4D97-AF65-F5344CB8AC3E}">
        <p14:creationId xmlns:p14="http://schemas.microsoft.com/office/powerpoint/2010/main" val="52203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0311-0C12-4E32-8FD0-7586B0888002}"/>
              </a:ext>
            </a:extLst>
          </p:cNvPr>
          <p:cNvSpPr>
            <a:spLocks noGrp="1"/>
          </p:cNvSpPr>
          <p:nvPr>
            <p:ph type="title"/>
          </p:nvPr>
        </p:nvSpPr>
        <p:spPr>
          <a:xfrm>
            <a:off x="431515" y="-74684"/>
            <a:ext cx="8229600" cy="1143000"/>
          </a:xfrm>
        </p:spPr>
        <p:txBody>
          <a:bodyPr/>
          <a:lstStyle/>
          <a:p>
            <a:pPr algn="l"/>
            <a:r>
              <a:rPr lang="en-US" sz="2000" dirty="0"/>
              <a:t>Estimating</a:t>
            </a:r>
            <a:r>
              <a:rPr lang="en-US" sz="4400" dirty="0"/>
              <a:t> </a:t>
            </a:r>
            <a:r>
              <a:rPr lang="en-US" sz="2000" dirty="0"/>
              <a:t>The</a:t>
            </a:r>
            <a:r>
              <a:rPr lang="en-US" sz="4400" dirty="0"/>
              <a:t> </a:t>
            </a:r>
            <a:r>
              <a:rPr lang="en-US" sz="2000" dirty="0"/>
              <a:t>Win</a:t>
            </a:r>
            <a:r>
              <a:rPr lang="en-US" sz="4400" dirty="0"/>
              <a:t> </a:t>
            </a:r>
            <a:r>
              <a:rPr lang="en-US" sz="2000" dirty="0"/>
              <a:t>Probability</a:t>
            </a:r>
            <a:endParaRPr lang="LID4096"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7F2A31-784A-44CB-80AC-150D806C987F}"/>
                  </a:ext>
                </a:extLst>
              </p:cNvPr>
              <p:cNvSpPr>
                <a:spLocks noGrp="1"/>
              </p:cNvSpPr>
              <p:nvPr>
                <p:ph idx="1"/>
              </p:nvPr>
            </p:nvSpPr>
            <p:spPr>
              <a:xfrm>
                <a:off x="431515" y="857794"/>
                <a:ext cx="8229600" cy="4525963"/>
              </a:xfrm>
            </p:spPr>
            <p:txBody>
              <a:bodyPr/>
              <a:lstStyle/>
              <a:p>
                <a:pPr>
                  <a:buFont typeface="Wingdings" panose="05000000000000000000" pitchFamily="2" charset="2"/>
                  <a:buChar char="Ø"/>
                </a:pPr>
                <a:r>
                  <a:rPr lang="en-US" sz="1800" dirty="0"/>
                  <a:t>The Likelihood</a:t>
                </a:r>
                <a:endParaRPr lang="LID4096" sz="1800" dirty="0"/>
              </a:p>
              <a:p>
                <a:pPr>
                  <a:buFont typeface="Wingdings" panose="05000000000000000000" pitchFamily="2" charset="2"/>
                  <a:buChar char="Ø"/>
                </a:pPr>
                <a:endParaRPr lang="LID4096" sz="1800"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r>
                        <a:rPr lang="ar-AE" sz="1800" smtClean="0">
                          <a:latin typeface="Cambria Math" panose="02040503050406030204" pitchFamily="18" charset="0"/>
                        </a:rPr>
                        <m:t>𝑙𝑜𝑔𝑃</m:t>
                      </m:r>
                      <m:d>
                        <m:dPr>
                          <m:sepChr m:val="∣"/>
                          <m:ctrlPr>
                            <a:rPr lang="ar-AE" sz="1800" i="1" smtClean="0">
                              <a:latin typeface="Cambria Math" panose="02040503050406030204" pitchFamily="18" charset="0"/>
                            </a:rPr>
                          </m:ctrlPr>
                        </m:dPr>
                        <m:e>
                          <m:r>
                            <a:rPr lang="ar-AE" sz="1800" smtClean="0">
                              <a:latin typeface="Cambria Math" panose="02040503050406030204" pitchFamily="18" charset="0"/>
                            </a:rPr>
                            <m:t>𝜃</m:t>
                          </m:r>
                        </m:e>
                        <m:e>
                          <m:r>
                            <a:rPr lang="ar-AE" sz="1800" smtClean="0">
                              <a:latin typeface="Cambria Math" panose="02040503050406030204" pitchFamily="18" charset="0"/>
                            </a:rPr>
                            <m:t>𝑥</m:t>
                          </m:r>
                        </m:e>
                      </m:d>
                      <m:r>
                        <a:rPr lang="ar-AE" sz="1800" smtClean="0">
                          <a:latin typeface="Cambria Math" panose="02040503050406030204" pitchFamily="18" charset="0"/>
                        </a:rPr>
                        <m:t>=</m:t>
                      </m:r>
                      <m:r>
                        <a:rPr lang="ar-AE" sz="1800" smtClean="0">
                          <a:latin typeface="Cambria Math" panose="02040503050406030204" pitchFamily="18" charset="0"/>
                        </a:rPr>
                        <m:t>𝑙𝑜𝑔</m:t>
                      </m:r>
                      <m:r>
                        <a:rPr lang="ar-AE" sz="1800" smtClean="0">
                          <a:latin typeface="Cambria Math" panose="02040503050406030204" pitchFamily="18" charset="0"/>
                        </a:rPr>
                        <m:t>⋅</m:t>
                      </m:r>
                      <m:r>
                        <a:rPr lang="ar-AE" sz="1800" smtClean="0">
                          <a:latin typeface="Cambria Math" panose="02040503050406030204" pitchFamily="18" charset="0"/>
                        </a:rPr>
                        <m:t>𝜃</m:t>
                      </m:r>
                      <m:d>
                        <m:dPr>
                          <m:ctrlPr>
                            <a:rPr lang="ar-AE" sz="1800" i="1" smtClean="0">
                              <a:latin typeface="Cambria Math" panose="02040503050406030204" pitchFamily="18" charset="0"/>
                            </a:rPr>
                          </m:ctrlPr>
                        </m:dPr>
                        <m:e>
                          <m:r>
                            <a:rPr lang="ar-AE" sz="1800" smtClean="0">
                              <a:latin typeface="Cambria Math" panose="02040503050406030204" pitchFamily="18" charset="0"/>
                            </a:rPr>
                            <m:t>𝑠</m:t>
                          </m:r>
                          <m:r>
                            <a:rPr lang="ar-AE" sz="1800" smtClean="0">
                              <a:latin typeface="Cambria Math" panose="02040503050406030204" pitchFamily="18" charset="0"/>
                            </a:rPr>
                            <m:t>+</m:t>
                          </m:r>
                          <m:r>
                            <a:rPr lang="ar-AE" sz="1800" smtClean="0">
                              <a:latin typeface="Cambria Math" panose="02040503050406030204" pitchFamily="18" charset="0"/>
                            </a:rPr>
                            <m:t>𝛼</m:t>
                          </m:r>
                          <m:r>
                            <a:rPr lang="ar-AE" sz="1800" smtClean="0">
                              <a:latin typeface="Cambria Math" panose="02040503050406030204" pitchFamily="18" charset="0"/>
                            </a:rPr>
                            <m:t>−</m:t>
                          </m:r>
                          <m:r>
                            <a:rPr lang="ar-AE" sz="1800" smtClean="0">
                              <a:latin typeface="Cambria Math" panose="02040503050406030204" pitchFamily="18" charset="0"/>
                            </a:rPr>
                            <m:t>1</m:t>
                          </m:r>
                        </m:e>
                      </m:d>
                      <m:r>
                        <a:rPr lang="ar-AE" sz="1800" smtClean="0">
                          <a:latin typeface="Cambria Math" panose="02040503050406030204" pitchFamily="18" charset="0"/>
                        </a:rPr>
                        <m:t>×</m:t>
                      </m:r>
                      <m:r>
                        <a:rPr lang="ar-AE" sz="1800" smtClean="0">
                          <a:latin typeface="Cambria Math" panose="02040503050406030204" pitchFamily="18" charset="0"/>
                        </a:rPr>
                        <m:t>𝑙𝑜𝑔</m:t>
                      </m:r>
                      <m:r>
                        <a:rPr lang="ar-AE" sz="1800" smtClean="0">
                          <a:latin typeface="Cambria Math" panose="02040503050406030204" pitchFamily="18" charset="0"/>
                        </a:rPr>
                        <m:t>⋅</m:t>
                      </m:r>
                      <m:d>
                        <m:dPr>
                          <m:ctrlPr>
                            <a:rPr lang="ar-AE" sz="1800" i="1" smtClean="0">
                              <a:latin typeface="Cambria Math" panose="02040503050406030204" pitchFamily="18" charset="0"/>
                            </a:rPr>
                          </m:ctrlPr>
                        </m:dPr>
                        <m:e>
                          <m:r>
                            <a:rPr lang="ar-AE" sz="1800" smtClean="0">
                              <a:latin typeface="Cambria Math" panose="02040503050406030204" pitchFamily="18" charset="0"/>
                            </a:rPr>
                            <m:t>1</m:t>
                          </m:r>
                          <m:r>
                            <a:rPr lang="ar-AE" sz="1800" smtClean="0">
                              <a:latin typeface="Cambria Math" panose="02040503050406030204" pitchFamily="18" charset="0"/>
                            </a:rPr>
                            <m:t>−</m:t>
                          </m:r>
                          <m:r>
                            <a:rPr lang="ar-AE" sz="1800" smtClean="0">
                              <a:latin typeface="Cambria Math" panose="02040503050406030204" pitchFamily="18" charset="0"/>
                            </a:rPr>
                            <m:t>𝜃</m:t>
                          </m:r>
                        </m:e>
                      </m:d>
                    </m:oMath>
                  </m:oMathPara>
                </a14:m>
                <a:endParaRPr lang="LID4096" sz="1800" dirty="0"/>
              </a:p>
              <a:p>
                <a:pPr marL="0" lvl="0" indent="0">
                  <a:buNone/>
                </a:pPr>
                <a:endParaRPr lang="ar-AE" sz="1800" dirty="0"/>
              </a:p>
              <a:p>
                <a:pPr marL="0" lvl="0" indent="0">
                  <a:buNone/>
                </a:pPr>
                <a14:m>
                  <m:oMathPara xmlns:m="http://schemas.openxmlformats.org/officeDocument/2006/math">
                    <m:oMathParaPr>
                      <m:jc m:val="center"/>
                    </m:oMathParaPr>
                    <m:oMath xmlns:m="http://schemas.openxmlformats.org/officeDocument/2006/math">
                      <m:f>
                        <m:fPr>
                          <m:ctrlPr>
                            <a:rPr lang="ar-AE" sz="1800" i="1">
                              <a:latin typeface="Cambria Math" panose="02040503050406030204" pitchFamily="18" charset="0"/>
                            </a:rPr>
                          </m:ctrlPr>
                        </m:fPr>
                        <m:num>
                          <m:r>
                            <a:rPr lang="ar-AE" sz="1800">
                              <a:latin typeface="Cambria Math" panose="02040503050406030204" pitchFamily="18" charset="0"/>
                            </a:rPr>
                            <m:t>𝜕</m:t>
                          </m:r>
                          <m:r>
                            <a:rPr lang="ar-AE" sz="1800">
                              <a:latin typeface="Cambria Math" panose="02040503050406030204" pitchFamily="18" charset="0"/>
                            </a:rPr>
                            <m:t>𝑙𝑜𝑔𝑃</m:t>
                          </m:r>
                          <m:r>
                            <a:rPr lang="ar-AE" sz="1800">
                              <a:latin typeface="Cambria Math" panose="02040503050406030204" pitchFamily="18" charset="0"/>
                            </a:rPr>
                            <m:t>(</m:t>
                          </m:r>
                          <m:r>
                            <a:rPr lang="ar-AE" sz="1800">
                              <a:latin typeface="Cambria Math" panose="02040503050406030204" pitchFamily="18" charset="0"/>
                            </a:rPr>
                            <m:t>𝜃</m:t>
                          </m:r>
                          <m:r>
                            <a:rPr lang="ar-AE" sz="1800">
                              <a:latin typeface="Cambria Math" panose="02040503050406030204" pitchFamily="18" charset="0"/>
                            </a:rPr>
                            <m:t>∣</m:t>
                          </m:r>
                          <m:r>
                            <a:rPr lang="ar-AE" sz="1800">
                              <a:latin typeface="Cambria Math" panose="02040503050406030204" pitchFamily="18" charset="0"/>
                            </a:rPr>
                            <m:t>𝑥</m:t>
                          </m:r>
                          <m:r>
                            <a:rPr lang="ar-AE" sz="1800">
                              <a:latin typeface="Cambria Math" panose="02040503050406030204" pitchFamily="18" charset="0"/>
                            </a:rPr>
                            <m:t>)</m:t>
                          </m:r>
                        </m:num>
                        <m:den>
                          <m:r>
                            <a:rPr lang="ar-AE" sz="1800">
                              <a:latin typeface="Cambria Math" panose="02040503050406030204" pitchFamily="18" charset="0"/>
                            </a:rPr>
                            <m:t>𝜕𝜃</m:t>
                          </m:r>
                        </m:den>
                      </m:f>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𝑠</m:t>
                          </m:r>
                          <m:r>
                            <a:rPr lang="ar-AE" sz="1800">
                              <a:latin typeface="Cambria Math" panose="02040503050406030204" pitchFamily="18" charset="0"/>
                            </a:rPr>
                            <m:t>+</m:t>
                          </m:r>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1</m:t>
                          </m:r>
                        </m:num>
                        <m:den>
                          <m:r>
                            <a:rPr lang="ar-AE" sz="1800">
                              <a:latin typeface="Cambria Math" panose="02040503050406030204" pitchFamily="18" charset="0"/>
                            </a:rPr>
                            <m:t>𝜃</m:t>
                          </m:r>
                        </m:den>
                      </m:f>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𝑓</m:t>
                          </m:r>
                          <m:r>
                            <a:rPr lang="ar-AE" sz="1800">
                              <a:latin typeface="Cambria Math" panose="02040503050406030204" pitchFamily="18" charset="0"/>
                            </a:rPr>
                            <m:t>+</m:t>
                          </m:r>
                          <m:r>
                            <a:rPr lang="ar-AE" sz="1800">
                              <a:latin typeface="Cambria Math" panose="02040503050406030204" pitchFamily="18" charset="0"/>
                            </a:rPr>
                            <m:t>𝛽</m:t>
                          </m:r>
                          <m:r>
                            <a:rPr lang="ar-AE" sz="1800">
                              <a:latin typeface="Cambria Math" panose="02040503050406030204" pitchFamily="18" charset="0"/>
                            </a:rPr>
                            <m:t>−</m:t>
                          </m:r>
                          <m:r>
                            <a:rPr lang="ar-AE" sz="1800">
                              <a:latin typeface="Cambria Math" panose="02040503050406030204" pitchFamily="18" charset="0"/>
                            </a:rPr>
                            <m:t>1</m:t>
                          </m:r>
                        </m:num>
                        <m:den>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𝜃</m:t>
                          </m:r>
                        </m:den>
                      </m:f>
                      <m:r>
                        <a:rPr lang="ar-AE" sz="1800">
                          <a:latin typeface="Cambria Math" panose="02040503050406030204" pitchFamily="18" charset="0"/>
                        </a:rPr>
                        <m:t>=</m:t>
                      </m:r>
                      <m:r>
                        <a:rPr lang="ar-AE" sz="1800">
                          <a:latin typeface="Cambria Math" panose="02040503050406030204" pitchFamily="18" charset="0"/>
                        </a:rPr>
                        <m:t>0</m:t>
                      </m:r>
                    </m:oMath>
                  </m:oMathPara>
                </a14:m>
                <a:endParaRPr lang="LID4096" sz="1800" dirty="0"/>
              </a:p>
              <a:p>
                <a:pPr marL="0" lvl="0" indent="0">
                  <a:buNone/>
                </a:pPr>
                <a:endParaRPr lang="LID4096" sz="1800" dirty="0"/>
              </a:p>
              <a:p>
                <a:pPr marL="0" indent="0">
                  <a:buNone/>
                </a:pPr>
                <a14:m>
                  <m:oMathPara xmlns:m="http://schemas.openxmlformats.org/officeDocument/2006/math">
                    <m:oMathParaPr>
                      <m:jc m:val="center"/>
                    </m:oMathParaPr>
                    <m:oMath xmlns:m="http://schemas.openxmlformats.org/officeDocument/2006/math">
                      <m:acc>
                        <m:accPr>
                          <m:chr m:val="̂"/>
                          <m:ctrlPr>
                            <a:rPr lang="ar-AE" sz="1800" i="1" smtClean="0">
                              <a:latin typeface="Cambria Math" panose="02040503050406030204" pitchFamily="18" charset="0"/>
                            </a:rPr>
                          </m:ctrlPr>
                        </m:accPr>
                        <m:e>
                          <m:r>
                            <a:rPr lang="ar-AE" sz="1800">
                              <a:latin typeface="Cambria Math" panose="02040503050406030204" pitchFamily="18" charset="0"/>
                            </a:rPr>
                            <m:t>𝜃</m:t>
                          </m:r>
                        </m:e>
                      </m:acc>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𝑠</m:t>
                          </m:r>
                          <m:r>
                            <a:rPr lang="ar-AE" sz="1800">
                              <a:latin typeface="Cambria Math" panose="02040503050406030204" pitchFamily="18" charset="0"/>
                            </a:rPr>
                            <m:t>−</m:t>
                          </m:r>
                          <m:r>
                            <a:rPr lang="ar-AE" sz="1800">
                              <a:latin typeface="Cambria Math" panose="02040503050406030204" pitchFamily="18" charset="0"/>
                            </a:rPr>
                            <m:t>1</m:t>
                          </m:r>
                        </m:num>
                        <m:den>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𝛽</m:t>
                          </m:r>
                          <m:r>
                            <a:rPr lang="ar-AE" sz="1800">
                              <a:latin typeface="Cambria Math" panose="02040503050406030204" pitchFamily="18" charset="0"/>
                            </a:rPr>
                            <m:t>+</m:t>
                          </m:r>
                          <m:r>
                            <a:rPr lang="ar-AE" sz="1800">
                              <a:latin typeface="Cambria Math" panose="02040503050406030204" pitchFamily="18" charset="0"/>
                            </a:rPr>
                            <m:t>𝑛</m:t>
                          </m:r>
                          <m:r>
                            <a:rPr lang="ar-AE" sz="1800">
                              <a:latin typeface="Cambria Math" panose="02040503050406030204" pitchFamily="18" charset="0"/>
                            </a:rPr>
                            <m:t>−</m:t>
                          </m:r>
                          <m:r>
                            <a:rPr lang="ar-AE" sz="1800">
                              <a:latin typeface="Cambria Math" panose="02040503050406030204" pitchFamily="18" charset="0"/>
                            </a:rPr>
                            <m:t>2</m:t>
                          </m:r>
                        </m:den>
                      </m:f>
                    </m:oMath>
                  </m:oMathPara>
                </a14:m>
                <a:endParaRPr lang="LID4096" sz="1800" dirty="0"/>
              </a:p>
              <a:p>
                <a:pPr marL="0" indent="0">
                  <a:buNone/>
                </a:pPr>
                <a:endParaRPr lang="LID4096" sz="1800" dirty="0"/>
              </a:p>
              <a:p>
                <a:pPr marL="0" indent="0">
                  <a:buNone/>
                </a:pPr>
                <a14:m>
                  <m:oMathPara xmlns:m="http://schemas.openxmlformats.org/officeDocument/2006/math">
                    <m:oMathParaPr>
                      <m:jc m:val="center"/>
                    </m:oMathParaPr>
                    <m:oMath xmlns:m="http://schemas.openxmlformats.org/officeDocument/2006/math">
                      <m:acc>
                        <m:accPr>
                          <m:chr m:val="̂"/>
                          <m:ctrlPr>
                            <a:rPr lang="ar-AE" sz="1800" i="1" smtClean="0">
                              <a:latin typeface="Cambria Math" panose="02040503050406030204" pitchFamily="18" charset="0"/>
                            </a:rPr>
                          </m:ctrlPr>
                        </m:accPr>
                        <m:e>
                          <m:r>
                            <a:rPr lang="ar-AE" sz="1800">
                              <a:latin typeface="Cambria Math" panose="02040503050406030204" pitchFamily="18" charset="0"/>
                            </a:rPr>
                            <m:t>𝜃</m:t>
                          </m:r>
                        </m:e>
                      </m:acc>
                      <m:r>
                        <a:rPr lang="ar-AE" sz="1800">
                          <a:latin typeface="Cambria Math" panose="02040503050406030204" pitchFamily="18" charset="0"/>
                        </a:rPr>
                        <m:t>=</m:t>
                      </m:r>
                      <m:f>
                        <m:fPr>
                          <m:ctrlPr>
                            <a:rPr lang="ar-AE" sz="1800" i="1">
                              <a:latin typeface="Cambria Math" panose="02040503050406030204" pitchFamily="18" charset="0"/>
                            </a:rPr>
                          </m:ctrlPr>
                        </m:fPr>
                        <m:num>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𝑠</m:t>
                          </m:r>
                        </m:num>
                        <m:den>
                          <m:r>
                            <a:rPr lang="ar-AE" sz="1800">
                              <a:latin typeface="Cambria Math" panose="02040503050406030204" pitchFamily="18" charset="0"/>
                            </a:rPr>
                            <m:t>𝛼</m:t>
                          </m:r>
                          <m:r>
                            <a:rPr lang="ar-AE" sz="1800">
                              <a:latin typeface="Cambria Math" panose="02040503050406030204" pitchFamily="18" charset="0"/>
                            </a:rPr>
                            <m:t>+</m:t>
                          </m:r>
                          <m:r>
                            <a:rPr lang="ar-AE" sz="1800">
                              <a:latin typeface="Cambria Math" panose="02040503050406030204" pitchFamily="18" charset="0"/>
                            </a:rPr>
                            <m:t>𝛽</m:t>
                          </m:r>
                          <m:r>
                            <a:rPr lang="ar-AE" sz="1800">
                              <a:latin typeface="Cambria Math" panose="02040503050406030204" pitchFamily="18" charset="0"/>
                            </a:rPr>
                            <m:t>+</m:t>
                          </m:r>
                          <m:r>
                            <a:rPr lang="ar-AE" sz="1800">
                              <a:latin typeface="Cambria Math" panose="02040503050406030204" pitchFamily="18" charset="0"/>
                            </a:rPr>
                            <m:t>𝑛</m:t>
                          </m:r>
                        </m:den>
                      </m:f>
                    </m:oMath>
                  </m:oMathPara>
                </a14:m>
                <a:endParaRPr lang="LID4096" sz="1800" dirty="0"/>
              </a:p>
              <a:p>
                <a:pPr marL="0" indent="0">
                  <a:buNone/>
                </a:pPr>
                <a:endParaRPr lang="LID4096" sz="1800" dirty="0"/>
              </a:p>
              <a:p>
                <a:pPr marL="0" indent="0">
                  <a:buNone/>
                </a:pPr>
                <a14:m>
                  <m:oMathPara xmlns:m="http://schemas.openxmlformats.org/officeDocument/2006/math">
                    <m:oMathParaPr>
                      <m:jc m:val="center"/>
                    </m:oMathParaPr>
                    <m:oMath xmlns:m="http://schemas.openxmlformats.org/officeDocument/2006/math">
                      <m:sSub>
                        <m:sSubPr>
                          <m:ctrlPr>
                            <a:rPr lang="ar-AE" sz="1800" i="1" smtClean="0">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𝑃</m:t>
                              </m:r>
                            </m:e>
                          </m:acc>
                        </m:e>
                        <m:sub>
                          <m:r>
                            <a:rPr lang="ar-AE" sz="1800">
                              <a:latin typeface="Cambria Math" panose="02040503050406030204" pitchFamily="18" charset="0"/>
                            </a:rPr>
                            <m:t>𝑇</m:t>
                          </m:r>
                          <m:r>
                            <a:rPr lang="ar-AE" sz="1800">
                              <a:latin typeface="Cambria Math" panose="02040503050406030204" pitchFamily="18" charset="0"/>
                            </a:rPr>
                            <m:t>,</m:t>
                          </m:r>
                          <m:r>
                            <a:rPr lang="ar-AE" sz="1800">
                              <a:latin typeface="Cambria Math" panose="02040503050406030204" pitchFamily="18" charset="0"/>
                            </a:rPr>
                            <m:t>𝐿</m:t>
                          </m:r>
                        </m:sub>
                      </m:sSub>
                      <m:r>
                        <a:rPr lang="ar-AE" sz="1800">
                          <a:latin typeface="Cambria Math" panose="02040503050406030204" pitchFamily="18" charset="0"/>
                        </a:rPr>
                        <m:t>=</m:t>
                      </m:r>
                      <m:f>
                        <m:fPr>
                          <m:ctrlPr>
                            <a:rPr lang="ar-AE" sz="1800" i="1">
                              <a:latin typeface="Cambria Math" panose="02040503050406030204" pitchFamily="18" charset="0"/>
                            </a:rPr>
                          </m:ctrlPr>
                        </m:fPr>
                        <m:num>
                          <m:sSub>
                            <m:sSubPr>
                              <m:ctrlPr>
                                <a:rPr lang="ar-AE" sz="1800" i="1">
                                  <a:latin typeface="Cambria Math" panose="02040503050406030204" pitchFamily="18" charset="0"/>
                                </a:rPr>
                              </m:ctrlPr>
                            </m:sSubPr>
                            <m:e>
                              <m:r>
                                <a:rPr lang="ar-AE" sz="1800">
                                  <a:latin typeface="Cambria Math" panose="02040503050406030204" pitchFamily="18" charset="0"/>
                                </a:rPr>
                                <m:t>𝑛</m:t>
                              </m:r>
                            </m:e>
                            <m:sub>
                              <m:r>
                                <a:rPr lang="ar-AE" sz="1800">
                                  <a:latin typeface="Cambria Math" panose="02040503050406030204" pitchFamily="18" charset="0"/>
                                </a:rPr>
                                <m:t>𝑇</m:t>
                              </m:r>
                              <m:r>
                                <a:rPr lang="ar-AE" sz="1800">
                                  <a:latin typeface="Cambria Math" panose="02040503050406030204" pitchFamily="18" charset="0"/>
                                </a:rPr>
                                <m:t>,</m:t>
                              </m:r>
                              <m:r>
                                <a:rPr lang="ar-AE" sz="1800">
                                  <a:latin typeface="Cambria Math" panose="02040503050406030204" pitchFamily="18" charset="0"/>
                                </a:rPr>
                                <m:t>𝐿</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𝛼</m:t>
                              </m:r>
                            </m:e>
                            <m:sub>
                              <m:r>
                                <a:rPr lang="ar-AE" sz="1800">
                                  <a:latin typeface="Cambria Math" panose="02040503050406030204" pitchFamily="18" charset="0"/>
                                </a:rPr>
                                <m:t>𝑇</m:t>
                              </m:r>
                              <m:r>
                                <a:rPr lang="ar-AE" sz="1800">
                                  <a:latin typeface="Cambria Math" panose="02040503050406030204" pitchFamily="18" charset="0"/>
                                </a:rPr>
                                <m:t>,</m:t>
                              </m:r>
                              <m:r>
                                <a:rPr lang="ar-AE" sz="1800">
                                  <a:latin typeface="Cambria Math" panose="02040503050406030204" pitchFamily="18" charset="0"/>
                                </a:rPr>
                                <m:t>𝐿</m:t>
                              </m:r>
                            </m:sub>
                          </m:sSub>
                        </m:num>
                        <m:den>
                          <m:sSub>
                            <m:sSubPr>
                              <m:ctrlPr>
                                <a:rPr lang="ar-AE" sz="1800" i="1">
                                  <a:latin typeface="Cambria Math" panose="02040503050406030204" pitchFamily="18" charset="0"/>
                                </a:rPr>
                              </m:ctrlPr>
                            </m:sSubPr>
                            <m:e>
                              <m:r>
                                <a:rPr lang="ar-AE" sz="1800">
                                  <a:latin typeface="Cambria Math" panose="02040503050406030204" pitchFamily="18" charset="0"/>
                                </a:rPr>
                                <m:t>𝑁</m:t>
                              </m:r>
                            </m:e>
                            <m:sub>
                              <m:r>
                                <a:rPr lang="ar-AE" sz="1800">
                                  <a:latin typeface="Cambria Math" panose="02040503050406030204" pitchFamily="18" charset="0"/>
                                </a:rPr>
                                <m:t>𝑇</m:t>
                              </m:r>
                              <m:r>
                                <a:rPr lang="ar-AE" sz="1800">
                                  <a:latin typeface="Cambria Math" panose="02040503050406030204" pitchFamily="18" charset="0"/>
                                </a:rPr>
                                <m:t>,</m:t>
                              </m:r>
                              <m:r>
                                <a:rPr lang="ar-AE" sz="1800">
                                  <a:latin typeface="Cambria Math" panose="02040503050406030204" pitchFamily="18" charset="0"/>
                                </a:rPr>
                                <m:t>𝐿</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𝛼</m:t>
                              </m:r>
                            </m:e>
                            <m:sub>
                              <m:r>
                                <a:rPr lang="ar-AE" sz="1800">
                                  <a:latin typeface="Cambria Math" panose="02040503050406030204" pitchFamily="18" charset="0"/>
                                </a:rPr>
                                <m:t>𝑇</m:t>
                              </m:r>
                              <m:r>
                                <a:rPr lang="ar-AE" sz="1800">
                                  <a:latin typeface="Cambria Math" panose="02040503050406030204" pitchFamily="18" charset="0"/>
                                </a:rPr>
                                <m:t>,</m:t>
                              </m:r>
                              <m:r>
                                <a:rPr lang="ar-AE" sz="1800">
                                  <a:latin typeface="Cambria Math" panose="02040503050406030204" pitchFamily="18" charset="0"/>
                                </a:rPr>
                                <m:t>𝐿</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𝛽</m:t>
                              </m:r>
                            </m:e>
                            <m:sub>
                              <m:r>
                                <a:rPr lang="ar-AE" sz="1800">
                                  <a:latin typeface="Cambria Math" panose="02040503050406030204" pitchFamily="18" charset="0"/>
                                </a:rPr>
                                <m:t>𝑇</m:t>
                              </m:r>
                              <m:r>
                                <a:rPr lang="ar-AE" sz="1800">
                                  <a:latin typeface="Cambria Math" panose="02040503050406030204" pitchFamily="18" charset="0"/>
                                </a:rPr>
                                <m:t>,</m:t>
                              </m:r>
                              <m:r>
                                <a:rPr lang="ar-AE" sz="1800">
                                  <a:latin typeface="Cambria Math" panose="02040503050406030204" pitchFamily="18" charset="0"/>
                                </a:rPr>
                                <m:t>𝐿</m:t>
                              </m:r>
                            </m:sub>
                          </m:sSub>
                        </m:den>
                      </m:f>
                    </m:oMath>
                  </m:oMathPara>
                </a14:m>
                <a:endParaRPr lang="ar-AE" sz="1800" dirty="0"/>
              </a:p>
              <a:p>
                <a:pPr marL="0" indent="0">
                  <a:buNone/>
                </a:pPr>
                <a:endParaRPr lang="ar-AE" sz="1800" dirty="0"/>
              </a:p>
              <a:p>
                <a:pPr marL="0" lvl="0" indent="0">
                  <a:buNone/>
                </a:pPr>
                <a:endParaRPr lang="ar-AE" sz="1800" dirty="0"/>
              </a:p>
              <a:p>
                <a:endParaRPr lang="LID4096" dirty="0"/>
              </a:p>
            </p:txBody>
          </p:sp>
        </mc:Choice>
        <mc:Fallback xmlns="">
          <p:sp>
            <p:nvSpPr>
              <p:cNvPr id="3" name="Content Placeholder 2">
                <a:extLst>
                  <a:ext uri="{FF2B5EF4-FFF2-40B4-BE49-F238E27FC236}">
                    <a16:creationId xmlns:a16="http://schemas.microsoft.com/office/drawing/2014/main" id="{067F2A31-784A-44CB-80AC-150D806C987F}"/>
                  </a:ext>
                </a:extLst>
              </p:cNvPr>
              <p:cNvSpPr>
                <a:spLocks noGrp="1" noRot="1" noChangeAspect="1" noMove="1" noResize="1" noEditPoints="1" noAdjustHandles="1" noChangeArrowheads="1" noChangeShapeType="1" noTextEdit="1"/>
              </p:cNvSpPr>
              <p:nvPr>
                <p:ph idx="1"/>
              </p:nvPr>
            </p:nvSpPr>
            <p:spPr>
              <a:xfrm>
                <a:off x="431515" y="857794"/>
                <a:ext cx="8229600" cy="4525963"/>
              </a:xfrm>
              <a:blipFill>
                <a:blip r:embed="rId2"/>
                <a:stretch>
                  <a:fillRect l="-519" t="-809"/>
                </a:stretch>
              </a:blipFill>
            </p:spPr>
            <p:txBody>
              <a:bodyPr/>
              <a:lstStyle/>
              <a:p>
                <a:r>
                  <a:rPr lang="LID4096">
                    <a:noFill/>
                  </a:rPr>
                  <a:t> </a:t>
                </a:r>
              </a:p>
            </p:txBody>
          </p:sp>
        </mc:Fallback>
      </mc:AlternateContent>
      <p:sp>
        <p:nvSpPr>
          <p:cNvPr id="7" name="TextBox 6">
            <a:extLst>
              <a:ext uri="{FF2B5EF4-FFF2-40B4-BE49-F238E27FC236}">
                <a16:creationId xmlns:a16="http://schemas.microsoft.com/office/drawing/2014/main" id="{F300F1D6-BE37-4FA1-8ED4-81BAB7686A33}"/>
              </a:ext>
            </a:extLst>
          </p:cNvPr>
          <p:cNvSpPr txBox="1"/>
          <p:nvPr/>
        </p:nvSpPr>
        <p:spPr>
          <a:xfrm>
            <a:off x="92467" y="6434678"/>
            <a:ext cx="5435030" cy="400110"/>
          </a:xfrm>
          <a:prstGeom prst="rect">
            <a:avLst/>
          </a:prstGeom>
          <a:noFill/>
        </p:spPr>
        <p:txBody>
          <a:bodyPr wrap="square" rtlCol="0">
            <a:spAutoFit/>
          </a:bodyPr>
          <a:lstStyle/>
          <a:p>
            <a:r>
              <a:rPr lang="en-US" sz="1000" dirty="0"/>
              <a:t>Wegmann, Berti. 2022. Bayesian Learning: Bayesian Model Comparison. Variable Selection. Department of Computer; Information Science Linkoping University.</a:t>
            </a:r>
            <a:endParaRPr lang="LID4096" sz="1000" dirty="0"/>
          </a:p>
        </p:txBody>
      </p:sp>
    </p:spTree>
    <p:extLst>
      <p:ext uri="{BB962C8B-B14F-4D97-AF65-F5344CB8AC3E}">
        <p14:creationId xmlns:p14="http://schemas.microsoft.com/office/powerpoint/2010/main" val="429197544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1978</TotalTime>
  <Words>1030</Words>
  <Application>Microsoft Office PowerPoint</Application>
  <PresentationFormat>On-screen Show (4:3)</PresentationFormat>
  <Paragraphs>153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Wingdings</vt:lpstr>
      <vt:lpstr>Diseño predeterminado</vt:lpstr>
      <vt:lpstr> Estimation of an NBA Player’s Impact on his Team’s Chances of Winning Deshpande | Sameer k | Jensen | Shane T</vt:lpstr>
      <vt:lpstr>Overview</vt:lpstr>
      <vt:lpstr>Basketball The Game</vt:lpstr>
      <vt:lpstr>Background</vt:lpstr>
      <vt:lpstr>Box Score Performance Metrics</vt:lpstr>
      <vt:lpstr>Bayesian Approach</vt:lpstr>
      <vt:lpstr>Methodology</vt:lpstr>
      <vt:lpstr>Estimating The Win Probability</vt:lpstr>
      <vt:lpstr>Estimating The Win Probability</vt:lpstr>
      <vt:lpstr>Regularization of Prior</vt:lpstr>
      <vt:lpstr>Gibbs Sampler</vt:lpstr>
      <vt:lpstr>Results</vt:lpstr>
      <vt:lpstr>PowerPoint Presentation</vt:lpstr>
      <vt:lpstr>PowerPoint Presentation</vt:lpstr>
      <vt:lpstr>PowerPoint Presentation</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Estimation of an NBA Player’s Impact on his Team’s Chances of Winning</dc:title>
  <dc:creator>ADESIJIBOMI ADERINTO</dc:creator>
  <cp:lastModifiedBy>Adesijibomi Aderinto</cp:lastModifiedBy>
  <cp:revision>270</cp:revision>
  <dcterms:created xsi:type="dcterms:W3CDTF">2022-05-18T05:24:45Z</dcterms:created>
  <dcterms:modified xsi:type="dcterms:W3CDTF">2022-05-19T19:47:38Z</dcterms:modified>
</cp:coreProperties>
</file>