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9" r:id="rId5"/>
    <p:sldId id="270" r:id="rId6"/>
    <p:sldId id="271" r:id="rId7"/>
    <p:sldId id="267" r:id="rId8"/>
    <p:sldId id="272" r:id="rId9"/>
    <p:sldId id="273" r:id="rId10"/>
    <p:sldId id="257" r:id="rId11"/>
    <p:sldId id="258" r:id="rId12"/>
    <p:sldId id="259" r:id="rId13"/>
    <p:sldId id="260" r:id="rId14"/>
    <p:sldId id="262" r:id="rId15"/>
    <p:sldId id="261" r:id="rId16"/>
    <p:sldId id="263"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p:cViewPr varScale="1">
        <p:scale>
          <a:sx n="87" d="100"/>
          <a:sy n="87" d="100"/>
        </p:scale>
        <p:origin x="-133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ackbone.js" TargetMode="External"/><Relationship Id="rId2" Type="http://schemas.openxmlformats.org/officeDocument/2006/relationships/hyperlink" Target="http://en.wikipedia.org/wiki/KnockoutJ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Plain_Old_Java_Obje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Internet_Explorer_8" TargetMode="External"/><Relationship Id="rId2" Type="http://schemas.openxmlformats.org/officeDocument/2006/relationships/hyperlink" Target="http://jsperf.com/angularjs-digest/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Data Binding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175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err="1"/>
              <a:t>AngularJS</a:t>
            </a:r>
            <a:r>
              <a:rPr lang="en-US" dirty="0"/>
              <a:t> remembers the value and compares it to previous value. This is basic dirty-checking. If there is a change in value, then it fires the change event.</a:t>
            </a:r>
          </a:p>
          <a:p>
            <a:r>
              <a:rPr lang="en-US" dirty="0"/>
              <a:t>The $apply() method, which is what you call when you are transitioning from a non-</a:t>
            </a:r>
            <a:r>
              <a:rPr lang="en-US" dirty="0" err="1"/>
              <a:t>AngularJS</a:t>
            </a:r>
            <a:r>
              <a:rPr lang="en-US" dirty="0"/>
              <a:t> world into an </a:t>
            </a:r>
            <a:r>
              <a:rPr lang="en-US" dirty="0" err="1"/>
              <a:t>AngularJS</a:t>
            </a:r>
            <a:r>
              <a:rPr lang="en-US" dirty="0"/>
              <a:t> world, calls $digest(). A digest is just plain old dirty-checking. It works on all browsers and is totally predictable.</a:t>
            </a:r>
          </a:p>
          <a:p>
            <a:r>
              <a:rPr lang="en-US" dirty="0"/>
              <a:t>To contrast dirty-checking (</a:t>
            </a:r>
            <a:r>
              <a:rPr lang="en-US" dirty="0" err="1"/>
              <a:t>AngularJS</a:t>
            </a:r>
            <a:r>
              <a:rPr lang="en-US" dirty="0"/>
              <a:t>) vs change listeners (</a:t>
            </a:r>
            <a:r>
              <a:rPr lang="en-US" dirty="0" err="1">
                <a:hlinkClick r:id="rId2"/>
              </a:rPr>
              <a:t>KnockoutJS</a:t>
            </a:r>
            <a:r>
              <a:rPr lang="en-US" dirty="0"/>
              <a:t> and </a:t>
            </a:r>
            <a:r>
              <a:rPr lang="en-US" dirty="0">
                <a:hlinkClick r:id="rId3"/>
              </a:rPr>
              <a:t>Backbone.js</a:t>
            </a:r>
            <a:r>
              <a:rPr lang="en-US" dirty="0"/>
              <a:t>): While dirty-checking may seem simple, and even inefficient (I will address that later), it turns out that it is semantically correct all the time, while change listeners have lots of weird corner cases and need things like dependency tracking to make it more semantically correct. </a:t>
            </a:r>
            <a:r>
              <a:rPr lang="en-US" dirty="0" err="1"/>
              <a:t>KnockoutJS</a:t>
            </a:r>
            <a:r>
              <a:rPr lang="en-US" dirty="0"/>
              <a:t> dependency tracking is a clever feature for a problem which </a:t>
            </a:r>
            <a:r>
              <a:rPr lang="en-US" dirty="0" err="1"/>
              <a:t>AngularJS</a:t>
            </a:r>
            <a:r>
              <a:rPr lang="en-US" dirty="0"/>
              <a:t> does not have.</a:t>
            </a:r>
          </a:p>
          <a:p>
            <a:endParaRPr lang="en-US" dirty="0"/>
          </a:p>
        </p:txBody>
      </p:sp>
    </p:spTree>
    <p:extLst>
      <p:ext uri="{BB962C8B-B14F-4D97-AF65-F5344CB8AC3E}">
        <p14:creationId xmlns:p14="http://schemas.microsoft.com/office/powerpoint/2010/main" val="2340498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Issues with change </a:t>
            </a:r>
            <a:r>
              <a:rPr lang="en-US" b="1" dirty="0" smtClean="0"/>
              <a:t>listeners</a:t>
            </a:r>
            <a:endParaRPr lang="en-US" dirty="0"/>
          </a:p>
        </p:txBody>
      </p:sp>
      <p:sp>
        <p:nvSpPr>
          <p:cNvPr id="3" name="Content Placeholder 2"/>
          <p:cNvSpPr>
            <a:spLocks noGrp="1"/>
          </p:cNvSpPr>
          <p:nvPr>
            <p:ph idx="1"/>
          </p:nvPr>
        </p:nvSpPr>
        <p:spPr/>
        <p:txBody>
          <a:bodyPr>
            <a:normAutofit fontScale="47500" lnSpcReduction="20000"/>
          </a:bodyPr>
          <a:lstStyle/>
          <a:p>
            <a:r>
              <a:rPr lang="en-US" dirty="0"/>
              <a:t>Syntax is atrocious, since browsers do not support it natively. Yes, there are proxies, but they are not semantically correct in all cases, and of course no proxies on old browsers. The bottom line is that dirty-checking allows you to do </a:t>
            </a:r>
            <a:r>
              <a:rPr lang="en-US" dirty="0">
                <a:hlinkClick r:id="rId2"/>
              </a:rPr>
              <a:t>POJO</a:t>
            </a:r>
            <a:r>
              <a:rPr lang="en-US" dirty="0"/>
              <a:t>, whereas </a:t>
            </a:r>
            <a:r>
              <a:rPr lang="en-US" dirty="0" err="1"/>
              <a:t>KnockoutJS</a:t>
            </a:r>
            <a:r>
              <a:rPr lang="en-US" dirty="0"/>
              <a:t> and Backbone.js force you to inherit from their classes, and access your data through </a:t>
            </a:r>
            <a:r>
              <a:rPr lang="en-US" dirty="0" err="1"/>
              <a:t>accessors</a:t>
            </a:r>
            <a:r>
              <a:rPr lang="en-US" dirty="0"/>
              <a:t>.</a:t>
            </a:r>
          </a:p>
          <a:p>
            <a:r>
              <a:rPr lang="en-US" dirty="0"/>
              <a:t>Change coalescence. Suppose you have an array of items. Say you want to add items into an array, as you are looping to add, each time you add you are firing events on change, which is rendering the UI. This is very bad for performance. What you want is to update the UI only once, at the end. The change events are too fine grained.</a:t>
            </a:r>
          </a:p>
          <a:p>
            <a:r>
              <a:rPr lang="en-US" dirty="0"/>
              <a:t>Change listeners fire immediately on a setter, which is a problem, since the change listener can further change data, which fires more change events. This is bad since on your stack you may have several change events happening at once. Suppose you have two arrays which need to be kept in sync for whatever reason. You can only add to one or the other, but each time you add you fire a change event, which now has an inconsistent view of the world. This is a very similar problem to thread locking, which JavaScript avoids since each callback executes exclusively and to completion. Change events break this since setters can have far reaching consequences which are not intended and non obvious, which creates the thread problem all over again. It turns out that what you want to do is to delay the listener execution, and guarantee, that only one listener runs at a time, hence any code is free to change data, and it knows that no other code runs while it is doing so.</a:t>
            </a:r>
          </a:p>
          <a:p>
            <a:endParaRPr lang="en-US" dirty="0"/>
          </a:p>
        </p:txBody>
      </p:sp>
    </p:spTree>
    <p:extLst>
      <p:ext uri="{BB962C8B-B14F-4D97-AF65-F5344CB8AC3E}">
        <p14:creationId xmlns:p14="http://schemas.microsoft.com/office/powerpoint/2010/main" val="359847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about performance</a:t>
            </a:r>
            <a:r>
              <a:rPr lang="en-US" b="1" dirty="0" smtClean="0"/>
              <a:t>?</a:t>
            </a:r>
            <a:endParaRPr lang="en-US" dirty="0"/>
          </a:p>
        </p:txBody>
      </p:sp>
      <p:sp>
        <p:nvSpPr>
          <p:cNvPr id="3" name="Content Placeholder 2"/>
          <p:cNvSpPr>
            <a:spLocks noGrp="1"/>
          </p:cNvSpPr>
          <p:nvPr>
            <p:ph idx="1"/>
          </p:nvPr>
        </p:nvSpPr>
        <p:spPr/>
        <p:txBody>
          <a:bodyPr>
            <a:normAutofit fontScale="47500" lnSpcReduction="20000"/>
          </a:bodyPr>
          <a:lstStyle/>
          <a:p>
            <a:r>
              <a:rPr lang="en-US" dirty="0"/>
              <a:t>So it may seem that we are slow, since dirty-checking is inefficient. This is where we need to look at real numbers rather than just have theoretical arguments, but first let's define some constraints.</a:t>
            </a:r>
          </a:p>
          <a:p>
            <a:r>
              <a:rPr lang="en-US" dirty="0"/>
              <a:t>Humans are:</a:t>
            </a:r>
          </a:p>
          <a:p>
            <a:r>
              <a:rPr lang="en-US" i="1" dirty="0"/>
              <a:t>Slow</a:t>
            </a:r>
            <a:r>
              <a:rPr lang="en-US" dirty="0"/>
              <a:t> — Anything faster than 50 </a:t>
            </a:r>
            <a:r>
              <a:rPr lang="en-US" dirty="0" err="1"/>
              <a:t>ms</a:t>
            </a:r>
            <a:r>
              <a:rPr lang="en-US" dirty="0"/>
              <a:t> is imperceptible to humans and thus can be considered as "instant".</a:t>
            </a:r>
          </a:p>
          <a:p>
            <a:r>
              <a:rPr lang="en-US" i="1" dirty="0"/>
              <a:t>Limited</a:t>
            </a:r>
            <a:r>
              <a:rPr lang="en-US" dirty="0"/>
              <a:t> — You can't really show more than about 2000 pieces of information to a human on a single page. Anything more than that is really bad UI, and humans can't process this anyway.</a:t>
            </a:r>
          </a:p>
          <a:p>
            <a:r>
              <a:rPr lang="en-US" dirty="0"/>
              <a:t>So the real question is this: How many comparisons can you do on a browser in 50 </a:t>
            </a:r>
            <a:r>
              <a:rPr lang="en-US" dirty="0" err="1"/>
              <a:t>ms</a:t>
            </a:r>
            <a:r>
              <a:rPr lang="en-US" dirty="0"/>
              <a:t>? This is a hard question to answer as many factors come into play, but here is a test </a:t>
            </a:r>
            <a:r>
              <a:rPr lang="en-US" dirty="0" err="1"/>
              <a:t>case:</a:t>
            </a:r>
            <a:r>
              <a:rPr lang="en-US" dirty="0" err="1">
                <a:hlinkClick r:id="rId2"/>
              </a:rPr>
              <a:t>http</a:t>
            </a:r>
            <a:r>
              <a:rPr lang="en-US" dirty="0">
                <a:hlinkClick r:id="rId2"/>
              </a:rPr>
              <a:t>://jsperf.com/</a:t>
            </a:r>
            <a:r>
              <a:rPr lang="en-US" dirty="0" err="1">
                <a:hlinkClick r:id="rId2"/>
              </a:rPr>
              <a:t>angularjs</a:t>
            </a:r>
            <a:r>
              <a:rPr lang="en-US" dirty="0">
                <a:hlinkClick r:id="rId2"/>
              </a:rPr>
              <a:t>-digest/6</a:t>
            </a:r>
            <a:r>
              <a:rPr lang="en-US" dirty="0"/>
              <a:t> which creates 10,000 watchers. On a modern browser this takes just under 6 </a:t>
            </a:r>
            <a:r>
              <a:rPr lang="en-US" dirty="0" err="1"/>
              <a:t>ms.</a:t>
            </a:r>
            <a:r>
              <a:rPr lang="en-US" dirty="0"/>
              <a:t> On </a:t>
            </a:r>
            <a:r>
              <a:rPr lang="en-US" dirty="0">
                <a:hlinkClick r:id="rId3"/>
              </a:rPr>
              <a:t>Internet Explorer 8</a:t>
            </a:r>
            <a:r>
              <a:rPr lang="en-US" dirty="0"/>
              <a:t> it takes about 40 </a:t>
            </a:r>
            <a:r>
              <a:rPr lang="en-US" dirty="0" err="1"/>
              <a:t>ms.</a:t>
            </a:r>
            <a:r>
              <a:rPr lang="en-US" dirty="0"/>
              <a:t> As you can see, this is not an issue even on slow browsers these days. There is a caveat: the comparisons need to be simple to fit into the time limit... Unfortunately it is way too easy to add a slow comparison into </a:t>
            </a:r>
            <a:r>
              <a:rPr lang="en-US" dirty="0" err="1"/>
              <a:t>AngularJS</a:t>
            </a:r>
            <a:r>
              <a:rPr lang="en-US" dirty="0"/>
              <a:t>, so it is easy to build slow applications when you don't know what you are doing. But we hope to have an answer by providing an instrumentation module, which would show you which are the slow comparisons.</a:t>
            </a:r>
          </a:p>
          <a:p>
            <a:r>
              <a:rPr lang="en-US" dirty="0"/>
              <a:t>It turns out that video games and GPUs use the dirty-checking approach, specifically because it is consistent. As long as they get over the monitor refresh rate (typically 50-60 </a:t>
            </a:r>
            <a:r>
              <a:rPr lang="en-US" dirty="0" err="1"/>
              <a:t>hz</a:t>
            </a:r>
            <a:r>
              <a:rPr lang="en-US" dirty="0"/>
              <a:t>, or every 16.6-20 </a:t>
            </a:r>
            <a:r>
              <a:rPr lang="en-US" dirty="0" err="1"/>
              <a:t>ms</a:t>
            </a:r>
            <a:r>
              <a:rPr lang="en-US" dirty="0"/>
              <a:t>), any performance over that is a waste, so you're better off drawing more stuff, than getting FPS higher.</a:t>
            </a:r>
          </a:p>
          <a:p>
            <a:endParaRPr lang="en-US" dirty="0"/>
          </a:p>
        </p:txBody>
      </p:sp>
    </p:spTree>
    <p:extLst>
      <p:ext uri="{BB962C8B-B14F-4D97-AF65-F5344CB8AC3E}">
        <p14:creationId xmlns:p14="http://schemas.microsoft.com/office/powerpoint/2010/main" val="35720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time binding is 1.3</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9428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KnockoutJs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56037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light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62274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484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Ember.js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869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Flows in Angular 1</a:t>
            </a:r>
            <a:endParaRPr lang="en-US" dirty="0"/>
          </a:p>
        </p:txBody>
      </p:sp>
      <p:sp>
        <p:nvSpPr>
          <p:cNvPr id="18" name="Left-Right Arrow 17"/>
          <p:cNvSpPr/>
          <p:nvPr/>
        </p:nvSpPr>
        <p:spPr>
          <a:xfrm>
            <a:off x="4256162" y="5492097"/>
            <a:ext cx="838200" cy="4515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2998862" y="5492096"/>
            <a:ext cx="1181456" cy="451503"/>
          </a:xfrm>
          <a:prstGeom prst="rect">
            <a:avLst/>
          </a:prstGeom>
        </p:spPr>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Model</a:t>
            </a:r>
            <a:endParaRPr lang="en-US" dirty="0"/>
          </a:p>
        </p:txBody>
      </p:sp>
      <p:sp>
        <p:nvSpPr>
          <p:cNvPr id="20" name="Content Placeholder 2"/>
          <p:cNvSpPr txBox="1">
            <a:spLocks/>
          </p:cNvSpPr>
          <p:nvPr/>
        </p:nvSpPr>
        <p:spPr>
          <a:xfrm>
            <a:off x="5216852" y="5492097"/>
            <a:ext cx="1143000" cy="451503"/>
          </a:xfrm>
          <a:prstGeom prst="rect">
            <a:avLst/>
          </a:prstGeom>
        </p:spPr>
        <p:txBody>
          <a:bodyPr vert="horz" lIns="91440" tIns="45720" rIns="91440" bIns="45720" rtlCol="0" anchor="ctr">
            <a:normAutofit fontScale="85000" lnSpcReduction="20000"/>
          </a:bodyPr>
          <a:lstStyle>
            <a:defPPr>
              <a:defRPr lang="en-US"/>
            </a:defPPr>
            <a:lvl1pPr indent="0" algn="ctr">
              <a:spcBef>
                <a:spcPct val="20000"/>
              </a:spcBef>
              <a:buFont typeface="Arial" pitchFamily="34" charset="0"/>
              <a:buNone/>
              <a:defRPr sz="32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Model</a:t>
            </a:r>
          </a:p>
        </p:txBody>
      </p:sp>
      <p:sp>
        <p:nvSpPr>
          <p:cNvPr id="23" name="Left-Right Arrow 22"/>
          <p:cNvSpPr/>
          <p:nvPr/>
        </p:nvSpPr>
        <p:spPr>
          <a:xfrm>
            <a:off x="3695700" y="4193850"/>
            <a:ext cx="838200" cy="4515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txBox="1">
            <a:spLocks/>
          </p:cNvSpPr>
          <p:nvPr/>
        </p:nvSpPr>
        <p:spPr>
          <a:xfrm>
            <a:off x="2057400" y="4193849"/>
            <a:ext cx="1562456" cy="451503"/>
          </a:xfrm>
          <a:prstGeom prst="rect">
            <a:avLst/>
          </a:prstGeom>
        </p:spPr>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Directives</a:t>
            </a:r>
            <a:endParaRPr lang="en-US" dirty="0"/>
          </a:p>
        </p:txBody>
      </p:sp>
      <p:sp>
        <p:nvSpPr>
          <p:cNvPr id="25" name="Content Placeholder 2"/>
          <p:cNvSpPr txBox="1">
            <a:spLocks/>
          </p:cNvSpPr>
          <p:nvPr/>
        </p:nvSpPr>
        <p:spPr>
          <a:xfrm>
            <a:off x="4656390" y="4193850"/>
            <a:ext cx="1592010" cy="451503"/>
          </a:xfrm>
          <a:prstGeom prst="rect">
            <a:avLst/>
          </a:prstGeom>
        </p:spPr>
        <p:txBody>
          <a:bodyPr vert="horz" lIns="91440" tIns="45720" rIns="91440" bIns="45720" rtlCol="0" anchor="ctr">
            <a:normAutofit fontScale="85000" lnSpcReduction="20000"/>
          </a:bodyPr>
          <a:lstStyle>
            <a:defPPr>
              <a:defRPr lang="en-US"/>
            </a:defPPr>
            <a:lvl1pPr indent="0" algn="ctr">
              <a:spcBef>
                <a:spcPct val="20000"/>
              </a:spcBef>
              <a:buFont typeface="Arial" pitchFamily="34" charset="0"/>
              <a:buNone/>
              <a:defRPr sz="32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t>Directives</a:t>
            </a:r>
            <a:endParaRPr lang="en-US" dirty="0"/>
          </a:p>
        </p:txBody>
      </p:sp>
      <p:sp>
        <p:nvSpPr>
          <p:cNvPr id="26" name="Left-Right Arrow 25"/>
          <p:cNvSpPr/>
          <p:nvPr/>
        </p:nvSpPr>
        <p:spPr>
          <a:xfrm>
            <a:off x="2628900" y="2904146"/>
            <a:ext cx="838200" cy="4515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p:cNvSpPr txBox="1">
            <a:spLocks/>
          </p:cNvSpPr>
          <p:nvPr/>
        </p:nvSpPr>
        <p:spPr>
          <a:xfrm>
            <a:off x="1371600" y="2904145"/>
            <a:ext cx="1181456" cy="451503"/>
          </a:xfrm>
          <a:prstGeom prst="rect">
            <a:avLst/>
          </a:prstGeom>
        </p:spPr>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Model</a:t>
            </a:r>
            <a:endParaRPr lang="en-US" dirty="0"/>
          </a:p>
        </p:txBody>
      </p:sp>
      <p:sp>
        <p:nvSpPr>
          <p:cNvPr id="28" name="Content Placeholder 2"/>
          <p:cNvSpPr txBox="1">
            <a:spLocks/>
          </p:cNvSpPr>
          <p:nvPr/>
        </p:nvSpPr>
        <p:spPr>
          <a:xfrm>
            <a:off x="3589590" y="2904146"/>
            <a:ext cx="1630110" cy="451503"/>
          </a:xfrm>
          <a:prstGeom prst="rect">
            <a:avLst/>
          </a:prstGeom>
        </p:spPr>
        <p:txBody>
          <a:bodyPr vert="horz" lIns="91440" tIns="45720" rIns="91440" bIns="45720" rtlCol="0" anchor="ctr">
            <a:normAutofit fontScale="85000" lnSpcReduction="20000"/>
          </a:bodyPr>
          <a:lstStyle>
            <a:defPPr>
              <a:defRPr lang="en-US"/>
            </a:defPPr>
            <a:lvl1pPr indent="0" algn="ctr">
              <a:spcBef>
                <a:spcPct val="20000"/>
              </a:spcBef>
              <a:buFont typeface="Arial" pitchFamily="34" charset="0"/>
              <a:buNone/>
              <a:defRPr sz="32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t>Directives</a:t>
            </a:r>
            <a:endParaRPr lang="en-US" dirty="0"/>
          </a:p>
        </p:txBody>
      </p:sp>
      <p:sp>
        <p:nvSpPr>
          <p:cNvPr id="29" name="Left-Right Arrow 28"/>
          <p:cNvSpPr/>
          <p:nvPr/>
        </p:nvSpPr>
        <p:spPr>
          <a:xfrm>
            <a:off x="5219700" y="2898449"/>
            <a:ext cx="838200" cy="4515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p:cNvSpPr txBox="1">
            <a:spLocks/>
          </p:cNvSpPr>
          <p:nvPr/>
        </p:nvSpPr>
        <p:spPr>
          <a:xfrm>
            <a:off x="6180390" y="2898449"/>
            <a:ext cx="1058610" cy="451503"/>
          </a:xfrm>
          <a:prstGeom prst="rect">
            <a:avLst/>
          </a:prstGeom>
        </p:spPr>
        <p:txBody>
          <a:bodyPr vert="horz" lIns="91440" tIns="45720" rIns="91440" bIns="45720" rtlCol="0" anchor="ctr">
            <a:normAutofit fontScale="85000" lnSpcReduction="20000"/>
          </a:bodyPr>
          <a:lstStyle>
            <a:defPPr>
              <a:defRPr lang="en-US"/>
            </a:defPPr>
            <a:lvl1pPr indent="0" algn="ctr">
              <a:spcBef>
                <a:spcPct val="20000"/>
              </a:spcBef>
              <a:buFont typeface="Arial" pitchFamily="34" charset="0"/>
              <a:buNone/>
              <a:defRPr sz="32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t>DOM</a:t>
            </a:r>
            <a:endParaRPr lang="en-US" dirty="0"/>
          </a:p>
        </p:txBody>
      </p:sp>
      <p:sp>
        <p:nvSpPr>
          <p:cNvPr id="14" name="Left-Right Arrow 13"/>
          <p:cNvSpPr/>
          <p:nvPr/>
        </p:nvSpPr>
        <p:spPr>
          <a:xfrm rot="2295047">
            <a:off x="3505200" y="2362200"/>
            <a:ext cx="838200" cy="4515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a:xfrm>
            <a:off x="2438400" y="1752600"/>
            <a:ext cx="1181456" cy="451503"/>
          </a:xfrm>
          <a:prstGeom prst="rect">
            <a:avLst/>
          </a:prstGeom>
        </p:spPr>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Input</a:t>
            </a:r>
            <a:endParaRPr lang="en-US" dirty="0"/>
          </a:p>
        </p:txBody>
      </p:sp>
    </p:spTree>
    <p:extLst>
      <p:ext uri="{BB962C8B-B14F-4D97-AF65-F5344CB8AC3E}">
        <p14:creationId xmlns:p14="http://schemas.microsoft.com/office/powerpoint/2010/main" val="174414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1000"/>
                                        <p:tgtEl>
                                          <p:spTgt spid="15"/>
                                        </p:tgtEl>
                                      </p:cBhvr>
                                    </p:animEffect>
                                    <p:anim calcmode="lin" valueType="num">
                                      <p:cBhvr>
                                        <p:cTn id="76" dur="1000" fill="hold"/>
                                        <p:tgtEl>
                                          <p:spTgt spid="15"/>
                                        </p:tgtEl>
                                        <p:attrNameLst>
                                          <p:attrName>ppt_x</p:attrName>
                                        </p:attrNameLst>
                                      </p:cBhvr>
                                      <p:tavLst>
                                        <p:tav tm="0">
                                          <p:val>
                                            <p:strVal val="#ppt_x"/>
                                          </p:val>
                                        </p:tav>
                                        <p:tav tm="100000">
                                          <p:val>
                                            <p:strVal val="#ppt_x"/>
                                          </p:val>
                                        </p:tav>
                                      </p:tavLst>
                                    </p:anim>
                                    <p:anim calcmode="lin" valueType="num">
                                      <p:cBhvr>
                                        <p:cTn id="7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3" grpId="0" animBg="1"/>
      <p:bldP spid="24" grpId="0"/>
      <p:bldP spid="25" grpId="0"/>
      <p:bldP spid="26" grpId="0" animBg="1"/>
      <p:bldP spid="27" grpId="0"/>
      <p:bldP spid="28" grpId="0"/>
      <p:bldP spid="29" grpId="0" animBg="1"/>
      <p:bldP spid="30" grpId="0"/>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POJO two way data-binding?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239" y="2162538"/>
            <a:ext cx="4437521" cy="3401287"/>
          </a:xfrm>
        </p:spPr>
      </p:pic>
    </p:spTree>
    <p:extLst>
      <p:ext uri="{BB962C8B-B14F-4D97-AF65-F5344CB8AC3E}">
        <p14:creationId xmlns:p14="http://schemas.microsoft.com/office/powerpoint/2010/main" val="1226622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easier to understand</a:t>
            </a:r>
            <a:endParaRPr lang="en-US" dirty="0"/>
          </a:p>
        </p:txBody>
      </p:sp>
      <p:sp>
        <p:nvSpPr>
          <p:cNvPr id="3" name="Content Placeholder 2"/>
          <p:cNvSpPr>
            <a:spLocks noGrp="1"/>
          </p:cNvSpPr>
          <p:nvPr>
            <p:ph idx="1"/>
          </p:nvPr>
        </p:nvSpPr>
        <p:spPr>
          <a:xfrm>
            <a:off x="457198" y="1524001"/>
            <a:ext cx="8229600" cy="1066800"/>
          </a:xfrm>
        </p:spPr>
        <p:txBody>
          <a:bodyPr>
            <a:normAutofit/>
          </a:bodyPr>
          <a:lstStyle/>
          <a:p>
            <a:pPr marL="0" indent="0">
              <a:buNone/>
            </a:pPr>
            <a:r>
              <a:rPr lang="en-US" sz="2400" dirty="0" smtClean="0"/>
              <a:t>$</a:t>
            </a:r>
            <a:r>
              <a:rPr lang="en-US" sz="2400" dirty="0" err="1" smtClean="0"/>
              <a:t>scope.onClick</a:t>
            </a:r>
            <a:r>
              <a:rPr lang="en-US" sz="2400" dirty="0" smtClean="0"/>
              <a:t> </a:t>
            </a:r>
            <a:r>
              <a:rPr lang="en-US" sz="2400" dirty="0"/>
              <a:t>= function(){ </a:t>
            </a:r>
            <a:r>
              <a:rPr lang="en-US" sz="2400" dirty="0" err="1"/>
              <a:t>clickNum</a:t>
            </a:r>
            <a:r>
              <a:rPr lang="en-US" sz="2400" dirty="0"/>
              <a:t>++;}</a:t>
            </a:r>
          </a:p>
          <a:p>
            <a:pPr marL="0" indent="0">
              <a:buNone/>
            </a:pPr>
            <a:r>
              <a:rPr lang="en-US" sz="2400" dirty="0"/>
              <a:t>&lt;button id=“button” ng-click="</a:t>
            </a:r>
            <a:r>
              <a:rPr lang="en-US" sz="2400" dirty="0" err="1"/>
              <a:t>onClick</a:t>
            </a:r>
            <a:r>
              <a:rPr lang="en-US" sz="2400" dirty="0"/>
              <a:t>()"&gt;&lt;/button&gt;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6" y="2667000"/>
            <a:ext cx="7058025"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6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wheel(1)">
                                      <p:cBhvr>
                                        <p:cTn id="21"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 and Pros</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Pros</a:t>
            </a:r>
            <a:endParaRPr lang="en-US" dirty="0" smtClean="0"/>
          </a:p>
          <a:p>
            <a:pPr marL="0" indent="0">
              <a:buNone/>
            </a:pPr>
            <a:r>
              <a:rPr lang="en-US" dirty="0" smtClean="0"/>
              <a:t>Easier syntax when using POJO</a:t>
            </a:r>
          </a:p>
          <a:p>
            <a:r>
              <a:rPr lang="en-US" dirty="0" smtClean="0"/>
              <a:t>Cons</a:t>
            </a:r>
          </a:p>
          <a:p>
            <a:pPr marL="0" indent="0">
              <a:buNone/>
            </a:pPr>
            <a:r>
              <a:rPr lang="en-US" dirty="0" smtClean="0"/>
              <a:t>Unsuitable for high frequency callbacks/ large number of models.</a:t>
            </a:r>
          </a:p>
          <a:p>
            <a:pPr marL="0" indent="0">
              <a:buNone/>
            </a:pPr>
            <a:r>
              <a:rPr lang="en-US" dirty="0" smtClean="0"/>
              <a:t>two-way </a:t>
            </a:r>
            <a:r>
              <a:rPr lang="en-US" dirty="0"/>
              <a:t>data bindings lead to cascading updates, where changing one data model led to another data model updating, making it very difficult to predict what would change as the result of a single user interaction.</a:t>
            </a:r>
            <a:endParaRPr lang="en-US" dirty="0"/>
          </a:p>
        </p:txBody>
      </p:sp>
    </p:spTree>
    <p:extLst>
      <p:ext uri="{BB962C8B-B14F-4D97-AF65-F5344CB8AC3E}">
        <p14:creationId xmlns:p14="http://schemas.microsoft.com/office/powerpoint/2010/main" val="38528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event will trigger $apply?</a:t>
            </a:r>
          </a:p>
          <a:p>
            <a:pPr lvl="1"/>
            <a:r>
              <a:rPr lang="en-US" dirty="0" smtClean="0"/>
              <a:t>$timeout</a:t>
            </a:r>
          </a:p>
          <a:p>
            <a:pPr lvl="1"/>
            <a:r>
              <a:rPr lang="en-US" dirty="0" smtClean="0"/>
              <a:t>ng-action ( ng-click, ng-</a:t>
            </a:r>
            <a:r>
              <a:rPr lang="en-US" dirty="0" err="1" smtClean="0"/>
              <a:t>keydown</a:t>
            </a:r>
            <a:r>
              <a:rPr lang="en-US" dirty="0" smtClean="0"/>
              <a:t>…)</a:t>
            </a:r>
          </a:p>
          <a:p>
            <a:pPr lvl="1"/>
            <a:r>
              <a:rPr lang="en-US" dirty="0"/>
              <a:t>i</a:t>
            </a:r>
            <a:r>
              <a:rPr lang="en-US" dirty="0" smtClean="0"/>
              <a:t>nput text element with ng-model</a:t>
            </a:r>
          </a:p>
          <a:p>
            <a:r>
              <a:rPr lang="en-US" dirty="0" smtClean="0"/>
              <a:t>How to measure performance?</a:t>
            </a:r>
          </a:p>
          <a:p>
            <a:pPr lvl="1"/>
            <a:r>
              <a:rPr lang="en-US" dirty="0" smtClean="0"/>
              <a:t>hard to predict, c * ?</a:t>
            </a:r>
          </a:p>
          <a:p>
            <a:r>
              <a:rPr lang="en-US" dirty="0" smtClean="0"/>
              <a:t>When should we use $apply our self?</a:t>
            </a:r>
          </a:p>
          <a:p>
            <a:r>
              <a:rPr lang="en-US" dirty="0" smtClean="0"/>
              <a:t>Different between digest and apply?</a:t>
            </a:r>
          </a:p>
          <a:p>
            <a:endParaRPr lang="en-US" dirty="0"/>
          </a:p>
        </p:txBody>
      </p:sp>
    </p:spTree>
    <p:extLst>
      <p:ext uri="{BB962C8B-B14F-4D97-AF65-F5344CB8AC3E}">
        <p14:creationId xmlns:p14="http://schemas.microsoft.com/office/powerpoint/2010/main" val="140133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performance</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1</a:t>
            </a:r>
          </a:p>
          <a:p>
            <a:pPr lvl="1"/>
            <a:r>
              <a:rPr lang="en-US" dirty="0" smtClean="0"/>
              <a:t> Dirty checking on POJSO</a:t>
            </a:r>
          </a:p>
          <a:p>
            <a:r>
              <a:rPr lang="en-US" dirty="0" err="1" smtClean="0"/>
              <a:t>EmberJs</a:t>
            </a:r>
            <a:r>
              <a:rPr lang="en-US" dirty="0" smtClean="0"/>
              <a:t> &amp; </a:t>
            </a:r>
            <a:r>
              <a:rPr lang="en-US" dirty="0" err="1" smtClean="0"/>
              <a:t>BackboneJs</a:t>
            </a:r>
            <a:endParaRPr lang="en-US" dirty="0"/>
          </a:p>
          <a:p>
            <a:pPr lvl="1"/>
            <a:r>
              <a:rPr lang="en-US" dirty="0" err="1" smtClean="0"/>
              <a:t>Accessors</a:t>
            </a:r>
            <a:r>
              <a:rPr lang="en-US" dirty="0" smtClean="0"/>
              <a:t> (getter and setter) on wrapped objects.</a:t>
            </a:r>
          </a:p>
          <a:p>
            <a:r>
              <a:rPr lang="en-US" dirty="0" err="1" smtClean="0"/>
              <a:t>KnockoutJs</a:t>
            </a:r>
            <a:endParaRPr lang="en-US" dirty="0" smtClean="0"/>
          </a:p>
          <a:p>
            <a:pPr lvl="1"/>
            <a:r>
              <a:rPr lang="en-US" dirty="0" smtClean="0"/>
              <a:t>MVVM Observable pattern.</a:t>
            </a:r>
            <a:endParaRPr lang="en-US" dirty="0" smtClean="0"/>
          </a:p>
          <a:p>
            <a:endParaRPr lang="en-US" dirty="0"/>
          </a:p>
        </p:txBody>
      </p:sp>
    </p:spTree>
    <p:extLst>
      <p:ext uri="{BB962C8B-B14F-4D97-AF65-F5344CB8AC3E}">
        <p14:creationId xmlns:p14="http://schemas.microsoft.com/office/powerpoint/2010/main" val="334367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Use ng-stats and chrome profile to analyze performance.</a:t>
            </a:r>
          </a:p>
          <a:p>
            <a:r>
              <a:rPr lang="en-US" dirty="0" smtClean="0"/>
              <a:t>Use one time binding in 1.3 </a:t>
            </a:r>
            <a:r>
              <a:rPr lang="en-US" dirty="0" err="1" smtClean="0"/>
              <a:t>higer</a:t>
            </a:r>
            <a:r>
              <a:rPr lang="en-US" dirty="0" smtClean="0"/>
              <a:t>, or </a:t>
            </a:r>
            <a:r>
              <a:rPr lang="en-US" dirty="0"/>
              <a:t>use angular </a:t>
            </a:r>
            <a:r>
              <a:rPr lang="en-US" dirty="0" smtClean="0"/>
              <a:t>angular-once which is very powerful.</a:t>
            </a:r>
            <a:endParaRPr lang="en-US" dirty="0"/>
          </a:p>
        </p:txBody>
      </p:sp>
    </p:spTree>
    <p:extLst>
      <p:ext uri="{BB962C8B-B14F-4D97-AF65-F5344CB8AC3E}">
        <p14:creationId xmlns:p14="http://schemas.microsoft.com/office/powerpoint/2010/main" val="1180368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normAutofit/>
          </a:bodyPr>
          <a:lstStyle/>
          <a:p>
            <a:endParaRPr lang="en-US" dirty="0"/>
          </a:p>
        </p:txBody>
      </p:sp>
    </p:spTree>
    <p:extLst>
      <p:ext uri="{BB962C8B-B14F-4D97-AF65-F5344CB8AC3E}">
        <p14:creationId xmlns:p14="http://schemas.microsoft.com/office/powerpoint/2010/main" val="1658834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11018</TotalTime>
  <Words>345</Words>
  <Application>Microsoft Office PowerPoint</Application>
  <PresentationFormat>On-screen Show (4:3)</PresentationFormat>
  <Paragraphs>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Angular Data Binding</vt:lpstr>
      <vt:lpstr>Data Flows in Angular 1</vt:lpstr>
      <vt:lpstr>POJO two way data-binding?</vt:lpstr>
      <vt:lpstr>something easier to understand</vt:lpstr>
      <vt:lpstr>Cons and Pros</vt:lpstr>
      <vt:lpstr>Questions</vt:lpstr>
      <vt:lpstr>What about performance</vt:lpstr>
      <vt:lpstr>Demo</vt:lpstr>
      <vt:lpstr>PowerPoint Presentation</vt:lpstr>
      <vt:lpstr>PowerPoint Presentation</vt:lpstr>
      <vt:lpstr>Issues with change listeners</vt:lpstr>
      <vt:lpstr>What about performance?</vt:lpstr>
      <vt:lpstr>One time binding is 1.3</vt:lpstr>
      <vt:lpstr>KnockoutJs</vt:lpstr>
      <vt:lpstr>Angular light</vt:lpstr>
      <vt:lpstr>react</vt:lpstr>
      <vt:lpstr>Ember.js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Owen Cai</dc:creator>
  <cp:lastModifiedBy>Owen Cai</cp:lastModifiedBy>
  <cp:revision>43</cp:revision>
  <dcterms:created xsi:type="dcterms:W3CDTF">2006-08-16T00:00:00Z</dcterms:created>
  <dcterms:modified xsi:type="dcterms:W3CDTF">2015-03-12T10:08:27Z</dcterms:modified>
</cp:coreProperties>
</file>