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0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通用元器件介绍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陈华宾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面包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/>
              </a:rPr>
              <a:t>面包板的主要作用是用于构造电子样品。由于面包板无需焊接就可以轻松实现元器件之间的电气连接，因此非常适合于我们学习测试之用。</a:t>
            </a: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8119"/>
            <a:ext cx="7334240" cy="23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34" y="3779203"/>
            <a:ext cx="3210560" cy="23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4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 smtClean="0"/>
              <a:t>按键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按键是一</a:t>
            </a:r>
            <a:r>
              <a:rPr lang="zh-CN" altLang="en-US" dirty="0"/>
              <a:t>种电子开关，使用时轻轻点击开关按钮就可使开关接通，当松开手时开关既断连，其内部组织结构是依据金属弹片受力弹动来实现通断的。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58" y="3351354"/>
            <a:ext cx="3361666" cy="27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7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数码</a:t>
            </a:r>
            <a:r>
              <a:rPr lang="zh-CN" altLang="en-US" dirty="0" smtClean="0"/>
              <a:t>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数码管是一种半导体发光器件，其基本单元是发光二极管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数码</a:t>
            </a:r>
            <a:r>
              <a:rPr lang="zh-CN" altLang="en-US" dirty="0"/>
              <a:t>管按段数可分为七段数码管和八段数码管，八段数码管比七段数码管多一个发光二极管单元，也就是多一个小数点（</a:t>
            </a:r>
            <a:r>
              <a:rPr lang="en-US" altLang="zh-CN" dirty="0"/>
              <a:t>DP</a:t>
            </a:r>
            <a:r>
              <a:rPr lang="zh-CN" altLang="en-US" dirty="0"/>
              <a:t>）这个小数点可以更精确的表示数码管想要显示的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按</a:t>
            </a:r>
            <a:r>
              <a:rPr lang="zh-CN" altLang="en-US" dirty="0"/>
              <a:t>能显示多少个（</a:t>
            </a:r>
            <a:r>
              <a:rPr lang="en-US" altLang="zh-CN" dirty="0"/>
              <a:t>8</a:t>
            </a:r>
            <a:r>
              <a:rPr lang="zh-CN" altLang="en-US" dirty="0"/>
              <a:t>）可分为</a:t>
            </a:r>
            <a:r>
              <a:rPr lang="en-US" altLang="zh-CN" dirty="0"/>
              <a:t>1</a:t>
            </a:r>
            <a:r>
              <a:rPr lang="zh-CN" altLang="en-US" dirty="0"/>
              <a:t>位、</a:t>
            </a:r>
            <a:r>
              <a:rPr lang="en-US" altLang="zh-CN" dirty="0"/>
              <a:t>2</a:t>
            </a:r>
            <a:r>
              <a:rPr lang="zh-CN" altLang="en-US" dirty="0"/>
              <a:t>位、</a:t>
            </a:r>
            <a:r>
              <a:rPr lang="en-US" altLang="zh-CN" dirty="0"/>
              <a:t>3</a:t>
            </a:r>
            <a:r>
              <a:rPr lang="zh-CN" altLang="en-US" dirty="0"/>
              <a:t>位、</a:t>
            </a:r>
            <a:r>
              <a:rPr lang="en-US" altLang="zh-CN" dirty="0"/>
              <a:t>4</a:t>
            </a:r>
            <a:r>
              <a:rPr lang="zh-CN" altLang="en-US" dirty="0"/>
              <a:t>位、</a:t>
            </a:r>
            <a:r>
              <a:rPr lang="en-US" altLang="zh-CN" dirty="0"/>
              <a:t>5</a:t>
            </a:r>
            <a:r>
              <a:rPr lang="zh-CN" altLang="en-US" dirty="0"/>
              <a:t>位、</a:t>
            </a:r>
            <a:r>
              <a:rPr lang="en-US" altLang="zh-CN" dirty="0"/>
              <a:t>6</a:t>
            </a:r>
            <a:r>
              <a:rPr lang="zh-CN" altLang="en-US" dirty="0"/>
              <a:t>位、</a:t>
            </a:r>
            <a:r>
              <a:rPr lang="en-US" altLang="zh-CN" dirty="0"/>
              <a:t>7</a:t>
            </a:r>
            <a:r>
              <a:rPr lang="zh-CN" altLang="en-US" dirty="0"/>
              <a:t>位等数码管</a:t>
            </a:r>
          </a:p>
        </p:txBody>
      </p:sp>
    </p:spTree>
    <p:extLst>
      <p:ext uri="{BB962C8B-B14F-4D97-AF65-F5344CB8AC3E}">
        <p14:creationId xmlns:p14="http://schemas.microsoft.com/office/powerpoint/2010/main" val="63770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数码管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9" y="2657615"/>
            <a:ext cx="3936644" cy="28739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05" y="2817575"/>
            <a:ext cx="3382107" cy="2660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7" y="2294701"/>
            <a:ext cx="2961067" cy="35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9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LED</a:t>
            </a:r>
            <a:r>
              <a:rPr lang="zh-CN" altLang="en-US" dirty="0"/>
              <a:t>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763"/>
            <a:ext cx="4095750" cy="30289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33" y="2363536"/>
            <a:ext cx="3817668" cy="32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8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LED</a:t>
            </a:r>
            <a:r>
              <a:rPr lang="zh-CN" altLang="en-US" dirty="0" smtClean="0"/>
              <a:t>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LED</a:t>
            </a:r>
            <a:r>
              <a:rPr lang="zh-CN" altLang="en-US" dirty="0"/>
              <a:t>（发光二极管）具有单向导通的特性，分为正负</a:t>
            </a:r>
            <a:r>
              <a:rPr lang="zh-CN" altLang="en-US" dirty="0" smtClean="0"/>
              <a:t>两极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长的引脚为正极，短的引脚为</a:t>
            </a:r>
            <a:r>
              <a:rPr lang="zh-CN" altLang="en-US" dirty="0" smtClean="0"/>
              <a:t>负极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圆形灯帽有缺口为负极，另一端为</a:t>
            </a:r>
            <a:r>
              <a:rPr lang="zh-CN" altLang="en-US" dirty="0" smtClean="0"/>
              <a:t>负极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LED</a:t>
            </a:r>
            <a:r>
              <a:rPr lang="zh-CN" altLang="en-US" dirty="0"/>
              <a:t>灯器件分为直插和贴片，导通特性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LED</a:t>
            </a:r>
            <a:r>
              <a:rPr lang="zh-CN" altLang="en-US" dirty="0"/>
              <a:t>灯的单向导电性由</a:t>
            </a:r>
            <a:r>
              <a:rPr lang="en-US" altLang="zh-CN" dirty="0"/>
              <a:t>PN</a:t>
            </a:r>
            <a:r>
              <a:rPr lang="zh-CN" altLang="en-US" dirty="0"/>
              <a:t>结的单向导电</a:t>
            </a:r>
            <a:r>
              <a:rPr lang="zh-CN" altLang="en-US" dirty="0" smtClean="0"/>
              <a:t>性决定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46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LED</a:t>
            </a:r>
            <a:r>
              <a:rPr lang="zh-CN" altLang="en-US" dirty="0"/>
              <a:t>灯额定工作电压大约为</a:t>
            </a:r>
            <a:r>
              <a:rPr lang="en-US" altLang="zh-CN" dirty="0"/>
              <a:t>1.8V</a:t>
            </a:r>
            <a:r>
              <a:rPr lang="zh-CN" altLang="en-US" dirty="0"/>
              <a:t>，额定工作电流为：</a:t>
            </a:r>
            <a:r>
              <a:rPr lang="en-US" altLang="zh-CN" dirty="0"/>
              <a:t>10mA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如果数字</a:t>
            </a:r>
            <a:r>
              <a:rPr lang="en-US" altLang="zh-CN" dirty="0"/>
              <a:t>IO</a:t>
            </a:r>
            <a:r>
              <a:rPr lang="zh-CN" altLang="en-US" dirty="0"/>
              <a:t>口输出高电平为</a:t>
            </a:r>
            <a:r>
              <a:rPr lang="en-US" altLang="zh-CN" dirty="0"/>
              <a:t>5V</a:t>
            </a:r>
            <a:r>
              <a:rPr lang="zh-CN" altLang="en-US" dirty="0" smtClean="0"/>
              <a:t>；则不能</a:t>
            </a:r>
            <a:r>
              <a:rPr lang="zh-CN" altLang="en-US" dirty="0"/>
              <a:t>直接将输出加到</a:t>
            </a:r>
            <a:r>
              <a:rPr lang="en-US" altLang="zh-CN" dirty="0"/>
              <a:t>LED</a:t>
            </a:r>
            <a:r>
              <a:rPr lang="zh-CN" altLang="en-US" dirty="0"/>
              <a:t>两端，需要串入电阻进行限流，根据欧姆定律，</a:t>
            </a:r>
            <a:r>
              <a:rPr lang="en-US" altLang="zh-CN" dirty="0"/>
              <a:t>R=</a:t>
            </a:r>
            <a:r>
              <a:rPr lang="zh-CN" altLang="en-US" dirty="0"/>
              <a:t>（</a:t>
            </a:r>
            <a:r>
              <a:rPr lang="en-US" altLang="zh-CN" dirty="0"/>
              <a:t>5V-1.8V</a:t>
            </a:r>
            <a:r>
              <a:rPr lang="zh-CN" altLang="en-US" dirty="0"/>
              <a:t>）</a:t>
            </a:r>
            <a:r>
              <a:rPr lang="en-US" altLang="zh-CN" dirty="0"/>
              <a:t>/10mA=320Ω</a:t>
            </a:r>
            <a:r>
              <a:rPr lang="zh-CN" altLang="en-US" dirty="0"/>
              <a:t>，但是由于电阻常用阻值没有</a:t>
            </a:r>
            <a:r>
              <a:rPr lang="en-US" altLang="zh-CN" dirty="0"/>
              <a:t>320</a:t>
            </a:r>
            <a:r>
              <a:rPr lang="zh-CN" altLang="en-US" dirty="0"/>
              <a:t>欧姆的，所以选取和其最相近的阻值</a:t>
            </a:r>
            <a:r>
              <a:rPr lang="en-US" altLang="zh-CN" dirty="0" smtClean="0"/>
              <a:t>330Ω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18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1.1 </a:t>
            </a:r>
            <a:r>
              <a:rPr lang="zh-CN" altLang="en-US" dirty="0" smtClean="0"/>
              <a:t>导线</a:t>
            </a:r>
            <a:r>
              <a:rPr lang="zh-CN" altLang="en-US" dirty="0"/>
              <a:t>、电缆和</a:t>
            </a:r>
            <a:r>
              <a:rPr lang="zh-CN" altLang="en-US" dirty="0" smtClean="0"/>
              <a:t>连接器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1.2 </a:t>
            </a:r>
            <a:r>
              <a:rPr lang="zh-CN" altLang="en-US" dirty="0" smtClean="0"/>
              <a:t>电阻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1.3 </a:t>
            </a:r>
            <a:r>
              <a:rPr lang="zh-CN" altLang="en-US" dirty="0" smtClean="0"/>
              <a:t>面包板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1.4 </a:t>
            </a:r>
            <a:r>
              <a:rPr lang="zh-CN" altLang="en-US" dirty="0" smtClean="0"/>
              <a:t>按键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1.5 </a:t>
            </a:r>
            <a:r>
              <a:rPr lang="zh-CN" altLang="en-US" dirty="0" smtClean="0"/>
              <a:t>数码</a:t>
            </a:r>
            <a:r>
              <a:rPr lang="zh-CN" altLang="en-US" dirty="0" smtClean="0"/>
              <a:t>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1.6 LED</a:t>
            </a:r>
            <a:r>
              <a:rPr lang="zh-CN" altLang="en-US" dirty="0" smtClean="0"/>
              <a:t>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1.1 </a:t>
            </a:r>
            <a:r>
              <a:rPr lang="zh-CN" altLang="en-US" dirty="0"/>
              <a:t>导线、电缆和连接器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/>
              </a:rPr>
              <a:t>导线的作用是为电流提供通路。电缆是由多根独立导线组成的。</a:t>
            </a: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69" y="3197852"/>
            <a:ext cx="3456384" cy="24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85" y="4256999"/>
            <a:ext cx="3528392" cy="136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42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 smtClean="0"/>
              <a:t>电阻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1.2.1  </a:t>
            </a:r>
            <a:r>
              <a:rPr lang="zh-CN" altLang="en-US" dirty="0"/>
              <a:t>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1.2.2  </a:t>
            </a:r>
            <a:r>
              <a:rPr lang="zh-CN" altLang="en-US" dirty="0"/>
              <a:t>阻值识别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1.2.3  </a:t>
            </a:r>
            <a:r>
              <a:rPr lang="zh-CN" altLang="en-US" dirty="0"/>
              <a:t>欧姆定律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1.2.4  </a:t>
            </a:r>
            <a:r>
              <a:rPr lang="zh-CN" altLang="en-US" dirty="0"/>
              <a:t>电阻的作用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1.2.5  </a:t>
            </a:r>
            <a:r>
              <a:rPr lang="zh-CN" altLang="en-US" dirty="0"/>
              <a:t>电阻的串联与并联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 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/>
              </a:rPr>
              <a:t>固定电阻就是有一个固定值的电阻，它的阻值在相同的环境下是固定的（当然会有一定的误差范围）</a:t>
            </a:r>
            <a:r>
              <a:rPr lang="zh-CN" altLang="en-US" dirty="0" smtClean="0">
                <a:latin typeface="Times New Roman"/>
              </a:rPr>
              <a:t>。</a:t>
            </a:r>
            <a:endParaRPr lang="en-US" altLang="zh-CN" dirty="0" smtClean="0">
              <a:latin typeface="Times New Roman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21" y="3793899"/>
            <a:ext cx="2622004" cy="1862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6" y="3604639"/>
            <a:ext cx="1934821" cy="20486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0" y="3675742"/>
            <a:ext cx="1828296" cy="1906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44" y="3559514"/>
            <a:ext cx="2051226" cy="21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 </a:t>
            </a:r>
            <a:r>
              <a:rPr lang="zh-CN" altLang="en-US" dirty="0"/>
              <a:t>阻值</a:t>
            </a:r>
            <a:r>
              <a:rPr lang="zh-CN" altLang="en-US" dirty="0" smtClean="0"/>
              <a:t>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3255499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Times New Roman"/>
              </a:rPr>
              <a:t>电阻的大小通常有两种表示方式：数字标记和色环标记。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98" y="1354809"/>
            <a:ext cx="7057292" cy="52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 </a:t>
            </a:r>
            <a:r>
              <a:rPr lang="zh-CN" altLang="en-US" dirty="0" smtClean="0"/>
              <a:t>欧姆定律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zh-CN" altLang="en-US" dirty="0">
                <a:latin typeface="Times New Roman"/>
              </a:rPr>
              <a:t>欧姆定律描述了电路中电阻值和电压、电流之间的关系：在同一电路中，导体中的电流跟导体两端的电压成正比，跟导体的电阻阻值成反比，基本公式是：</a:t>
            </a: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Times New Roman"/>
              </a:rPr>
              <a:t>I=V/R</a:t>
            </a:r>
            <a:endParaRPr lang="zh-CN" altLang="en-US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83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1.2.4  </a:t>
            </a:r>
            <a:r>
              <a:rPr lang="zh-CN" altLang="en-US" dirty="0"/>
              <a:t>电阻的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Times New Roman"/>
              </a:rPr>
              <a:t>电阻在电路中的作用就是分压和限流。因为电气元件对电压和电流都有一定的承受范围，超过指定的范围就有可能导致元件损坏。因此，电阻在电路中的作用是非常重要的。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7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1.2.5  </a:t>
            </a:r>
            <a:r>
              <a:rPr lang="zh-CN" altLang="en-US" dirty="0"/>
              <a:t>电阻的串联与</a:t>
            </a:r>
            <a:r>
              <a:rPr lang="zh-CN" altLang="en-US" dirty="0" smtClean="0"/>
              <a:t>并联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>
                <a:latin typeface="Times New Roman"/>
              </a:rPr>
              <a:t>两个电阻首尾相连起来就构成了一个大的电阻，这种形式就被称为电阻的串联。串联后电阻的值可以使用下面的公式计算：</a:t>
            </a:r>
          </a:p>
          <a:p>
            <a:pPr lvl="0">
              <a:lnSpc>
                <a:spcPct val="150000"/>
              </a:lnSpc>
            </a:pPr>
            <a:r>
              <a:rPr lang="en-US" altLang="zh-CN" dirty="0" err="1">
                <a:latin typeface="Times New Roman"/>
              </a:rPr>
              <a:t>R</a:t>
            </a:r>
            <a:r>
              <a:rPr lang="en-US" altLang="zh-CN" baseline="-25000" dirty="0" err="1">
                <a:latin typeface="Times New Roman"/>
              </a:rPr>
              <a:t>total</a:t>
            </a:r>
            <a:r>
              <a:rPr lang="en-US" altLang="zh-CN" dirty="0">
                <a:latin typeface="Times New Roman"/>
              </a:rPr>
              <a:t>=R</a:t>
            </a:r>
            <a:r>
              <a:rPr lang="en-US" altLang="zh-CN" baseline="-25000" dirty="0">
                <a:latin typeface="Times New Roman"/>
              </a:rPr>
              <a:t>1</a:t>
            </a:r>
            <a:r>
              <a:rPr lang="en-US" altLang="zh-CN" dirty="0">
                <a:latin typeface="Times New Roman"/>
              </a:rPr>
              <a:t>+R</a:t>
            </a:r>
            <a:r>
              <a:rPr lang="en-US" altLang="zh-CN" baseline="-25000" dirty="0">
                <a:latin typeface="Times New Roman"/>
              </a:rPr>
              <a:t>2</a:t>
            </a:r>
            <a:r>
              <a:rPr lang="en-US" altLang="zh-CN" dirty="0">
                <a:latin typeface="Times New Roman"/>
              </a:rPr>
              <a:t>+R</a:t>
            </a:r>
            <a:r>
              <a:rPr lang="en-US" altLang="zh-CN" baseline="-25000" dirty="0">
                <a:latin typeface="Times New Roman"/>
              </a:rPr>
              <a:t>3</a:t>
            </a:r>
            <a:r>
              <a:rPr lang="en-US" altLang="zh-CN" dirty="0">
                <a:latin typeface="Times New Roman"/>
              </a:rPr>
              <a:t>+R</a:t>
            </a:r>
            <a:r>
              <a:rPr lang="en-US" altLang="zh-CN" baseline="-25000" dirty="0">
                <a:latin typeface="Times New Roman"/>
              </a:rPr>
              <a:t>4</a:t>
            </a:r>
            <a:r>
              <a:rPr lang="en-US" altLang="zh-CN" dirty="0">
                <a:latin typeface="Times New Roman"/>
              </a:rPr>
              <a:t>+…R</a:t>
            </a:r>
            <a:r>
              <a:rPr lang="en-US" altLang="zh-CN" baseline="-25000" dirty="0">
                <a:latin typeface="Times New Roman"/>
              </a:rPr>
              <a:t>N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Times New Roman"/>
              </a:rPr>
              <a:t>与串联电阻对应的是并联电阻，并联电阻的等效电阻可以使用如下的公式计算：</a:t>
            </a:r>
          </a:p>
          <a:p>
            <a:pPr lvl="0">
              <a:lnSpc>
                <a:spcPct val="150000"/>
              </a:lnSpc>
            </a:pPr>
            <a:r>
              <a:rPr lang="en-US" altLang="zh-CN" dirty="0" err="1">
                <a:latin typeface="Times New Roman"/>
              </a:rPr>
              <a:t>R</a:t>
            </a:r>
            <a:r>
              <a:rPr lang="en-US" altLang="zh-CN" baseline="-25000" dirty="0" err="1">
                <a:latin typeface="Times New Roman"/>
              </a:rPr>
              <a:t>total</a:t>
            </a:r>
            <a:r>
              <a:rPr lang="en-US" altLang="zh-CN" dirty="0">
                <a:latin typeface="Times New Roman"/>
              </a:rPr>
              <a:t>=1/(1/R</a:t>
            </a:r>
            <a:r>
              <a:rPr lang="en-US" altLang="zh-CN" baseline="-25000" dirty="0">
                <a:latin typeface="Times New Roman"/>
              </a:rPr>
              <a:t>1</a:t>
            </a:r>
            <a:r>
              <a:rPr lang="en-US" altLang="zh-CN" dirty="0">
                <a:latin typeface="Times New Roman"/>
              </a:rPr>
              <a:t>+1/R</a:t>
            </a:r>
            <a:r>
              <a:rPr lang="en-US" altLang="zh-CN" baseline="-25000" dirty="0">
                <a:latin typeface="Times New Roman"/>
              </a:rPr>
              <a:t>2</a:t>
            </a:r>
            <a:r>
              <a:rPr lang="en-US" altLang="zh-CN" dirty="0">
                <a:latin typeface="Times New Roman"/>
              </a:rPr>
              <a:t>+1/R</a:t>
            </a:r>
            <a:r>
              <a:rPr lang="en-US" altLang="zh-CN" baseline="-25000" dirty="0">
                <a:latin typeface="Times New Roman"/>
              </a:rPr>
              <a:t>3</a:t>
            </a:r>
            <a:r>
              <a:rPr lang="en-US" altLang="zh-CN" dirty="0">
                <a:latin typeface="Times New Roman"/>
              </a:rPr>
              <a:t>+1/R</a:t>
            </a:r>
            <a:r>
              <a:rPr lang="en-US" altLang="zh-CN" baseline="-25000" dirty="0">
                <a:latin typeface="Times New Roman"/>
              </a:rPr>
              <a:t>4</a:t>
            </a:r>
            <a:r>
              <a:rPr lang="en-US" altLang="zh-CN" dirty="0">
                <a:latin typeface="Times New Roman"/>
              </a:rPr>
              <a:t>+…1/R</a:t>
            </a:r>
            <a:r>
              <a:rPr lang="en-US" altLang="zh-CN" baseline="-25000" dirty="0">
                <a:latin typeface="Times New Roman"/>
              </a:rPr>
              <a:t>N</a:t>
            </a:r>
            <a:r>
              <a:rPr lang="en-US" altLang="zh-CN" dirty="0">
                <a:latin typeface="Times New Roman"/>
              </a:rPr>
              <a:t>)</a:t>
            </a:r>
            <a:endParaRPr lang="zh-CN" altLang="en-US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6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626</Words>
  <Application>Microsoft Office PowerPoint</Application>
  <PresentationFormat>宽屏</PresentationFormat>
  <Paragraphs>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通用元器件介绍</vt:lpstr>
      <vt:lpstr>纲要</vt:lpstr>
      <vt:lpstr>1.1 导线、电缆和连接器</vt:lpstr>
      <vt:lpstr>1.2 电阻</vt:lpstr>
      <vt:lpstr>1.2.1  概念</vt:lpstr>
      <vt:lpstr>1.2.2  阻值识别</vt:lpstr>
      <vt:lpstr>1.2.3  欧姆定律</vt:lpstr>
      <vt:lpstr>1.2.4  电阻的作用</vt:lpstr>
      <vt:lpstr>1.2.5  电阻的串联与并联</vt:lpstr>
      <vt:lpstr>1.3 面包板</vt:lpstr>
      <vt:lpstr>1.4 按键</vt:lpstr>
      <vt:lpstr>1.5 数码管</vt:lpstr>
      <vt:lpstr>1.5 数码管</vt:lpstr>
      <vt:lpstr>1.6 LED灯</vt:lpstr>
      <vt:lpstr>1.6 LED灯</vt:lpstr>
      <vt:lpstr>1.6 LED灯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单片机点亮LED灯</dc:title>
  <dc:creator>user</dc:creator>
  <cp:lastModifiedBy>user</cp:lastModifiedBy>
  <cp:revision>42</cp:revision>
  <dcterms:created xsi:type="dcterms:W3CDTF">2017-10-28T05:08:39Z</dcterms:created>
  <dcterms:modified xsi:type="dcterms:W3CDTF">2017-11-17T19:10:09Z</dcterms:modified>
</cp:coreProperties>
</file>