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8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0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9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1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6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braces/" TargetMode="External"/><Relationship Id="rId2" Type="http://schemas.openxmlformats.org/officeDocument/2006/relationships/hyperlink" Target="http://energia.nu/reference/semicol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include/" TargetMode="External"/><Relationship Id="rId5" Type="http://schemas.openxmlformats.org/officeDocument/2006/relationships/hyperlink" Target="http://energia.nu/reference/define/" TargetMode="External"/><Relationship Id="rId4" Type="http://schemas.openxmlformats.org/officeDocument/2006/relationships/hyperlink" Target="http://energia.nu/reference/comment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arithmetic/" TargetMode="External"/><Relationship Id="rId2" Type="http://schemas.openxmlformats.org/officeDocument/2006/relationships/hyperlink" Target="http://energia.nu/reference/assign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ergia.nu/reference/modul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ergia.nu/reference/if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ergia.nu/reference/boolea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ergia.nu/reference/point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bitwisexornot/" TargetMode="External"/><Relationship Id="rId2" Type="http://schemas.openxmlformats.org/officeDocument/2006/relationships/hyperlink" Target="http://energia.nu/reference/bitwisea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ergia.nu/reference/bitshif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incrementcompound/" TargetMode="External"/><Relationship Id="rId2" Type="http://schemas.openxmlformats.org/officeDocument/2006/relationships/hyperlink" Target="http://energia.nu/reference/increm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ergia.nu/reference/bitwisecompoundor/" TargetMode="External"/><Relationship Id="rId4" Type="http://schemas.openxmlformats.org/officeDocument/2006/relationships/hyperlink" Target="http://energia.nu/reference/bitwisecompoundan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integerconstants/" TargetMode="External"/><Relationship Id="rId2" Type="http://schemas.openxmlformats.org/officeDocument/2006/relationships/hyperlink" Target="http://energia.nu/reference/consta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ergia.nu/reference/fpconstan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energia.nu/reference/unsignedint/" TargetMode="External"/><Relationship Id="rId13" Type="http://schemas.openxmlformats.org/officeDocument/2006/relationships/hyperlink" Target="http://energia.nu/reference/double/" TargetMode="External"/><Relationship Id="rId3" Type="http://schemas.openxmlformats.org/officeDocument/2006/relationships/hyperlink" Target="http://energia.nu/reference/booleanvariables/" TargetMode="External"/><Relationship Id="rId7" Type="http://schemas.openxmlformats.org/officeDocument/2006/relationships/hyperlink" Target="http://energia.nu/reference/int/" TargetMode="External"/><Relationship Id="rId12" Type="http://schemas.openxmlformats.org/officeDocument/2006/relationships/hyperlink" Target="http://energia.nu/reference/float/" TargetMode="External"/><Relationship Id="rId2" Type="http://schemas.openxmlformats.org/officeDocument/2006/relationships/hyperlink" Target="http://energia.nu/reference/void/" TargetMode="External"/><Relationship Id="rId16" Type="http://schemas.openxmlformats.org/officeDocument/2006/relationships/hyperlink" Target="http://energia.nu/reference/arra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byte/" TargetMode="External"/><Relationship Id="rId11" Type="http://schemas.openxmlformats.org/officeDocument/2006/relationships/hyperlink" Target="http://energia.nu/reference/unsignedlong/" TargetMode="External"/><Relationship Id="rId5" Type="http://schemas.openxmlformats.org/officeDocument/2006/relationships/hyperlink" Target="http://energia.nu/reference/unsignedchar/" TargetMode="External"/><Relationship Id="rId15" Type="http://schemas.openxmlformats.org/officeDocument/2006/relationships/hyperlink" Target="http://energia.nu/reference/stringobject/" TargetMode="External"/><Relationship Id="rId10" Type="http://schemas.openxmlformats.org/officeDocument/2006/relationships/hyperlink" Target="http://energia.nu/reference/long/" TargetMode="External"/><Relationship Id="rId4" Type="http://schemas.openxmlformats.org/officeDocument/2006/relationships/hyperlink" Target="http://energia.nu/reference/char/" TargetMode="External"/><Relationship Id="rId9" Type="http://schemas.openxmlformats.org/officeDocument/2006/relationships/hyperlink" Target="http://energia.nu/reference/word/" TargetMode="External"/><Relationship Id="rId14" Type="http://schemas.openxmlformats.org/officeDocument/2006/relationships/hyperlink" Target="http://energia.nu/reference/strin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bytecast/" TargetMode="External"/><Relationship Id="rId7" Type="http://schemas.openxmlformats.org/officeDocument/2006/relationships/hyperlink" Target="http://energia.nu/reference/floatcast/" TargetMode="External"/><Relationship Id="rId2" Type="http://schemas.openxmlformats.org/officeDocument/2006/relationships/hyperlink" Target="http://energia.nu/reference/charca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longcast/" TargetMode="External"/><Relationship Id="rId5" Type="http://schemas.openxmlformats.org/officeDocument/2006/relationships/hyperlink" Target="http://energia.nu/reference/wordcast/" TargetMode="External"/><Relationship Id="rId4" Type="http://schemas.openxmlformats.org/officeDocument/2006/relationships/hyperlink" Target="http://energia.nu/reference/intcas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static/" TargetMode="External"/><Relationship Id="rId2" Type="http://schemas.openxmlformats.org/officeDocument/2006/relationships/hyperlink" Target="http://energia.nu/reference/scop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ergia.nu/reference/const/" TargetMode="External"/><Relationship Id="rId4" Type="http://schemas.openxmlformats.org/officeDocument/2006/relationships/hyperlink" Target="http://energia.nu/reference/volatil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energia.nu/reference/analogwrite/" TargetMode="External"/><Relationship Id="rId3" Type="http://schemas.openxmlformats.org/officeDocument/2006/relationships/hyperlink" Target="http://energia.nu/reference/digitalwrite/" TargetMode="External"/><Relationship Id="rId7" Type="http://schemas.openxmlformats.org/officeDocument/2006/relationships/hyperlink" Target="http://energia.nu/analogreadresolution/" TargetMode="External"/><Relationship Id="rId2" Type="http://schemas.openxmlformats.org/officeDocument/2006/relationships/hyperlink" Target="http://energia.nu/reference/pinm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analogread/" TargetMode="External"/><Relationship Id="rId5" Type="http://schemas.openxmlformats.org/officeDocument/2006/relationships/hyperlink" Target="http://energia.nu/reference/analogreference/" TargetMode="External"/><Relationship Id="rId4" Type="http://schemas.openxmlformats.org/officeDocument/2006/relationships/hyperlink" Target="http://energia.nu/reference/digitalread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notone/" TargetMode="External"/><Relationship Id="rId2" Type="http://schemas.openxmlformats.org/officeDocument/2006/relationships/hyperlink" Target="http://energia.nu/reference/to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pulsein/" TargetMode="External"/><Relationship Id="rId5" Type="http://schemas.openxmlformats.org/officeDocument/2006/relationships/hyperlink" Target="http://energia.nu/reference/shiftin/" TargetMode="External"/><Relationship Id="rId4" Type="http://schemas.openxmlformats.org/officeDocument/2006/relationships/hyperlink" Target="http://energia.nu/reference/shiftou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micros/" TargetMode="External"/><Relationship Id="rId2" Type="http://schemas.openxmlformats.org/officeDocument/2006/relationships/hyperlink" Target="http://energia.nu/reference/mill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sleep/" TargetMode="External"/><Relationship Id="rId5" Type="http://schemas.openxmlformats.org/officeDocument/2006/relationships/hyperlink" Target="http://energia.nu/reference/delaymicroseconds/" TargetMode="External"/><Relationship Id="rId4" Type="http://schemas.openxmlformats.org/officeDocument/2006/relationships/hyperlink" Target="http://energia.nu/reference/delay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nergia.nu/reference/sqrt/" TargetMode="External"/><Relationship Id="rId3" Type="http://schemas.openxmlformats.org/officeDocument/2006/relationships/hyperlink" Target="http://energia.nu/reference/max/" TargetMode="External"/><Relationship Id="rId7" Type="http://schemas.openxmlformats.org/officeDocument/2006/relationships/hyperlink" Target="http://energia.nu/reference/pow/" TargetMode="External"/><Relationship Id="rId2" Type="http://schemas.openxmlformats.org/officeDocument/2006/relationships/hyperlink" Target="http://energia.nu/reference/m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map/" TargetMode="External"/><Relationship Id="rId5" Type="http://schemas.openxmlformats.org/officeDocument/2006/relationships/hyperlink" Target="http://energia.nu/reference/constrain/" TargetMode="External"/><Relationship Id="rId4" Type="http://schemas.openxmlformats.org/officeDocument/2006/relationships/hyperlink" Target="http://energia.nu/reference/ab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cos/" TargetMode="External"/><Relationship Id="rId2" Type="http://schemas.openxmlformats.org/officeDocument/2006/relationships/hyperlink" Target="http://energia.nu/reference/s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random/" TargetMode="External"/><Relationship Id="rId5" Type="http://schemas.openxmlformats.org/officeDocument/2006/relationships/hyperlink" Target="http://energia.nu/reference/randomseed/" TargetMode="External"/><Relationship Id="rId4" Type="http://schemas.openxmlformats.org/officeDocument/2006/relationships/hyperlink" Target="http://energia.nu/reference/tan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energia.nu/reference/bit/" TargetMode="External"/><Relationship Id="rId3" Type="http://schemas.openxmlformats.org/officeDocument/2006/relationships/hyperlink" Target="http://energia.nu/reference/highbyte/" TargetMode="External"/><Relationship Id="rId7" Type="http://schemas.openxmlformats.org/officeDocument/2006/relationships/hyperlink" Target="http://energia.nu/reference/bitclear/" TargetMode="External"/><Relationship Id="rId2" Type="http://schemas.openxmlformats.org/officeDocument/2006/relationships/hyperlink" Target="http://energia.nu/reference/lowby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bitset/" TargetMode="External"/><Relationship Id="rId5" Type="http://schemas.openxmlformats.org/officeDocument/2006/relationships/hyperlink" Target="http://energia.nu/reference/bitwrite/" TargetMode="External"/><Relationship Id="rId4" Type="http://schemas.openxmlformats.org/officeDocument/2006/relationships/hyperlink" Target="http://energia.nu/reference/bitread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detachinterrupt/" TargetMode="External"/><Relationship Id="rId2" Type="http://schemas.openxmlformats.org/officeDocument/2006/relationships/hyperlink" Target="http://energia.nu/reference/attachinterru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ergia.nu/reference/nointerrupts/" TargetMode="External"/><Relationship Id="rId4" Type="http://schemas.openxmlformats.org/officeDocument/2006/relationships/hyperlink" Target="http://energia.nu/reference/interrupt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serial/" TargetMode="External"/><Relationship Id="rId7" Type="http://schemas.openxmlformats.org/officeDocument/2006/relationships/hyperlink" Target="http://energia.nu/reference/wire/" TargetMode="External"/><Relationship Id="rId2" Type="http://schemas.openxmlformats.org/officeDocument/2006/relationships/hyperlink" Target="http://energia.nu/reference/ether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wifi/" TargetMode="External"/><Relationship Id="rId5" Type="http://schemas.openxmlformats.org/officeDocument/2006/relationships/hyperlink" Target="http://energia.nu/reference/spi/" TargetMode="External"/><Relationship Id="rId4" Type="http://schemas.openxmlformats.org/officeDocument/2006/relationships/hyperlink" Target="http://energia.nu/reference/strea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reference/loop/" TargetMode="External"/><Relationship Id="rId2" Type="http://schemas.openxmlformats.org/officeDocument/2006/relationships/hyperlink" Target="http://energia.nu/reference/setu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ergia.nu/reference/break/" TargetMode="External"/><Relationship Id="rId3" Type="http://schemas.openxmlformats.org/officeDocument/2006/relationships/hyperlink" Target="http://energia.nu/reference/else/" TargetMode="External"/><Relationship Id="rId7" Type="http://schemas.openxmlformats.org/officeDocument/2006/relationships/hyperlink" Target="http://energia.nu/reference/dowhile/" TargetMode="External"/><Relationship Id="rId2" Type="http://schemas.openxmlformats.org/officeDocument/2006/relationships/hyperlink" Target="http://energia.nu/reference/i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ergia.nu/reference/while/" TargetMode="External"/><Relationship Id="rId11" Type="http://schemas.openxmlformats.org/officeDocument/2006/relationships/hyperlink" Target="http://energia.nu/reference/goto/" TargetMode="External"/><Relationship Id="rId5" Type="http://schemas.openxmlformats.org/officeDocument/2006/relationships/hyperlink" Target="http://energia.nu/reference/switchcase/" TargetMode="External"/><Relationship Id="rId10" Type="http://schemas.openxmlformats.org/officeDocument/2006/relationships/hyperlink" Target="http://energia.nu/reference/return/" TargetMode="External"/><Relationship Id="rId4" Type="http://schemas.openxmlformats.org/officeDocument/2006/relationships/hyperlink" Target="http://energia.nu/reference/for/" TargetMode="External"/><Relationship Id="rId9" Type="http://schemas.openxmlformats.org/officeDocument/2006/relationships/hyperlink" Target="http://energia.nu/reference/continu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Energia</a:t>
            </a:r>
            <a:r>
              <a:rPr lang="zh-CN" altLang="en-US" dirty="0"/>
              <a:t>编程基础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陈华宾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9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kern="1800" dirty="0">
                <a:latin typeface="方正大标宋简体"/>
              </a:rPr>
              <a:t>跳转语句</a:t>
            </a:r>
            <a:r>
              <a:rPr lang="en-US" altLang="zh-CN" sz="4000" kern="1800" dirty="0">
                <a:latin typeface="方正大标宋简体"/>
              </a:rPr>
              <a:t>break</a:t>
            </a:r>
            <a:r>
              <a:rPr lang="zh-CN" altLang="en-US" sz="4000" kern="1800" dirty="0">
                <a:latin typeface="方正大标宋简体"/>
              </a:rPr>
              <a:t>、</a:t>
            </a:r>
            <a:r>
              <a:rPr lang="en-US" altLang="zh-CN" sz="4000" kern="1800" dirty="0">
                <a:latin typeface="方正大标宋简体"/>
              </a:rPr>
              <a:t>continue</a:t>
            </a:r>
            <a:r>
              <a:rPr lang="zh-CN" altLang="en-US" sz="4000" kern="1800" dirty="0">
                <a:latin typeface="方正大标宋简体"/>
              </a:rPr>
              <a:t>、</a:t>
            </a:r>
            <a:r>
              <a:rPr lang="en-US" altLang="zh-CN" sz="4000" kern="1800" dirty="0">
                <a:latin typeface="方正大标宋简体"/>
              </a:rPr>
              <a:t>return</a:t>
            </a:r>
            <a:r>
              <a:rPr lang="zh-CN" altLang="en-US" sz="4000" kern="1800" dirty="0">
                <a:latin typeface="方正大标宋简体"/>
              </a:rPr>
              <a:t>和</a:t>
            </a:r>
            <a:r>
              <a:rPr lang="en-US" altLang="zh-CN" sz="4000" kern="1800" dirty="0" err="1">
                <a:latin typeface="方正大标宋简体"/>
              </a:rPr>
              <a:t>goto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altLang="zh-CN" dirty="0">
                <a:latin typeface="Times New Roman"/>
              </a:rPr>
              <a:t>break</a:t>
            </a:r>
            <a:r>
              <a:rPr lang="zh-CN" altLang="en-US" dirty="0">
                <a:latin typeface="Times New Roman"/>
              </a:rPr>
              <a:t>用于跳出</a:t>
            </a:r>
            <a:r>
              <a:rPr lang="en-US" altLang="zh-CN" dirty="0">
                <a:latin typeface="Times New Roman"/>
              </a:rPr>
              <a:t>switch</a:t>
            </a:r>
            <a:r>
              <a:rPr lang="zh-CN" altLang="en-US" dirty="0">
                <a:latin typeface="Times New Roman"/>
              </a:rPr>
              <a:t>、</a:t>
            </a:r>
            <a:r>
              <a:rPr lang="en-US" altLang="zh-CN" dirty="0">
                <a:latin typeface="Times New Roman"/>
              </a:rPr>
              <a:t>while</a:t>
            </a:r>
            <a:r>
              <a:rPr lang="zh-CN" altLang="en-US" dirty="0">
                <a:latin typeface="Times New Roman"/>
              </a:rPr>
              <a:t>、</a:t>
            </a:r>
            <a:r>
              <a:rPr lang="en-US" altLang="zh-CN" dirty="0">
                <a:latin typeface="Times New Roman"/>
              </a:rPr>
              <a:t>do…while</a:t>
            </a:r>
            <a:r>
              <a:rPr lang="zh-CN" altLang="en-US" dirty="0">
                <a:latin typeface="Times New Roman"/>
              </a:rPr>
              <a:t>和</a:t>
            </a:r>
            <a:r>
              <a:rPr lang="en-US" altLang="zh-CN" dirty="0">
                <a:latin typeface="Times New Roman"/>
              </a:rPr>
              <a:t>for</a:t>
            </a:r>
            <a:r>
              <a:rPr lang="zh-CN" altLang="en-US" dirty="0">
                <a:latin typeface="Times New Roman"/>
              </a:rPr>
              <a:t>结构；</a:t>
            </a: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Times New Roman"/>
              </a:rPr>
              <a:t>continue</a:t>
            </a:r>
            <a:r>
              <a:rPr lang="zh-CN" altLang="en-US" dirty="0">
                <a:latin typeface="Times New Roman"/>
              </a:rPr>
              <a:t>用于在</a:t>
            </a:r>
            <a:r>
              <a:rPr lang="en-US" altLang="zh-CN" dirty="0">
                <a:latin typeface="Times New Roman"/>
              </a:rPr>
              <a:t>while</a:t>
            </a:r>
            <a:r>
              <a:rPr lang="zh-CN" altLang="en-US" dirty="0">
                <a:latin typeface="Times New Roman"/>
              </a:rPr>
              <a:t>、</a:t>
            </a:r>
            <a:r>
              <a:rPr lang="en-US" altLang="zh-CN" dirty="0">
                <a:latin typeface="Times New Roman"/>
              </a:rPr>
              <a:t>do…while</a:t>
            </a:r>
            <a:r>
              <a:rPr lang="zh-CN" altLang="en-US" dirty="0">
                <a:latin typeface="Times New Roman"/>
              </a:rPr>
              <a:t>和</a:t>
            </a:r>
            <a:r>
              <a:rPr lang="en-US" altLang="zh-CN" dirty="0">
                <a:latin typeface="Times New Roman"/>
              </a:rPr>
              <a:t>for</a:t>
            </a:r>
            <a:r>
              <a:rPr lang="zh-CN" altLang="en-US" dirty="0">
                <a:latin typeface="Times New Roman"/>
              </a:rPr>
              <a:t>循环结构中结束当前循环；</a:t>
            </a: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Times New Roman"/>
              </a:rPr>
              <a:t>return</a:t>
            </a:r>
            <a:r>
              <a:rPr lang="zh-CN" altLang="en-US" dirty="0">
                <a:latin typeface="Times New Roman"/>
              </a:rPr>
              <a:t>用于立即结束当前程序执行；</a:t>
            </a:r>
          </a:p>
          <a:p>
            <a:pPr lvl="0">
              <a:lnSpc>
                <a:spcPct val="200000"/>
              </a:lnSpc>
            </a:pPr>
            <a:r>
              <a:rPr lang="en-US" altLang="zh-CN" dirty="0" err="1">
                <a:latin typeface="Times New Roman"/>
              </a:rPr>
              <a:t>goto</a:t>
            </a:r>
            <a:r>
              <a:rPr lang="zh-CN" altLang="en-US" dirty="0">
                <a:latin typeface="Times New Roman"/>
              </a:rPr>
              <a:t>用于将程序执行流程跳转到指定位置后继续执行。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80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</a:t>
            </a:r>
            <a:r>
              <a:rPr lang="zh-CN" altLang="en-US" dirty="0"/>
              <a:t>语法进阶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SemiColon"/>
              </a:rPr>
              <a:t>;</a:t>
            </a:r>
            <a:r>
              <a:rPr lang="en-US" altLang="zh-CN" dirty="0"/>
              <a:t> (semicolon</a:t>
            </a:r>
            <a:r>
              <a:rPr lang="en-US" altLang="zh-CN" dirty="0" smtClean="0"/>
              <a:t>) </a:t>
            </a:r>
            <a:r>
              <a:rPr lang="zh-CN" altLang="en-US" dirty="0" smtClean="0"/>
              <a:t>分号，</a:t>
            </a:r>
            <a:r>
              <a:rPr lang="zh-CN" altLang="en-US" dirty="0">
                <a:latin typeface="Times New Roman"/>
              </a:rPr>
              <a:t>视为一条语句的结束符号</a:t>
            </a:r>
            <a:endParaRPr lang="en-US" altLang="zh-CN" dirty="0"/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3" tooltip="Braces"/>
              </a:rPr>
              <a:t>{}</a:t>
            </a:r>
            <a:r>
              <a:rPr lang="en-US" altLang="zh-CN" dirty="0"/>
              <a:t> (curly braces</a:t>
            </a:r>
            <a:r>
              <a:rPr lang="en-US" altLang="zh-CN" dirty="0" smtClean="0"/>
              <a:t>)</a:t>
            </a:r>
            <a:r>
              <a:rPr lang="zh-CN" altLang="en-US" dirty="0">
                <a:latin typeface="Times New Roman"/>
              </a:rPr>
              <a:t>花</a:t>
            </a:r>
            <a:r>
              <a:rPr lang="zh-CN" altLang="en-US" dirty="0" smtClean="0"/>
              <a:t>括号，</a:t>
            </a:r>
            <a:r>
              <a:rPr lang="zh-CN" altLang="en-US" dirty="0">
                <a:latin typeface="Times New Roman"/>
              </a:rPr>
              <a:t>两个花括号之间的语句称为语句块</a:t>
            </a:r>
            <a:endParaRPr lang="en-US" altLang="zh-CN" dirty="0"/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4" tooltip="Comments"/>
              </a:rPr>
              <a:t>//</a:t>
            </a:r>
            <a:r>
              <a:rPr lang="en-US" altLang="zh-CN" dirty="0"/>
              <a:t> (single line comment</a:t>
            </a:r>
            <a:r>
              <a:rPr lang="en-US" altLang="zh-CN" dirty="0" smtClean="0"/>
              <a:t>) </a:t>
            </a:r>
            <a:r>
              <a:rPr lang="zh-CN" altLang="en-US" dirty="0" smtClean="0"/>
              <a:t>单行注释</a:t>
            </a:r>
            <a:endParaRPr lang="en-US" altLang="zh-CN" dirty="0"/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4" tooltip="Comments"/>
              </a:rPr>
              <a:t>/* */</a:t>
            </a:r>
            <a:r>
              <a:rPr lang="en-US" altLang="zh-CN" dirty="0"/>
              <a:t> (multi-line comment</a:t>
            </a:r>
            <a:r>
              <a:rPr lang="en-US" altLang="zh-CN" dirty="0" smtClean="0"/>
              <a:t>) </a:t>
            </a:r>
            <a:r>
              <a:rPr lang="zh-CN" altLang="en-US" dirty="0" smtClean="0"/>
              <a:t>多行注释</a:t>
            </a:r>
            <a:endParaRPr lang="en-US" altLang="zh-CN" dirty="0"/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5" tooltip="Define"/>
              </a:rPr>
              <a:t>#</a:t>
            </a:r>
            <a:r>
              <a:rPr lang="en-US" altLang="zh-CN" dirty="0" smtClean="0">
                <a:hlinkClick r:id="rId5" tooltip="Define"/>
              </a:rPr>
              <a:t>define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Times New Roman"/>
              </a:rPr>
              <a:t>预处理</a:t>
            </a:r>
            <a:r>
              <a:rPr lang="zh-CN" altLang="en-US" dirty="0">
                <a:latin typeface="Times New Roman"/>
              </a:rPr>
              <a:t>命令</a:t>
            </a:r>
            <a:r>
              <a:rPr lang="en-US" altLang="zh-CN" dirty="0">
                <a:latin typeface="Times New Roman"/>
              </a:rPr>
              <a:t>#define</a:t>
            </a:r>
            <a:r>
              <a:rPr lang="zh-CN" altLang="en-US" dirty="0">
                <a:latin typeface="Times New Roman"/>
              </a:rPr>
              <a:t>用来定义一个常量</a:t>
            </a:r>
            <a:endParaRPr lang="en-US" altLang="zh-CN" dirty="0" smtClean="0"/>
          </a:p>
          <a:p>
            <a:pPr fontAlgn="base">
              <a:lnSpc>
                <a:spcPct val="150000"/>
              </a:lnSpc>
            </a:pPr>
            <a:r>
              <a:rPr lang="en-US" altLang="zh-CN" dirty="0" smtClean="0">
                <a:hlinkClick r:id="rId6" tooltip="Include"/>
              </a:rPr>
              <a:t>#include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Times New Roman"/>
              </a:rPr>
              <a:t>预处理</a:t>
            </a:r>
            <a:r>
              <a:rPr lang="zh-CN" altLang="en-US" dirty="0">
                <a:latin typeface="Times New Roman"/>
              </a:rPr>
              <a:t>的语句是在编译器的预处理步骤进行处理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01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</a:t>
            </a:r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Assignment"/>
              </a:rPr>
              <a:t>=</a:t>
            </a:r>
            <a:r>
              <a:rPr lang="en-US" altLang="zh-CN" dirty="0"/>
              <a:t> (assignment operator)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3" tooltip="Arithmetic"/>
              </a:rPr>
              <a:t>+</a:t>
            </a:r>
            <a:r>
              <a:rPr lang="en-US" altLang="zh-CN" dirty="0"/>
              <a:t> (addition)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3" tooltip="Arithmetic"/>
              </a:rPr>
              <a:t>–</a:t>
            </a:r>
            <a:r>
              <a:rPr lang="en-US" altLang="zh-CN" dirty="0"/>
              <a:t>  (subtraction)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3" tooltip="Arithmetic"/>
              </a:rPr>
              <a:t>*</a:t>
            </a:r>
            <a:r>
              <a:rPr lang="en-US" altLang="zh-CN" dirty="0"/>
              <a:t> (multiplication)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3" tooltip="Arithmetic"/>
              </a:rPr>
              <a:t>/</a:t>
            </a:r>
            <a:r>
              <a:rPr lang="en-US" altLang="zh-CN" dirty="0"/>
              <a:t> (division)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4" tooltip="Modulo"/>
              </a:rPr>
              <a:t>%</a:t>
            </a:r>
            <a:r>
              <a:rPr lang="en-US" altLang="zh-CN" dirty="0"/>
              <a:t> (modulo)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07871"/>
              </p:ext>
            </p:extLst>
          </p:nvPr>
        </p:nvGraphicFramePr>
        <p:xfrm>
          <a:off x="4778874" y="2658451"/>
          <a:ext cx="6348670" cy="332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7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39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运算符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作用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加法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对操作数执行加法运算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8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减法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对操作数执行减法运算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8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乘法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对操作数执行乘法运算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8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除法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对操作数执行除法运算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8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求余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对操作数进行取模运算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8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赋值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将右操作数中的值赋给左操作数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4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</a:t>
            </a:r>
            <a:r>
              <a:rPr lang="zh-CN" altLang="en-US" dirty="0"/>
              <a:t>比较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If"/>
              </a:rPr>
              <a:t>==</a:t>
            </a:r>
            <a:r>
              <a:rPr lang="en-US" altLang="zh-CN" dirty="0"/>
              <a:t> (equal to)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If"/>
              </a:rPr>
              <a:t>!=</a:t>
            </a:r>
            <a:r>
              <a:rPr lang="en-US" altLang="zh-CN" dirty="0"/>
              <a:t> (not equal to)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If"/>
              </a:rPr>
              <a:t>&lt;</a:t>
            </a:r>
            <a:r>
              <a:rPr lang="en-US" altLang="zh-CN" dirty="0"/>
              <a:t> (less than)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If"/>
              </a:rPr>
              <a:t>&gt;</a:t>
            </a:r>
            <a:r>
              <a:rPr lang="en-US" altLang="zh-CN" dirty="0"/>
              <a:t> (greater than)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If"/>
              </a:rPr>
              <a:t>&lt;=</a:t>
            </a:r>
            <a:r>
              <a:rPr lang="en-US" altLang="zh-CN" dirty="0"/>
              <a:t> (less than or equal to)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If"/>
              </a:rPr>
              <a:t>&gt;=</a:t>
            </a:r>
            <a:r>
              <a:rPr lang="en-US" altLang="zh-CN" dirty="0"/>
              <a:t> (greater than or equal to)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90094"/>
              </p:ext>
            </p:extLst>
          </p:nvPr>
        </p:nvGraphicFramePr>
        <p:xfrm>
          <a:off x="5077446" y="2248982"/>
          <a:ext cx="6276354" cy="2773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2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42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运算符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作用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6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 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大于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判断左操作数是否大于右操作数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6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 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判断左操作数是否大于右操作数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2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==</a:t>
                      </a:r>
                      <a:r>
                        <a:rPr lang="zh-CN" sz="1200">
                          <a:effectLst/>
                        </a:rPr>
                        <a:t>（双等号）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等于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判断左操作数是否等于右操作数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26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大于等于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判断左操作数是否大于或者等于右操作数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26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小于等于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判断左操作数是否小于或者等于右操作数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26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不等于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判断左操作数是否不等于右操作数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4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2.1.6 </a:t>
            </a:r>
            <a:r>
              <a:rPr lang="zh-CN" altLang="en-US" dirty="0"/>
              <a:t>布尔运算</a:t>
            </a:r>
            <a:r>
              <a:rPr lang="zh-CN" altLang="en-US" dirty="0" smtClean="0"/>
              <a:t>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lnSpc>
                <a:spcPct val="210000"/>
              </a:lnSpc>
            </a:pPr>
            <a:r>
              <a:rPr lang="en-US" altLang="zh-CN" dirty="0">
                <a:hlinkClick r:id="rId2" tooltip="Boolean"/>
              </a:rPr>
              <a:t>&amp;&amp;</a:t>
            </a:r>
            <a:r>
              <a:rPr lang="en-US" altLang="zh-CN" dirty="0"/>
              <a:t> (and)</a:t>
            </a:r>
          </a:p>
          <a:p>
            <a:pPr fontAlgn="base">
              <a:lnSpc>
                <a:spcPct val="210000"/>
              </a:lnSpc>
            </a:pPr>
            <a:r>
              <a:rPr lang="en-US" altLang="zh-CN" dirty="0">
                <a:hlinkClick r:id="rId2" tooltip="Boolean"/>
              </a:rPr>
              <a:t>||</a:t>
            </a:r>
            <a:r>
              <a:rPr lang="en-US" altLang="zh-CN" dirty="0"/>
              <a:t> (or)</a:t>
            </a:r>
          </a:p>
          <a:p>
            <a:pPr fontAlgn="base">
              <a:lnSpc>
                <a:spcPct val="210000"/>
              </a:lnSpc>
            </a:pPr>
            <a:r>
              <a:rPr lang="en-US" altLang="zh-CN" dirty="0">
                <a:hlinkClick r:id="rId2" tooltip="Boolean"/>
              </a:rPr>
              <a:t>!</a:t>
            </a:r>
            <a:r>
              <a:rPr lang="en-US" altLang="zh-CN" dirty="0"/>
              <a:t> (not</a:t>
            </a:r>
            <a:r>
              <a:rPr lang="en-US" altLang="zh-CN" dirty="0" smtClean="0"/>
              <a:t>)</a:t>
            </a:r>
          </a:p>
          <a:p>
            <a:pPr fontAlgn="base">
              <a:lnSpc>
                <a:spcPct val="210000"/>
              </a:lnSpc>
            </a:pPr>
            <a:r>
              <a:rPr lang="zh-CN" altLang="en-US" dirty="0">
                <a:latin typeface="Times New Roman"/>
              </a:rPr>
              <a:t>布尔运算符用来对两个布尔表达式进行运算，运算的结果仍然为布尔值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80241"/>
              </p:ext>
            </p:extLst>
          </p:nvPr>
        </p:nvGraphicFramePr>
        <p:xfrm>
          <a:off x="3604885" y="2169586"/>
          <a:ext cx="6847409" cy="2444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71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运算符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名称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作用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3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&amp;&amp;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逻辑与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对两个操作数进行逻辑与运算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63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||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逻辑或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对两个操作数进行逻辑或运算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63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逻辑非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对两个操作数进行逻辑非运算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9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2.1.7 </a:t>
            </a:r>
            <a:r>
              <a:rPr lang="zh-CN" altLang="en-US" dirty="0"/>
              <a:t>指针访问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Pointer"/>
              </a:rPr>
              <a:t>* dereference operator</a:t>
            </a:r>
            <a:endParaRPr lang="en-US" altLang="zh-CN" dirty="0"/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Pointer"/>
              </a:rPr>
              <a:t>&amp; reference operator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/>
              </a:rPr>
              <a:t>指针运算符包括</a:t>
            </a:r>
            <a:r>
              <a:rPr lang="en-US" altLang="zh-CN" dirty="0">
                <a:latin typeface="Times New Roman"/>
              </a:rPr>
              <a:t>&amp;</a:t>
            </a:r>
            <a:r>
              <a:rPr lang="zh-CN" altLang="en-US" dirty="0">
                <a:latin typeface="Times New Roman"/>
              </a:rPr>
              <a:t>（引用）和*（间接引用）</a:t>
            </a:r>
            <a:r>
              <a:rPr lang="zh-CN" altLang="en-US" dirty="0" smtClean="0">
                <a:latin typeface="Times New Roman"/>
              </a:rPr>
              <a:t>。</a:t>
            </a:r>
            <a:endParaRPr lang="en-US" altLang="zh-CN" dirty="0" smtClean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/>
              </a:rPr>
              <a:t>&amp;</a:t>
            </a:r>
            <a:r>
              <a:rPr lang="zh-CN" altLang="en-US" dirty="0">
                <a:latin typeface="Times New Roman"/>
              </a:rPr>
              <a:t>运算符用来引用变量或者函数的</a:t>
            </a:r>
            <a:r>
              <a:rPr lang="zh-CN" altLang="en-US" dirty="0" smtClean="0">
                <a:latin typeface="Times New Roman"/>
              </a:rPr>
              <a:t>地址</a:t>
            </a:r>
            <a:endParaRPr lang="en-US" altLang="zh-CN" dirty="0" smtClean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/>
              </a:rPr>
              <a:t>*</a:t>
            </a:r>
            <a:r>
              <a:rPr lang="zh-CN" altLang="en-US" dirty="0">
                <a:latin typeface="Times New Roman"/>
              </a:rPr>
              <a:t>则是通过地址间接地引用指定地址中的内容。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97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2.1.8 </a:t>
            </a:r>
            <a:r>
              <a:rPr lang="zh-CN" altLang="en-US" dirty="0"/>
              <a:t>按位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BitwiseAnd"/>
              </a:rPr>
              <a:t>&amp;</a:t>
            </a:r>
            <a:r>
              <a:rPr lang="en-US" altLang="zh-CN" dirty="0"/>
              <a:t> (bitwise and)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BitwiseAnd"/>
              </a:rPr>
              <a:t>|</a:t>
            </a:r>
            <a:r>
              <a:rPr lang="en-US" altLang="zh-CN" dirty="0"/>
              <a:t> (bitwise or)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2" tooltip="BitwiseAnd"/>
              </a:rPr>
              <a:t>^</a:t>
            </a:r>
            <a:r>
              <a:rPr lang="en-US" altLang="zh-CN" dirty="0"/>
              <a:t> (bitwise </a:t>
            </a:r>
            <a:r>
              <a:rPr lang="en-US" altLang="zh-CN" dirty="0" err="1"/>
              <a:t>xor</a:t>
            </a:r>
            <a:r>
              <a:rPr lang="en-US" altLang="zh-CN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3" tooltip="BitwiseXorNot"/>
              </a:rPr>
              <a:t>~</a:t>
            </a:r>
            <a:r>
              <a:rPr lang="en-US" altLang="zh-CN" dirty="0"/>
              <a:t> (bitwise not)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4" tooltip="Bitshift"/>
              </a:rPr>
              <a:t>&lt;&lt;</a:t>
            </a:r>
            <a:r>
              <a:rPr lang="en-US" altLang="zh-CN" dirty="0"/>
              <a:t> (</a:t>
            </a:r>
            <a:r>
              <a:rPr lang="en-US" altLang="zh-CN" dirty="0" err="1"/>
              <a:t>bitshift</a:t>
            </a:r>
            <a:r>
              <a:rPr lang="en-US" altLang="zh-CN" dirty="0"/>
              <a:t> left)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hlinkClick r:id="rId4" tooltip="Bitshift"/>
              </a:rPr>
              <a:t>&gt;&gt;</a:t>
            </a:r>
            <a:r>
              <a:rPr lang="en-US" altLang="zh-CN" dirty="0"/>
              <a:t> (</a:t>
            </a:r>
            <a:r>
              <a:rPr lang="en-US" altLang="zh-CN" dirty="0" err="1"/>
              <a:t>bitshift</a:t>
            </a:r>
            <a:r>
              <a:rPr lang="en-US" altLang="zh-CN" dirty="0"/>
              <a:t> right)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68751"/>
              </p:ext>
            </p:extLst>
          </p:nvPr>
        </p:nvGraphicFramePr>
        <p:xfrm>
          <a:off x="4278687" y="2154560"/>
          <a:ext cx="6750384" cy="3163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11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运算符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作用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&amp;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按位与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按位进行逻辑与操作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|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按位或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按位进行逻辑或操作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^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按位异或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按位进行异或操作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~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按位非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按位进行逻辑非操作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&lt;&lt; 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按位左移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按位进行左移操作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&gt;&gt; 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按位右移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按位进行右移操作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19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2.1.9 </a:t>
            </a:r>
            <a:r>
              <a:rPr lang="zh-CN" altLang="en-US" dirty="0"/>
              <a:t>符合</a:t>
            </a:r>
            <a:r>
              <a:rPr lang="zh-CN" altLang="en-US" dirty="0" smtClean="0"/>
              <a:t>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zh-CN" dirty="0">
                <a:hlinkClick r:id="rId2" tooltip="Increment"/>
              </a:rPr>
              <a:t>++</a:t>
            </a:r>
            <a:r>
              <a:rPr lang="en-US" altLang="zh-CN" dirty="0"/>
              <a:t> (increment)</a:t>
            </a:r>
          </a:p>
          <a:p>
            <a:pPr fontAlgn="base"/>
            <a:r>
              <a:rPr lang="en-US" altLang="zh-CN" dirty="0">
                <a:hlinkClick r:id="rId2" tooltip="Increment"/>
              </a:rPr>
              <a:t>—</a:t>
            </a:r>
            <a:r>
              <a:rPr lang="en-US" altLang="zh-CN" dirty="0"/>
              <a:t> (decrement)</a:t>
            </a:r>
          </a:p>
          <a:p>
            <a:pPr fontAlgn="base"/>
            <a:r>
              <a:rPr lang="en-US" altLang="zh-CN" dirty="0">
                <a:hlinkClick r:id="rId3" tooltip="IncrementCompound"/>
              </a:rPr>
              <a:t>+=</a:t>
            </a:r>
            <a:r>
              <a:rPr lang="en-US" altLang="zh-CN" dirty="0"/>
              <a:t> (compound addition)</a:t>
            </a:r>
          </a:p>
          <a:p>
            <a:pPr fontAlgn="base"/>
            <a:r>
              <a:rPr lang="en-US" altLang="zh-CN" dirty="0">
                <a:hlinkClick r:id="rId3" tooltip="IncrementCompound"/>
              </a:rPr>
              <a:t>-=</a:t>
            </a:r>
            <a:r>
              <a:rPr lang="en-US" altLang="zh-CN" dirty="0"/>
              <a:t> (compound subtraction)</a:t>
            </a:r>
          </a:p>
          <a:p>
            <a:pPr fontAlgn="base"/>
            <a:r>
              <a:rPr lang="en-US" altLang="zh-CN" dirty="0">
                <a:hlinkClick r:id="rId3" tooltip="IncrementCompound"/>
              </a:rPr>
              <a:t>*=</a:t>
            </a:r>
            <a:r>
              <a:rPr lang="en-US" altLang="zh-CN" dirty="0"/>
              <a:t> (compound multiplication)</a:t>
            </a:r>
          </a:p>
          <a:p>
            <a:pPr fontAlgn="base"/>
            <a:r>
              <a:rPr lang="en-US" altLang="zh-CN" dirty="0">
                <a:hlinkClick r:id="rId3" tooltip="IncrementCompound"/>
              </a:rPr>
              <a:t>/=</a:t>
            </a:r>
            <a:r>
              <a:rPr lang="en-US" altLang="zh-CN" dirty="0"/>
              <a:t> (compound division)</a:t>
            </a:r>
          </a:p>
          <a:p>
            <a:pPr fontAlgn="base"/>
            <a:r>
              <a:rPr lang="en-US" altLang="zh-CN" dirty="0">
                <a:hlinkClick r:id="rId4" tooltip="BitwiseCompoundAnd"/>
              </a:rPr>
              <a:t>&amp;=</a:t>
            </a:r>
            <a:r>
              <a:rPr lang="en-US" altLang="zh-CN" dirty="0"/>
              <a:t> (compound bitwise and)</a:t>
            </a:r>
          </a:p>
          <a:p>
            <a:pPr fontAlgn="base"/>
            <a:r>
              <a:rPr lang="en-US" altLang="zh-CN" dirty="0">
                <a:hlinkClick r:id="rId5" tooltip="BitwiseCompoundOr"/>
              </a:rPr>
              <a:t>|=</a:t>
            </a:r>
            <a:r>
              <a:rPr lang="en-US" altLang="zh-CN" dirty="0"/>
              <a:t> (compound bitwise or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59321"/>
              </p:ext>
            </p:extLst>
          </p:nvPr>
        </p:nvGraphicFramePr>
        <p:xfrm>
          <a:off x="5654760" y="2307736"/>
          <a:ext cx="6113780" cy="2656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8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6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运算符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++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递增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对操作数进行加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运算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递减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对操作数进行减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运算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加等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将左右操作数之和赋值给左操作数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减等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将左右操作数之差赋值给左操作数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乘等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将左右操作数之积赋值给左操作数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除等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将左右操作数之商赋值给左操作数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&amp;=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与等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将左右操作数按位与的结果赋值给左操作数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|=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或等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将左右操作数按位或的结果赋值给左操作数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10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常量和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2.2.1 </a:t>
            </a:r>
            <a:r>
              <a:rPr lang="zh-CN" altLang="en-US" dirty="0" smtClean="0"/>
              <a:t>常量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2.2.2 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2.2.3 </a:t>
            </a:r>
            <a:r>
              <a:rPr lang="zh-CN" altLang="en-US" dirty="0" smtClean="0"/>
              <a:t>数据变换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2.2.4 </a:t>
            </a:r>
            <a:r>
              <a:rPr lang="zh-CN" altLang="en-US" dirty="0" smtClean="0"/>
              <a:t>变量范围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342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zh-CN" altLang="en-US" dirty="0">
                <a:latin typeface="Times New Roman"/>
              </a:rPr>
              <a:t>常量非常容易理解，它是一个字面量，它只可以表示一个特定的量</a:t>
            </a:r>
            <a:r>
              <a:rPr lang="zh-CN" altLang="en-US" dirty="0" smtClean="0">
                <a:latin typeface="Times New Roman"/>
              </a:rPr>
              <a:t>。</a:t>
            </a:r>
            <a:endParaRPr lang="en-US" altLang="zh-CN" dirty="0" smtClean="0">
              <a:hlinkClick r:id="rId2" tooltip="Constants"/>
            </a:endParaRPr>
          </a:p>
          <a:p>
            <a:pPr fontAlgn="base"/>
            <a:r>
              <a:rPr lang="en-US" altLang="zh-CN" dirty="0" smtClean="0">
                <a:hlinkClick r:id="rId2" tooltip="Constants"/>
              </a:rPr>
              <a:t>HIGH</a:t>
            </a:r>
            <a:r>
              <a:rPr lang="en-US" altLang="zh-CN" dirty="0"/>
              <a:t> | </a:t>
            </a:r>
            <a:r>
              <a:rPr lang="en-US" altLang="zh-CN" dirty="0">
                <a:hlinkClick r:id="rId2" tooltip="Constants"/>
              </a:rPr>
              <a:t>LOW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2" tooltip="Constants"/>
              </a:rPr>
              <a:t>INPUT</a:t>
            </a:r>
            <a:r>
              <a:rPr lang="en-US" altLang="zh-CN" dirty="0"/>
              <a:t> | </a:t>
            </a:r>
            <a:r>
              <a:rPr lang="en-US" altLang="zh-CN" dirty="0">
                <a:hlinkClick r:id="rId2" tooltip="Constants"/>
              </a:rPr>
              <a:t>OUTPUT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2" tooltip="Constants"/>
              </a:rPr>
              <a:t>INPUT_PULLUP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2" tooltip="Constants"/>
              </a:rPr>
              <a:t>INPUT_PULLDOWN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2" tooltip="Constants"/>
              </a:rPr>
              <a:t>true</a:t>
            </a:r>
            <a:r>
              <a:rPr lang="en-US" altLang="zh-CN" dirty="0"/>
              <a:t> | </a:t>
            </a:r>
            <a:r>
              <a:rPr lang="en-US" altLang="zh-CN" dirty="0">
                <a:hlinkClick r:id="rId2" tooltip="Constants"/>
              </a:rPr>
              <a:t>false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3" tooltip="IntegerConstants"/>
              </a:rPr>
              <a:t>integer constants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4" tooltip="Fpconstants"/>
              </a:rPr>
              <a:t>floating point </a:t>
            </a:r>
            <a:r>
              <a:rPr lang="en-US" altLang="zh-CN" dirty="0" smtClean="0">
                <a:hlinkClick r:id="rId4" tooltip="Fpconstants"/>
              </a:rPr>
              <a:t>constants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82128"/>
              </p:ext>
            </p:extLst>
          </p:nvPr>
        </p:nvGraphicFramePr>
        <p:xfrm>
          <a:off x="4712225" y="2982495"/>
          <a:ext cx="6113780" cy="2370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85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常量名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false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逻辑假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逻辑真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高电平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低电平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输入模式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INPUT_PULLUP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输入模式（激活上拉电阻）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输出模式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91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2.1 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en-US" dirty="0" smtClean="0"/>
              <a:t>常量和变量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88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altLang="zh-CN" dirty="0">
                <a:hlinkClick r:id="rId2" tooltip="Void"/>
              </a:rPr>
              <a:t>void</a:t>
            </a:r>
            <a:endParaRPr lang="en-US" altLang="zh-CN" dirty="0"/>
          </a:p>
          <a:p>
            <a:pPr fontAlgn="base"/>
            <a:r>
              <a:rPr lang="en-US" altLang="zh-CN" dirty="0" err="1">
                <a:hlinkClick r:id="rId3" tooltip="BooleanVariables"/>
              </a:rPr>
              <a:t>boolean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4" tooltip="Char"/>
              </a:rPr>
              <a:t>char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5" tooltip="UnsignedChar"/>
              </a:rPr>
              <a:t>unsigned char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6" tooltip="Byte"/>
              </a:rPr>
              <a:t>byte</a:t>
            </a:r>
            <a:endParaRPr lang="en-US" altLang="zh-CN" dirty="0"/>
          </a:p>
          <a:p>
            <a:pPr fontAlgn="base"/>
            <a:r>
              <a:rPr lang="en-US" altLang="zh-CN" dirty="0" err="1">
                <a:hlinkClick r:id="rId7" tooltip="Int"/>
              </a:rPr>
              <a:t>int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8" tooltip="UnsignedInt"/>
              </a:rPr>
              <a:t>unsigned </a:t>
            </a:r>
            <a:r>
              <a:rPr lang="en-US" altLang="zh-CN" dirty="0" err="1">
                <a:hlinkClick r:id="rId8" tooltip="UnsignedInt"/>
              </a:rPr>
              <a:t>int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9" tooltip="Word"/>
              </a:rPr>
              <a:t>word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10" tooltip="Long"/>
              </a:rPr>
              <a:t>long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11" tooltip="UnsignedLong"/>
              </a:rPr>
              <a:t>unsigned long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12" tooltip="Float"/>
              </a:rPr>
              <a:t>float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13" tooltip="Double"/>
              </a:rPr>
              <a:t>double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14" tooltip="String"/>
              </a:rPr>
              <a:t>string</a:t>
            </a:r>
            <a:r>
              <a:rPr lang="en-US" altLang="zh-CN" dirty="0"/>
              <a:t> – char array</a:t>
            </a:r>
          </a:p>
          <a:p>
            <a:pPr fontAlgn="base"/>
            <a:r>
              <a:rPr lang="en-US" altLang="zh-CN" dirty="0">
                <a:hlinkClick r:id="rId15" tooltip="StringObject"/>
              </a:rPr>
              <a:t>String</a:t>
            </a:r>
            <a:r>
              <a:rPr lang="en-US" altLang="zh-CN" dirty="0"/>
              <a:t> – object</a:t>
            </a:r>
          </a:p>
          <a:p>
            <a:pPr fontAlgn="base"/>
            <a:r>
              <a:rPr lang="en-US" altLang="zh-CN" dirty="0" smtClean="0">
                <a:hlinkClick r:id="rId16" tooltip="Array"/>
              </a:rPr>
              <a:t>array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23342"/>
              </p:ext>
            </p:extLst>
          </p:nvPr>
        </p:nvGraphicFramePr>
        <p:xfrm>
          <a:off x="3769689" y="1690688"/>
          <a:ext cx="6113780" cy="4464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97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类型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存储空间占用（字节）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取值范围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byte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0~255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-32768~32767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unsigned int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0~65535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0~65535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-2147483648 ~2147483647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unsigned long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0~4294967295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-32768~32767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boolean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取值为</a:t>
                      </a:r>
                      <a:r>
                        <a:rPr lang="en-US" sz="1400">
                          <a:effectLst/>
                        </a:rPr>
                        <a:t>false</a:t>
                      </a:r>
                      <a:r>
                        <a:rPr lang="zh-CN" sz="1400">
                          <a:effectLst/>
                        </a:rPr>
                        <a:t>和</a:t>
                      </a:r>
                      <a:r>
                        <a:rPr lang="en-US" sz="1400">
                          <a:effectLst/>
                        </a:rPr>
                        <a:t>true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-128~127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unsigned char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0~255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–</a:t>
                      </a:r>
                      <a:r>
                        <a:rPr lang="en-US" sz="1400">
                          <a:effectLst/>
                        </a:rPr>
                        <a:t>3.4028235E+38~3.4028235E+38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–</a:t>
                      </a:r>
                      <a:r>
                        <a:rPr lang="en-US" sz="1400">
                          <a:effectLst/>
                        </a:rPr>
                        <a:t>3.4028235E+38~3.4028235E+38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根据具体情况确定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根据具体情况确定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array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根据具体情况确定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只是一个标识符，不占用存储空间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20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</a:t>
            </a:r>
            <a:r>
              <a:rPr lang="zh-CN" altLang="en-US" dirty="0"/>
              <a:t>数据</a:t>
            </a:r>
            <a:r>
              <a:rPr lang="zh-CN" altLang="en-US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/>
              </a:rPr>
              <a:t>提供了一些函数可以将指定的值转换为特定的类型。</a:t>
            </a:r>
          </a:p>
          <a:p>
            <a:pPr fontAlgn="base"/>
            <a:r>
              <a:rPr lang="en-US" altLang="zh-CN" dirty="0">
                <a:hlinkClick r:id="rId2" tooltip="CharCast"/>
              </a:rPr>
              <a:t>char()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3" tooltip="ByteCast"/>
              </a:rPr>
              <a:t>byte()</a:t>
            </a:r>
            <a:endParaRPr lang="en-US" altLang="zh-CN" dirty="0"/>
          </a:p>
          <a:p>
            <a:pPr fontAlgn="base"/>
            <a:r>
              <a:rPr lang="en-US" altLang="zh-CN" dirty="0" err="1">
                <a:hlinkClick r:id="rId4" tooltip="IntCast"/>
              </a:rPr>
              <a:t>int</a:t>
            </a:r>
            <a:r>
              <a:rPr lang="en-US" altLang="zh-CN" dirty="0">
                <a:hlinkClick r:id="rId4" tooltip="IntCast"/>
              </a:rPr>
              <a:t>()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5" tooltip="WordCast"/>
              </a:rPr>
              <a:t>word()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6" tooltip="LongCast"/>
              </a:rPr>
              <a:t>long()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7" tooltip="FloatCast"/>
              </a:rPr>
              <a:t>float()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61157"/>
              </p:ext>
            </p:extLst>
          </p:nvPr>
        </p:nvGraphicFramePr>
        <p:xfrm>
          <a:off x="3727486" y="2525130"/>
          <a:ext cx="6113780" cy="295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char()</a:t>
                      </a:r>
                      <a:endParaRPr lang="zh-CN" sz="1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将指定值转换为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byte()</a:t>
                      </a:r>
                      <a:endParaRPr lang="zh-CN" sz="1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将指定值转换为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int()</a:t>
                      </a:r>
                      <a:endParaRPr lang="zh-CN" sz="1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将指定值转换为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word()</a:t>
                      </a:r>
                      <a:endParaRPr lang="zh-CN" sz="1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将指定值转换为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long()</a:t>
                      </a:r>
                      <a:endParaRPr lang="zh-CN" sz="1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将指定值转换为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float()</a:t>
                      </a:r>
                      <a:endParaRPr lang="zh-CN" sz="1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将指定值转换为</a:t>
                      </a:r>
                      <a:r>
                        <a:rPr lang="en-US" sz="1400" dirty="0">
                          <a:effectLst/>
                        </a:rPr>
                        <a:t>float</a:t>
                      </a:r>
                      <a:r>
                        <a:rPr lang="zh-CN" sz="1400" dirty="0">
                          <a:effectLst/>
                        </a:rPr>
                        <a:t>类型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47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2.2.4 </a:t>
            </a:r>
            <a:r>
              <a:rPr lang="zh-CN" altLang="en-US" dirty="0"/>
              <a:t>变量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it-IT" altLang="zh-CN" dirty="0">
                <a:hlinkClick r:id="rId2" tooltip="Scope"/>
              </a:rPr>
              <a:t>variable scope</a:t>
            </a:r>
            <a:endParaRPr lang="it-IT" altLang="zh-CN" dirty="0"/>
          </a:p>
          <a:p>
            <a:pPr fontAlgn="base"/>
            <a:r>
              <a:rPr lang="it-IT" altLang="zh-CN" dirty="0">
                <a:hlinkClick r:id="rId3" tooltip="Static"/>
              </a:rPr>
              <a:t>static</a:t>
            </a:r>
            <a:endParaRPr lang="it-IT" altLang="zh-CN" dirty="0"/>
          </a:p>
          <a:p>
            <a:pPr fontAlgn="base"/>
            <a:r>
              <a:rPr lang="it-IT" altLang="zh-CN" dirty="0">
                <a:hlinkClick r:id="rId4" tooltip="Volatile"/>
              </a:rPr>
              <a:t>volatile</a:t>
            </a:r>
            <a:endParaRPr lang="it-IT" altLang="zh-CN" dirty="0"/>
          </a:p>
          <a:p>
            <a:pPr fontAlgn="base"/>
            <a:r>
              <a:rPr lang="it-IT" altLang="zh-CN" dirty="0">
                <a:hlinkClick r:id="rId5" tooltip="Const"/>
              </a:rPr>
              <a:t>const</a:t>
            </a:r>
            <a:endParaRPr lang="it-IT" altLang="zh-CN" dirty="0"/>
          </a:p>
          <a:p>
            <a:pPr lvl="0"/>
            <a:r>
              <a:rPr lang="zh-CN" altLang="en-US" dirty="0">
                <a:latin typeface="Times New Roman"/>
              </a:rPr>
              <a:t>变量的作用域是用来限制其可以被使用的范围，而变量的修饰符用来改变变量的一些特性。</a:t>
            </a:r>
            <a:endParaRPr lang="en-US" altLang="zh-CN" dirty="0">
              <a:latin typeface="Times New Roman"/>
            </a:endParaRPr>
          </a:p>
          <a:p>
            <a:pPr lvl="0"/>
            <a:r>
              <a:rPr lang="en-US" altLang="zh-CN" dirty="0">
                <a:latin typeface="Times New Roman"/>
              </a:rPr>
              <a:t>1.</a:t>
            </a:r>
            <a:r>
              <a:rPr lang="zh-CN" altLang="en-US" dirty="0">
                <a:latin typeface="Times New Roman"/>
              </a:rPr>
              <a:t>变量的作用域</a:t>
            </a:r>
            <a:endParaRPr lang="en-US" altLang="zh-CN" dirty="0">
              <a:latin typeface="Times New Roman"/>
            </a:endParaRPr>
          </a:p>
          <a:p>
            <a:pPr lvl="0"/>
            <a:r>
              <a:rPr lang="en-US" altLang="zh-CN" dirty="0">
                <a:latin typeface="Times New Roman"/>
              </a:rPr>
              <a:t>2.</a:t>
            </a:r>
            <a:r>
              <a:rPr lang="zh-CN" altLang="en-US" dirty="0">
                <a:latin typeface="Times New Roman"/>
              </a:rPr>
              <a:t>变量的</a:t>
            </a:r>
            <a:r>
              <a:rPr lang="zh-CN" altLang="en-US" dirty="0" smtClean="0">
                <a:latin typeface="Times New Roman"/>
              </a:rPr>
              <a:t>修饰符</a:t>
            </a:r>
            <a:endParaRPr lang="zh-CN" alt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967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2.2.4 </a:t>
            </a:r>
            <a:r>
              <a:rPr lang="zh-CN" altLang="en-US" dirty="0"/>
              <a:t>变量范围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/>
              </a:rPr>
              <a:t>作用域即作用范围</a:t>
            </a:r>
            <a:r>
              <a:rPr lang="zh-CN" altLang="en-US" dirty="0" smtClean="0">
                <a:latin typeface="Times New Roman"/>
              </a:rPr>
              <a:t>，语言</a:t>
            </a:r>
            <a:r>
              <a:rPr lang="zh-CN" altLang="en-US" dirty="0">
                <a:latin typeface="Times New Roman"/>
              </a:rPr>
              <a:t>中的变量是有确定的作用范围的</a:t>
            </a:r>
            <a:r>
              <a:rPr lang="zh-CN" altLang="en-US" dirty="0" smtClean="0">
                <a:latin typeface="Times New Roman"/>
              </a:rPr>
              <a:t>。</a:t>
            </a:r>
            <a:endParaRPr lang="en-US" altLang="zh-CN" dirty="0" smtClean="0">
              <a:latin typeface="Times New Roman"/>
            </a:endParaRPr>
          </a:p>
          <a:p>
            <a:r>
              <a:rPr lang="zh-CN" altLang="en-US" dirty="0" smtClean="0">
                <a:latin typeface="Times New Roman"/>
              </a:rPr>
              <a:t>变量</a:t>
            </a:r>
            <a:r>
              <a:rPr lang="zh-CN" altLang="en-US" dirty="0">
                <a:latin typeface="Times New Roman"/>
              </a:rPr>
              <a:t>的作用域是被限制在语句块中的</a:t>
            </a:r>
            <a:r>
              <a:rPr lang="zh-CN" altLang="en-US" dirty="0" smtClean="0">
                <a:latin typeface="Times New Roman"/>
              </a:rPr>
              <a:t>。</a:t>
            </a:r>
            <a:endParaRPr lang="en-US" altLang="zh-CN" dirty="0" smtClean="0">
              <a:latin typeface="Times New Roman"/>
            </a:endParaRPr>
          </a:p>
          <a:p>
            <a:r>
              <a:rPr lang="zh-CN" altLang="en-US" dirty="0" smtClean="0">
                <a:latin typeface="Times New Roman"/>
              </a:rPr>
              <a:t>在</a:t>
            </a:r>
            <a:r>
              <a:rPr lang="zh-CN" altLang="en-US" dirty="0">
                <a:latin typeface="Times New Roman"/>
              </a:rPr>
              <a:t>变量作用域之外的位置无法访问到该变量。</a:t>
            </a:r>
          </a:p>
          <a:p>
            <a:r>
              <a:rPr lang="en-US" altLang="zh-CN" dirty="0">
                <a:latin typeface="Times New Roman"/>
              </a:rPr>
              <a:t>static</a:t>
            </a:r>
            <a:r>
              <a:rPr lang="zh-CN" altLang="en-US" dirty="0">
                <a:latin typeface="Times New Roman"/>
              </a:rPr>
              <a:t>、</a:t>
            </a:r>
            <a:r>
              <a:rPr lang="en-US" altLang="zh-CN" dirty="0">
                <a:latin typeface="Times New Roman"/>
              </a:rPr>
              <a:t>volatile</a:t>
            </a:r>
            <a:r>
              <a:rPr lang="zh-CN" altLang="en-US" dirty="0">
                <a:latin typeface="Times New Roman"/>
              </a:rPr>
              <a:t>和</a:t>
            </a:r>
            <a:r>
              <a:rPr lang="en-US" altLang="zh-CN" dirty="0" err="1">
                <a:latin typeface="Times New Roman"/>
              </a:rPr>
              <a:t>const</a:t>
            </a:r>
            <a:r>
              <a:rPr lang="zh-CN" altLang="en-US" dirty="0">
                <a:latin typeface="Times New Roman"/>
              </a:rPr>
              <a:t>三个变量修饰符</a:t>
            </a:r>
            <a:r>
              <a:rPr lang="zh-CN" altLang="en-US" dirty="0" smtClean="0">
                <a:latin typeface="Times New Roman"/>
              </a:rPr>
              <a:t>。</a:t>
            </a:r>
            <a:endParaRPr lang="en-US" altLang="zh-CN" dirty="0" smtClean="0">
              <a:latin typeface="Times New Roman"/>
            </a:endParaRPr>
          </a:p>
          <a:p>
            <a:r>
              <a:rPr lang="en-US" altLang="zh-CN" dirty="0" smtClean="0">
                <a:latin typeface="Times New Roman"/>
              </a:rPr>
              <a:t>static</a:t>
            </a:r>
            <a:r>
              <a:rPr lang="zh-CN" altLang="en-US" dirty="0">
                <a:latin typeface="Times New Roman"/>
              </a:rPr>
              <a:t>和</a:t>
            </a:r>
            <a:r>
              <a:rPr lang="en-US" altLang="zh-CN" dirty="0" err="1">
                <a:latin typeface="Times New Roman"/>
              </a:rPr>
              <a:t>const</a:t>
            </a:r>
            <a:r>
              <a:rPr lang="zh-CN" altLang="en-US" dirty="0">
                <a:latin typeface="Times New Roman"/>
              </a:rPr>
              <a:t>的作用是修改变量的存储位置以适应不同的</a:t>
            </a:r>
            <a:r>
              <a:rPr lang="zh-CN" altLang="en-US" dirty="0" smtClean="0">
                <a:latin typeface="Times New Roman"/>
              </a:rPr>
              <a:t>需求</a:t>
            </a:r>
            <a:endParaRPr lang="zh-CN" altLang="en-US" dirty="0">
              <a:latin typeface="Times New Roman"/>
            </a:endParaRPr>
          </a:p>
          <a:p>
            <a:r>
              <a:rPr lang="zh-CN" altLang="en-US" dirty="0">
                <a:latin typeface="Times New Roman"/>
              </a:rPr>
              <a:t>通过</a:t>
            </a:r>
            <a:r>
              <a:rPr lang="en-US" altLang="zh-CN" dirty="0" err="1">
                <a:latin typeface="Times New Roman"/>
              </a:rPr>
              <a:t>sizeof</a:t>
            </a:r>
            <a:r>
              <a:rPr lang="en-US" altLang="zh-CN" dirty="0">
                <a:latin typeface="Times New Roman"/>
              </a:rPr>
              <a:t>()</a:t>
            </a:r>
            <a:r>
              <a:rPr lang="zh-CN" altLang="en-US" dirty="0">
                <a:latin typeface="Times New Roman"/>
              </a:rPr>
              <a:t>来获取指定变量的</a:t>
            </a:r>
            <a:r>
              <a:rPr lang="zh-CN" altLang="en-US" dirty="0" smtClean="0">
                <a:latin typeface="Times New Roman"/>
              </a:rPr>
              <a:t>大小</a:t>
            </a:r>
            <a:endParaRPr lang="zh-CN" altLang="en-US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1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2.3.1</a:t>
            </a:r>
            <a:r>
              <a:rPr lang="zh-CN" altLang="en-US" dirty="0"/>
              <a:t>系统函数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2.3.2 </a:t>
            </a:r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2.3.3 </a:t>
            </a:r>
            <a:r>
              <a:rPr lang="zh-CN" altLang="en-US" dirty="0" smtClean="0"/>
              <a:t>自定义函数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98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系统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/>
              </a:rPr>
              <a:t>系统函数是</a:t>
            </a:r>
            <a:r>
              <a:rPr lang="en-US" altLang="zh-CN" dirty="0">
                <a:latin typeface="Times New Roman"/>
              </a:rPr>
              <a:t>Arduino</a:t>
            </a:r>
            <a:r>
              <a:rPr lang="zh-CN" altLang="en-US" dirty="0">
                <a:latin typeface="Times New Roman"/>
              </a:rPr>
              <a:t>语言默认提供的函数，这些函数可以直接拿来使用而不需要定义。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21653"/>
              </p:ext>
            </p:extLst>
          </p:nvPr>
        </p:nvGraphicFramePr>
        <p:xfrm>
          <a:off x="1940888" y="2633247"/>
          <a:ext cx="7301586" cy="3543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59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系统函数类型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作用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数字</a:t>
                      </a:r>
                      <a:r>
                        <a:rPr lang="en-US" sz="1200">
                          <a:effectLst/>
                        </a:rPr>
                        <a:t>I/O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设置针脚属性和进行</a:t>
                      </a:r>
                      <a:r>
                        <a:rPr lang="en-US" sz="1200">
                          <a:effectLst/>
                        </a:rPr>
                        <a:t>I/O</a:t>
                      </a:r>
                      <a:r>
                        <a:rPr lang="zh-CN" sz="1200">
                          <a:effectLst/>
                        </a:rPr>
                        <a:t>操作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模拟</a:t>
                      </a:r>
                      <a:r>
                        <a:rPr lang="en-US" sz="1200">
                          <a:effectLst/>
                        </a:rPr>
                        <a:t>I/O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设置针脚属性和进行</a:t>
                      </a:r>
                      <a:r>
                        <a:rPr lang="en-US" sz="1200">
                          <a:effectLst/>
                        </a:rPr>
                        <a:t>I/O</a:t>
                      </a:r>
                      <a:r>
                        <a:rPr lang="zh-CN" sz="1200">
                          <a:effectLst/>
                        </a:rPr>
                        <a:t>操作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高级</a:t>
                      </a:r>
                      <a:r>
                        <a:rPr lang="en-US" sz="1200">
                          <a:effectLst/>
                        </a:rPr>
                        <a:t>I/O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操作波形和比特数据等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时间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输出时间和暂停程序等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数学操作函数，如求绝对值等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三角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进行</a:t>
                      </a:r>
                      <a:r>
                        <a:rPr lang="en-US" sz="1200">
                          <a:effectLst/>
                        </a:rPr>
                        <a:t>sin</a:t>
                      </a:r>
                      <a:r>
                        <a:rPr lang="zh-CN" sz="1200">
                          <a:effectLst/>
                        </a:rPr>
                        <a:t>、</a:t>
                      </a:r>
                      <a:r>
                        <a:rPr lang="en-US" sz="1200">
                          <a:effectLst/>
                        </a:rPr>
                        <a:t>cos</a:t>
                      </a:r>
                      <a:r>
                        <a:rPr lang="zh-CN" sz="1200">
                          <a:effectLst/>
                        </a:rPr>
                        <a:t>和</a:t>
                      </a:r>
                      <a:r>
                        <a:rPr lang="en-US" sz="1200">
                          <a:effectLst/>
                        </a:rPr>
                        <a:t>tan</a:t>
                      </a:r>
                      <a:r>
                        <a:rPr lang="zh-CN" sz="1200">
                          <a:effectLst/>
                        </a:rPr>
                        <a:t>运算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随机数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产生随机数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位和比特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操作位和比特的函数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外部中断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响应或者关闭外部中断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内部中断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响应或者关闭内部中断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  <a:tabLst>
                          <a:tab pos="543560" algn="l"/>
                        </a:tabLst>
                      </a:pPr>
                      <a:r>
                        <a:rPr lang="zh-CN" sz="1200">
                          <a:effectLst/>
                        </a:rPr>
                        <a:t>通信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主机与</a:t>
                      </a:r>
                      <a:r>
                        <a:rPr lang="en-US" sz="1200">
                          <a:effectLst/>
                        </a:rPr>
                        <a:t>Arduino</a:t>
                      </a:r>
                      <a:r>
                        <a:rPr lang="zh-CN" sz="1200">
                          <a:effectLst/>
                        </a:rPr>
                        <a:t>设备之间进行通信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5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  <a:tabLst>
                          <a:tab pos="543560" algn="l"/>
                        </a:tabLst>
                      </a:pPr>
                      <a:r>
                        <a:rPr lang="en-US" sz="1200">
                          <a:effectLst/>
                        </a:rPr>
                        <a:t>USB</a:t>
                      </a:r>
                      <a:r>
                        <a:rPr lang="zh-CN" sz="1200">
                          <a:effectLst/>
                        </a:rPr>
                        <a:t>（只有</a:t>
                      </a:r>
                      <a:r>
                        <a:rPr lang="en-US" sz="1200">
                          <a:effectLst/>
                        </a:rPr>
                        <a:t>Leonardo</a:t>
                      </a:r>
                      <a:r>
                        <a:rPr lang="zh-CN" sz="1200">
                          <a:effectLst/>
                        </a:rPr>
                        <a:t>和</a:t>
                      </a:r>
                      <a:r>
                        <a:rPr lang="en-US" sz="1200">
                          <a:effectLst/>
                        </a:rPr>
                        <a:t>Due</a:t>
                      </a:r>
                      <a:r>
                        <a:rPr lang="zh-CN" sz="1200">
                          <a:effectLst/>
                        </a:rPr>
                        <a:t>具备）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使用</a:t>
                      </a:r>
                      <a:r>
                        <a:rPr lang="en-US" sz="1200" dirty="0">
                          <a:effectLst/>
                        </a:rPr>
                        <a:t>USB</a:t>
                      </a:r>
                      <a:r>
                        <a:rPr lang="zh-CN" sz="1200" dirty="0">
                          <a:effectLst/>
                        </a:rPr>
                        <a:t>键盘和鼠标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615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系统函数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Digital I/O</a:t>
            </a:r>
          </a:p>
          <a:p>
            <a:pPr fontAlgn="base"/>
            <a:r>
              <a:rPr lang="en-US" altLang="zh-CN" dirty="0" err="1">
                <a:hlinkClick r:id="rId2" tooltip="PinMode"/>
              </a:rPr>
              <a:t>pinMode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3" tooltip="DigitalWrite"/>
              </a:rPr>
              <a:t>digitalWrite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4" tooltip="DigitalRead"/>
              </a:rPr>
              <a:t>digitalRead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/>
              <a:t>Analog I/O</a:t>
            </a:r>
          </a:p>
          <a:p>
            <a:pPr fontAlgn="base"/>
            <a:r>
              <a:rPr lang="en-US" altLang="zh-CN" dirty="0" err="1">
                <a:hlinkClick r:id="rId5" tooltip="AnalogReference"/>
              </a:rPr>
              <a:t>analogReference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6" tooltip="AnalogRead"/>
              </a:rPr>
              <a:t>analogRead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7" tooltip="AnalogRead"/>
              </a:rPr>
              <a:t>analogReadResolution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8" tooltip="AnalogWrite"/>
              </a:rPr>
              <a:t>analogWrite</a:t>
            </a:r>
            <a:r>
              <a:rPr lang="en-US" altLang="zh-CN" dirty="0"/>
              <a:t>() – </a:t>
            </a:r>
            <a:r>
              <a:rPr lang="en-US" altLang="zh-CN" i="1" dirty="0" smtClean="0"/>
              <a:t>PWM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27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系统函数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Advanced I/O</a:t>
            </a:r>
          </a:p>
          <a:p>
            <a:pPr fontAlgn="base"/>
            <a:r>
              <a:rPr lang="en-US" altLang="zh-CN" dirty="0">
                <a:hlinkClick r:id="rId2" tooltip="Tone"/>
              </a:rPr>
              <a:t>tone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3" tooltip="NoTone"/>
              </a:rPr>
              <a:t>noTone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4" tooltip="ShiftOut"/>
              </a:rPr>
              <a:t>shiftOut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5" tooltip="ShiftIn"/>
              </a:rPr>
              <a:t>shiftIn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6" tooltip="PulseIn"/>
              </a:rPr>
              <a:t>pulseIn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658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系统函数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Time</a:t>
            </a:r>
          </a:p>
          <a:p>
            <a:pPr fontAlgn="base"/>
            <a:r>
              <a:rPr lang="en-US" altLang="zh-CN" dirty="0" err="1">
                <a:hlinkClick r:id="rId2" tooltip="Millis"/>
              </a:rPr>
              <a:t>millis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3" tooltip="Micros"/>
              </a:rPr>
              <a:t>micros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4" tooltip="Delay"/>
              </a:rPr>
              <a:t>delay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5" tooltip="DelayMicroseconds"/>
              </a:rPr>
              <a:t>delayMicroseconds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6" tooltip="Sleep"/>
              </a:rPr>
              <a:t>sleep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571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系统函数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Math</a:t>
            </a:r>
          </a:p>
          <a:p>
            <a:pPr fontAlgn="base"/>
            <a:r>
              <a:rPr lang="en-US" altLang="zh-CN" dirty="0">
                <a:hlinkClick r:id="rId2" tooltip="Min"/>
              </a:rPr>
              <a:t>min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3" tooltip="Max"/>
              </a:rPr>
              <a:t>max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4" tooltip="Abs"/>
              </a:rPr>
              <a:t>abs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5" tooltip="Constrain"/>
              </a:rPr>
              <a:t>constrain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6" tooltip="Map"/>
              </a:rPr>
              <a:t>map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7" tooltip="Pow"/>
              </a:rPr>
              <a:t>pow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8" tooltip="Sqrt"/>
              </a:rPr>
              <a:t>sqrt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/>
              <a:t>结构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程序结构</a:t>
            </a:r>
            <a:endParaRPr lang="en-US" altLang="zh-CN" dirty="0" smtClean="0"/>
          </a:p>
          <a:p>
            <a:r>
              <a:rPr lang="en-US" altLang="zh-CN" dirty="0" smtClean="0"/>
              <a:t>2.1.2 </a:t>
            </a:r>
            <a:r>
              <a:rPr lang="zh-CN" altLang="en-US" dirty="0" smtClean="0"/>
              <a:t>控制结构</a:t>
            </a:r>
            <a:endParaRPr lang="en-US" altLang="zh-CN" dirty="0" smtClean="0"/>
          </a:p>
          <a:p>
            <a:r>
              <a:rPr lang="en-US" altLang="zh-CN" dirty="0" smtClean="0"/>
              <a:t>2.1.3 </a:t>
            </a:r>
            <a:r>
              <a:rPr lang="zh-CN" altLang="en-US" dirty="0" smtClean="0"/>
              <a:t>语法进阶</a:t>
            </a:r>
            <a:endParaRPr lang="en-US" altLang="zh-CN" dirty="0" smtClean="0"/>
          </a:p>
          <a:p>
            <a:r>
              <a:rPr lang="en-US" altLang="zh-CN" dirty="0" smtClean="0"/>
              <a:t>2.1.4 </a:t>
            </a:r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r>
              <a:rPr lang="en-US" altLang="zh-CN" dirty="0" smtClean="0"/>
              <a:t>2.1.5 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en-US" altLang="zh-CN" dirty="0" smtClean="0"/>
              <a:t>2.1.6 </a:t>
            </a:r>
            <a:r>
              <a:rPr lang="zh-CN" altLang="en-US" dirty="0" smtClean="0"/>
              <a:t>布尔运算符</a:t>
            </a:r>
            <a:endParaRPr lang="en-US" altLang="zh-CN" dirty="0" smtClean="0"/>
          </a:p>
          <a:p>
            <a:r>
              <a:rPr lang="en-US" altLang="zh-CN" dirty="0" smtClean="0"/>
              <a:t>2.1.7 </a:t>
            </a:r>
            <a:r>
              <a:rPr lang="zh-CN" altLang="en-US" dirty="0" smtClean="0"/>
              <a:t>指针访问操作符</a:t>
            </a:r>
            <a:endParaRPr lang="en-US" altLang="zh-CN" dirty="0" smtClean="0"/>
          </a:p>
          <a:p>
            <a:r>
              <a:rPr lang="en-US" altLang="zh-CN" dirty="0" smtClean="0"/>
              <a:t>2.1.8 </a:t>
            </a:r>
            <a:r>
              <a:rPr lang="zh-CN" altLang="en-US" dirty="0" smtClean="0"/>
              <a:t>按位运算符</a:t>
            </a:r>
            <a:endParaRPr lang="en-US" altLang="zh-CN" dirty="0" smtClean="0"/>
          </a:p>
          <a:p>
            <a:r>
              <a:rPr lang="en-US" altLang="zh-CN" dirty="0" smtClean="0"/>
              <a:t>2.1.9 </a:t>
            </a:r>
            <a:r>
              <a:rPr lang="zh-CN" altLang="en-US" dirty="0" smtClean="0"/>
              <a:t>符合算子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107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系统函数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Trigonometry</a:t>
            </a:r>
          </a:p>
          <a:p>
            <a:pPr fontAlgn="base"/>
            <a:r>
              <a:rPr lang="en-US" altLang="zh-CN" dirty="0">
                <a:hlinkClick r:id="rId2" tooltip="Sin"/>
              </a:rPr>
              <a:t>sin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3" tooltip="Cos"/>
              </a:rPr>
              <a:t>cos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4" tooltip="Tan"/>
              </a:rPr>
              <a:t>tan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/>
              <a:t>Random Numbers</a:t>
            </a:r>
          </a:p>
          <a:p>
            <a:pPr fontAlgn="base"/>
            <a:r>
              <a:rPr lang="en-US" altLang="zh-CN" dirty="0" err="1">
                <a:hlinkClick r:id="rId5" tooltip="RandomSeed"/>
              </a:rPr>
              <a:t>randomSeed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6" tooltip="Random"/>
              </a:rPr>
              <a:t>random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84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系统函数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Bits and Bytes</a:t>
            </a:r>
          </a:p>
          <a:p>
            <a:pPr fontAlgn="base"/>
            <a:r>
              <a:rPr lang="en-US" altLang="zh-CN" dirty="0" err="1">
                <a:hlinkClick r:id="rId2" tooltip="LowByte"/>
              </a:rPr>
              <a:t>lowByte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3" tooltip="HighByte"/>
              </a:rPr>
              <a:t>highByte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4" tooltip="BitRead"/>
              </a:rPr>
              <a:t>bitRead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5" tooltip="BitWrite"/>
              </a:rPr>
              <a:t>bitWrite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6" tooltip="BitSet"/>
              </a:rPr>
              <a:t>bitSet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7" tooltip="BitClear"/>
              </a:rPr>
              <a:t>bitClear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>
                <a:hlinkClick r:id="rId8" tooltip="Bit"/>
              </a:rPr>
              <a:t>bit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06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系统函数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External Interrupts</a:t>
            </a:r>
          </a:p>
          <a:p>
            <a:pPr fontAlgn="base"/>
            <a:r>
              <a:rPr lang="en-US" altLang="zh-CN" dirty="0" err="1">
                <a:hlinkClick r:id="rId2" tooltip="AttachInterrupt"/>
              </a:rPr>
              <a:t>attachInterrupt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3" tooltip="DetachInterrupt"/>
              </a:rPr>
              <a:t>detachInterrupt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fontAlgn="base"/>
            <a:r>
              <a:rPr lang="en-US" altLang="zh-CN" dirty="0"/>
              <a:t>Interrupts</a:t>
            </a:r>
          </a:p>
          <a:p>
            <a:pPr fontAlgn="base"/>
            <a:r>
              <a:rPr lang="en-US" altLang="zh-CN" dirty="0">
                <a:hlinkClick r:id="rId4" tooltip="Interrupts"/>
              </a:rPr>
              <a:t>interrupts</a:t>
            </a:r>
            <a:r>
              <a:rPr lang="en-US" altLang="zh-CN" dirty="0"/>
              <a:t>()</a:t>
            </a:r>
          </a:p>
          <a:p>
            <a:pPr fontAlgn="base"/>
            <a:r>
              <a:rPr lang="en-US" altLang="zh-CN" dirty="0" err="1">
                <a:hlinkClick r:id="rId5" tooltip="NoInterrupts"/>
              </a:rPr>
              <a:t>noInterrupts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695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系统函数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Communication</a:t>
            </a:r>
          </a:p>
          <a:p>
            <a:pPr fontAlgn="base"/>
            <a:r>
              <a:rPr lang="en-US" altLang="zh-CN" dirty="0">
                <a:hlinkClick r:id="rId2" tooltip="Ethernet"/>
              </a:rPr>
              <a:t>Ethernet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3" tooltip="Serial"/>
              </a:rPr>
              <a:t>Serial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4" tooltip="Stream"/>
              </a:rPr>
              <a:t>Stream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5" tooltip="SPI"/>
              </a:rPr>
              <a:t>SPI</a:t>
            </a:r>
            <a:endParaRPr lang="en-US" altLang="zh-CN" dirty="0"/>
          </a:p>
          <a:p>
            <a:pPr fontAlgn="base"/>
            <a:r>
              <a:rPr lang="en-US" altLang="zh-CN" dirty="0" err="1">
                <a:hlinkClick r:id="rId6" tooltip="WiFi"/>
              </a:rPr>
              <a:t>WiFi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7" tooltip="Wire"/>
              </a:rPr>
              <a:t>Wire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329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调用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zh-CN" altLang="en-US" dirty="0">
                <a:latin typeface="Times New Roman"/>
              </a:rPr>
              <a:t>调用函数就是要使用函数的功能，可以使用如下语法进行调用：</a:t>
            </a:r>
          </a:p>
          <a:p>
            <a:pPr lvl="0">
              <a:lnSpc>
                <a:spcPct val="200000"/>
              </a:lnSpc>
            </a:pPr>
            <a:r>
              <a:rPr lang="en-US" altLang="zh-CN" dirty="0" err="1">
                <a:latin typeface="Times New Roman"/>
              </a:rPr>
              <a:t>funcname</a:t>
            </a:r>
            <a:r>
              <a:rPr lang="en-US" altLang="zh-CN" dirty="0">
                <a:latin typeface="Times New Roman"/>
              </a:rPr>
              <a:t>(arg1,arg2…)</a:t>
            </a:r>
            <a:endParaRPr lang="zh-CN" altLang="en-US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47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自定义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zh-CN" altLang="en-US" dirty="0">
                <a:latin typeface="Times New Roman"/>
              </a:rPr>
              <a:t>定义函数的语法如下：</a:t>
            </a:r>
          </a:p>
          <a:p>
            <a:pPr lvl="0">
              <a:lnSpc>
                <a:spcPct val="200000"/>
              </a:lnSpc>
            </a:pPr>
            <a:r>
              <a:rPr lang="en-US" altLang="zh-CN" dirty="0" err="1">
                <a:latin typeface="Times New Roman"/>
              </a:rPr>
              <a:t>typeSpecifier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functionName</a:t>
            </a:r>
            <a:r>
              <a:rPr lang="en-US" altLang="zh-CN" dirty="0">
                <a:latin typeface="Times New Roman"/>
              </a:rPr>
              <a:t>(</a:t>
            </a:r>
            <a:r>
              <a:rPr lang="en-US" altLang="zh-CN" dirty="0" err="1">
                <a:latin typeface="Times New Roman"/>
              </a:rPr>
              <a:t>argList</a:t>
            </a:r>
            <a:r>
              <a:rPr lang="en-US" altLang="zh-CN" dirty="0">
                <a:latin typeface="Times New Roman"/>
              </a:rPr>
              <a:t>){</a:t>
            </a:r>
          </a:p>
          <a:p>
            <a:pPr lvl="0">
              <a:lnSpc>
                <a:spcPct val="200000"/>
              </a:lnSpc>
            </a:pPr>
            <a:r>
              <a:rPr lang="zh-CN" altLang="en-US" dirty="0">
                <a:latin typeface="Times New Roman"/>
              </a:rPr>
              <a:t>语句</a:t>
            </a: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Times New Roman"/>
              </a:rPr>
              <a:t>}</a:t>
            </a:r>
            <a:endParaRPr lang="zh-CN" altLang="en-US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2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CN" dirty="0"/>
              <a:t>2.1.1 </a:t>
            </a:r>
            <a:r>
              <a:rPr lang="zh-CN" altLang="en-US" dirty="0"/>
              <a:t>程序结构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lnSpc>
                <a:spcPct val="200000"/>
              </a:lnSpc>
            </a:pPr>
            <a:r>
              <a:rPr lang="en-US" altLang="zh-CN" dirty="0" smtClean="0">
                <a:hlinkClick r:id="rId2" tooltip="setup()"/>
              </a:rPr>
              <a:t>setup</a:t>
            </a:r>
            <a:r>
              <a:rPr lang="en-US" altLang="zh-CN" dirty="0"/>
              <a:t>()</a:t>
            </a:r>
          </a:p>
          <a:p>
            <a:pPr fontAlgn="base">
              <a:lnSpc>
                <a:spcPct val="200000"/>
              </a:lnSpc>
            </a:pPr>
            <a:r>
              <a:rPr lang="en-US" altLang="zh-CN" dirty="0">
                <a:hlinkClick r:id="rId3" tooltip="Loop"/>
              </a:rPr>
              <a:t>loop</a:t>
            </a:r>
            <a:r>
              <a:rPr lang="en-US" altLang="zh-CN" dirty="0"/>
              <a:t>()</a:t>
            </a: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Times New Roman"/>
              </a:rPr>
              <a:t>setup()</a:t>
            </a:r>
            <a:r>
              <a:rPr lang="zh-CN" altLang="en-US" dirty="0">
                <a:latin typeface="Times New Roman"/>
              </a:rPr>
              <a:t>函数中的代码只会被运行一次，通常用来做一些初始化工作；</a:t>
            </a: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Times New Roman"/>
              </a:rPr>
              <a:t>loop()</a:t>
            </a:r>
            <a:r>
              <a:rPr lang="zh-CN" altLang="en-US" dirty="0">
                <a:latin typeface="Times New Roman"/>
              </a:rPr>
              <a:t>中的代码会被无限次地重复运行，程序的主体部分会写在这里。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56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zh-CN" dirty="0">
                <a:hlinkClick r:id="rId2" tooltip="If"/>
              </a:rPr>
              <a:t>if</a:t>
            </a:r>
            <a:endParaRPr lang="en-US" altLang="zh-CN" dirty="0"/>
          </a:p>
          <a:p>
            <a:pPr fontAlgn="base"/>
            <a:r>
              <a:rPr lang="en-US" altLang="zh-CN" dirty="0" smtClean="0">
                <a:hlinkClick r:id="rId3" tooltip="Else"/>
              </a:rPr>
              <a:t>if…else</a:t>
            </a:r>
            <a:endParaRPr lang="en-US" altLang="zh-CN" dirty="0"/>
          </a:p>
          <a:p>
            <a:pPr fontAlgn="base"/>
            <a:r>
              <a:rPr lang="en-US" altLang="zh-CN" dirty="0" smtClean="0">
                <a:hlinkClick r:id="rId4" tooltip="For"/>
              </a:rPr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 fontAlgn="base"/>
            <a:r>
              <a:rPr lang="en-US" altLang="zh-CN" dirty="0" smtClean="0">
                <a:hlinkClick r:id="rId5" tooltip="SwitchCase"/>
              </a:rPr>
              <a:t>switch case</a:t>
            </a:r>
            <a:r>
              <a:rPr lang="en-US" altLang="zh-CN" dirty="0" smtClean="0"/>
              <a:t> </a:t>
            </a:r>
          </a:p>
          <a:p>
            <a:pPr fontAlgn="base"/>
            <a:r>
              <a:rPr lang="en-US" altLang="zh-CN" dirty="0" smtClean="0">
                <a:hlinkClick r:id="rId6" tooltip="While"/>
              </a:rPr>
              <a:t>while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7" tooltip="DoWhile"/>
              </a:rPr>
              <a:t>do… while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8" tooltip="Break"/>
              </a:rPr>
              <a:t>break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9" tooltip="Continue"/>
              </a:rPr>
              <a:t>continue</a:t>
            </a:r>
            <a:endParaRPr lang="en-US" altLang="zh-CN" dirty="0"/>
          </a:p>
          <a:p>
            <a:pPr fontAlgn="base"/>
            <a:r>
              <a:rPr lang="en-US" altLang="zh-CN" dirty="0">
                <a:hlinkClick r:id="rId10" tooltip="Return"/>
              </a:rPr>
              <a:t>return</a:t>
            </a:r>
            <a:endParaRPr lang="en-US" altLang="zh-CN" dirty="0"/>
          </a:p>
          <a:p>
            <a:pPr fontAlgn="base"/>
            <a:r>
              <a:rPr lang="en-US" altLang="zh-CN" dirty="0" err="1" smtClean="0">
                <a:hlinkClick r:id="rId11" tooltip="Goto"/>
              </a:rPr>
              <a:t>goto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767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800" dirty="0">
                <a:latin typeface="方正大标宋简体"/>
              </a:rPr>
              <a:t>条件判断语句</a:t>
            </a:r>
            <a:r>
              <a:rPr lang="en-US" altLang="zh-CN" kern="1800" dirty="0">
                <a:latin typeface="方正大标宋简体"/>
              </a:rPr>
              <a:t>if</a:t>
            </a:r>
            <a:r>
              <a:rPr lang="zh-CN" altLang="en-US" kern="1800" dirty="0">
                <a:latin typeface="方正大标宋简体"/>
              </a:rPr>
              <a:t>和</a:t>
            </a:r>
            <a:r>
              <a:rPr lang="en-US" altLang="zh-CN" kern="1800" dirty="0">
                <a:latin typeface="方正大标宋简体"/>
              </a:rPr>
              <a:t>if…else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CN" dirty="0">
                <a:latin typeface="Times New Roman"/>
              </a:rPr>
              <a:t>if</a:t>
            </a:r>
            <a:r>
              <a:rPr lang="zh-CN" altLang="en-US" dirty="0">
                <a:latin typeface="Times New Roman"/>
              </a:rPr>
              <a:t>和</a:t>
            </a:r>
            <a:r>
              <a:rPr lang="en-US" altLang="zh-CN" dirty="0">
                <a:latin typeface="Times New Roman"/>
              </a:rPr>
              <a:t>if…else</a:t>
            </a:r>
            <a:r>
              <a:rPr lang="zh-CN" altLang="en-US" dirty="0">
                <a:latin typeface="Times New Roman"/>
              </a:rPr>
              <a:t>可以根据不同的条件来执行不同的语句。</a:t>
            </a:r>
          </a:p>
          <a:p>
            <a:pPr lvl="0"/>
            <a:r>
              <a:rPr lang="en-US" altLang="zh-CN" dirty="0">
                <a:latin typeface="Times New Roman"/>
              </a:rPr>
              <a:t>if(</a:t>
            </a:r>
            <a:r>
              <a:rPr lang="zh-CN" altLang="en-US" dirty="0">
                <a:latin typeface="Times New Roman"/>
              </a:rPr>
              <a:t>条件</a:t>
            </a:r>
            <a:r>
              <a:rPr lang="en-US" altLang="zh-CN" dirty="0">
                <a:latin typeface="Times New Roman"/>
              </a:rPr>
              <a:t>)</a:t>
            </a:r>
          </a:p>
          <a:p>
            <a:pPr lvl="0"/>
            <a:r>
              <a:rPr lang="zh-CN" altLang="en-US" dirty="0">
                <a:latin typeface="Times New Roman"/>
              </a:rPr>
              <a:t>语句</a:t>
            </a:r>
            <a:r>
              <a:rPr lang="en-US" altLang="zh-CN" dirty="0">
                <a:latin typeface="Times New Roman"/>
              </a:rPr>
              <a:t>1</a:t>
            </a:r>
          </a:p>
          <a:p>
            <a:pPr lvl="0"/>
            <a:r>
              <a:rPr lang="zh-CN" altLang="en-US" dirty="0">
                <a:latin typeface="Times New Roman"/>
              </a:rPr>
              <a:t>后续语句</a:t>
            </a:r>
          </a:p>
          <a:p>
            <a:pPr lvl="0"/>
            <a:endParaRPr lang="zh-CN" altLang="en-US" dirty="0">
              <a:latin typeface="Times New Roman"/>
            </a:endParaRPr>
          </a:p>
          <a:p>
            <a:pPr lvl="0"/>
            <a:r>
              <a:rPr lang="en-US" altLang="zh-CN" dirty="0">
                <a:latin typeface="Times New Roman"/>
              </a:rPr>
              <a:t>if(</a:t>
            </a:r>
            <a:r>
              <a:rPr lang="zh-CN" altLang="en-US" dirty="0">
                <a:latin typeface="Times New Roman"/>
              </a:rPr>
              <a:t>条件</a:t>
            </a:r>
            <a:r>
              <a:rPr lang="en-US" altLang="zh-CN" dirty="0">
                <a:latin typeface="Times New Roman"/>
              </a:rPr>
              <a:t>)</a:t>
            </a:r>
          </a:p>
          <a:p>
            <a:pPr lvl="0"/>
            <a:r>
              <a:rPr lang="zh-CN" altLang="en-US" dirty="0">
                <a:latin typeface="Times New Roman"/>
              </a:rPr>
              <a:t>语句</a:t>
            </a:r>
            <a:r>
              <a:rPr lang="en-US" altLang="zh-CN" dirty="0">
                <a:latin typeface="Times New Roman"/>
              </a:rPr>
              <a:t>1</a:t>
            </a:r>
          </a:p>
          <a:p>
            <a:pPr lvl="0"/>
            <a:r>
              <a:rPr lang="en-US" altLang="zh-CN" dirty="0">
                <a:latin typeface="Times New Roman"/>
              </a:rPr>
              <a:t>else</a:t>
            </a:r>
          </a:p>
          <a:p>
            <a:pPr lvl="0"/>
            <a:r>
              <a:rPr lang="zh-CN" altLang="en-US" dirty="0">
                <a:latin typeface="Times New Roman"/>
              </a:rPr>
              <a:t>语句</a:t>
            </a:r>
            <a:r>
              <a:rPr lang="en-US" altLang="zh-CN" dirty="0">
                <a:latin typeface="Times New Roman"/>
              </a:rPr>
              <a:t>2</a:t>
            </a:r>
          </a:p>
          <a:p>
            <a:pPr lvl="0"/>
            <a:r>
              <a:rPr lang="zh-CN" altLang="en-US" dirty="0">
                <a:latin typeface="Times New Roman"/>
              </a:rPr>
              <a:t>后续</a:t>
            </a:r>
            <a:r>
              <a:rPr lang="zh-CN" altLang="en-US" dirty="0" smtClean="0">
                <a:latin typeface="Times New Roman"/>
              </a:rPr>
              <a:t>语句</a:t>
            </a:r>
            <a:endParaRPr lang="zh-CN" altLang="en-US" dirty="0">
              <a:latin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794501"/>
              </p:ext>
            </p:extLst>
          </p:nvPr>
        </p:nvGraphicFramePr>
        <p:xfrm>
          <a:off x="4033841" y="3005300"/>
          <a:ext cx="2507215" cy="235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1880280" imgH="1761137" progId="Visio.Drawing.11">
                  <p:embed/>
                </p:oleObj>
              </mc:Choice>
              <mc:Fallback>
                <p:oleObj name="Visio" r:id="rId3" imgW="1880280" imgH="1761137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41" y="3005300"/>
                        <a:ext cx="2507215" cy="23544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82219"/>
              </p:ext>
            </p:extLst>
          </p:nvPr>
        </p:nvGraphicFramePr>
        <p:xfrm>
          <a:off x="7744867" y="2882741"/>
          <a:ext cx="2988782" cy="282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5" imgW="2410560" imgH="2274139" progId="Visio.Drawing.11">
                  <p:embed/>
                </p:oleObj>
              </mc:Choice>
              <mc:Fallback>
                <p:oleObj name="Visio" r:id="rId5" imgW="2410560" imgH="2274139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4867" y="2882741"/>
                        <a:ext cx="2988782" cy="28233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93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800" dirty="0">
                <a:latin typeface="方正大标宋简体"/>
              </a:rPr>
              <a:t>循环语句</a:t>
            </a:r>
            <a:r>
              <a:rPr lang="en-US" altLang="zh-CN" kern="1800" dirty="0">
                <a:latin typeface="方正大标宋简体"/>
              </a:rPr>
              <a:t>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>
                <a:latin typeface="Times New Roman"/>
              </a:rPr>
              <a:t>for</a:t>
            </a:r>
            <a:r>
              <a:rPr lang="zh-CN" altLang="en-US" dirty="0">
                <a:latin typeface="Times New Roman"/>
              </a:rPr>
              <a:t>结构用来在满足指定条件的情况下循环执行语句，其语法结构如下：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Times New Roman"/>
              </a:rPr>
              <a:t>for(</a:t>
            </a:r>
            <a:r>
              <a:rPr lang="zh-CN" altLang="en-US" dirty="0">
                <a:latin typeface="Times New Roman"/>
              </a:rPr>
              <a:t>语句</a:t>
            </a:r>
            <a:r>
              <a:rPr lang="en-US" altLang="zh-CN" dirty="0">
                <a:latin typeface="Times New Roman"/>
              </a:rPr>
              <a:t>1;</a:t>
            </a:r>
            <a:r>
              <a:rPr lang="zh-CN" altLang="en-US" dirty="0">
                <a:latin typeface="Times New Roman"/>
              </a:rPr>
              <a:t>语句</a:t>
            </a:r>
            <a:r>
              <a:rPr lang="en-US" altLang="zh-CN" dirty="0">
                <a:latin typeface="Times New Roman"/>
              </a:rPr>
              <a:t>2;</a:t>
            </a:r>
            <a:r>
              <a:rPr lang="zh-CN" altLang="en-US" dirty="0">
                <a:latin typeface="Times New Roman"/>
              </a:rPr>
              <a:t>语句</a:t>
            </a:r>
            <a:r>
              <a:rPr lang="en-US" altLang="zh-CN" dirty="0">
                <a:latin typeface="Times New Roman"/>
              </a:rPr>
              <a:t>3)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Times New Roman"/>
              </a:rPr>
              <a:t>语句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Times New Roman"/>
              </a:rPr>
              <a:t>后续语句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2852"/>
              </p:ext>
            </p:extLst>
          </p:nvPr>
        </p:nvGraphicFramePr>
        <p:xfrm>
          <a:off x="5541959" y="2397048"/>
          <a:ext cx="3756785" cy="356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2626560" imgH="2499234" progId="Visio.Drawing.11">
                  <p:embed/>
                </p:oleObj>
              </mc:Choice>
              <mc:Fallback>
                <p:oleObj name="Visio" r:id="rId3" imgW="2626560" imgH="2499234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59" y="2397048"/>
                        <a:ext cx="3756785" cy="35662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24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800" dirty="0">
                <a:latin typeface="方正大标宋简体"/>
              </a:rPr>
              <a:t>分支语句</a:t>
            </a:r>
            <a:r>
              <a:rPr lang="en-US" altLang="zh-CN" kern="1800" dirty="0">
                <a:latin typeface="方正大标宋简体"/>
              </a:rPr>
              <a:t>switch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altLang="zh-CN" sz="3000" dirty="0">
                <a:latin typeface="Times New Roman"/>
              </a:rPr>
              <a:t>switch…case</a:t>
            </a:r>
            <a:r>
              <a:rPr lang="zh-CN" altLang="en-US" sz="3000" dirty="0">
                <a:latin typeface="Times New Roman"/>
              </a:rPr>
              <a:t>结构可以根据变量不同的值而执行不同的语句：</a:t>
            </a:r>
          </a:p>
          <a:p>
            <a:pPr lvl="0"/>
            <a:r>
              <a:rPr lang="en-US" altLang="zh-CN" sz="3000" dirty="0">
                <a:latin typeface="Times New Roman"/>
              </a:rPr>
              <a:t>switch(</a:t>
            </a:r>
            <a:r>
              <a:rPr lang="en-US" altLang="zh-CN" sz="3000" dirty="0" err="1">
                <a:latin typeface="Times New Roman"/>
              </a:rPr>
              <a:t>var</a:t>
            </a:r>
            <a:r>
              <a:rPr lang="en-US" altLang="zh-CN" sz="3000" dirty="0">
                <a:latin typeface="Times New Roman"/>
              </a:rPr>
              <a:t>){</a:t>
            </a:r>
          </a:p>
          <a:p>
            <a:pPr lvl="0"/>
            <a:r>
              <a:rPr lang="en-US" altLang="zh-CN" sz="3000" dirty="0">
                <a:latin typeface="Times New Roman"/>
              </a:rPr>
              <a:t>case</a:t>
            </a:r>
            <a:r>
              <a:rPr lang="zh-CN" altLang="en-US" sz="3000" dirty="0">
                <a:latin typeface="Times New Roman"/>
              </a:rPr>
              <a:t> </a:t>
            </a:r>
            <a:r>
              <a:rPr lang="en-US" altLang="zh-CN" sz="3000" dirty="0">
                <a:latin typeface="Times New Roman"/>
              </a:rPr>
              <a:t>value1:</a:t>
            </a:r>
          </a:p>
          <a:p>
            <a:pPr lvl="0"/>
            <a:r>
              <a:rPr lang="zh-CN" altLang="en-US" sz="3000" dirty="0">
                <a:latin typeface="Times New Roman"/>
              </a:rPr>
              <a:t>语句</a:t>
            </a:r>
            <a:r>
              <a:rPr lang="en-US" altLang="zh-CN" sz="3000" dirty="0">
                <a:latin typeface="Times New Roman"/>
              </a:rPr>
              <a:t>1</a:t>
            </a:r>
          </a:p>
          <a:p>
            <a:pPr lvl="0"/>
            <a:r>
              <a:rPr lang="en-US" altLang="zh-CN" sz="3000" dirty="0">
                <a:latin typeface="Times New Roman"/>
              </a:rPr>
              <a:t>break;</a:t>
            </a:r>
          </a:p>
          <a:p>
            <a:pPr lvl="0"/>
            <a:r>
              <a:rPr lang="en-US" altLang="zh-CN" sz="3000" dirty="0">
                <a:latin typeface="Times New Roman"/>
              </a:rPr>
              <a:t>case value2:</a:t>
            </a:r>
          </a:p>
          <a:p>
            <a:pPr lvl="0"/>
            <a:r>
              <a:rPr lang="zh-CN" altLang="en-US" sz="3000" dirty="0">
                <a:latin typeface="Times New Roman"/>
              </a:rPr>
              <a:t>语句</a:t>
            </a:r>
            <a:r>
              <a:rPr lang="en-US" altLang="zh-CN" sz="3000" dirty="0">
                <a:latin typeface="Times New Roman"/>
              </a:rPr>
              <a:t>2</a:t>
            </a:r>
          </a:p>
          <a:p>
            <a:pPr lvl="0"/>
            <a:r>
              <a:rPr lang="en-US" altLang="zh-CN" sz="3000" dirty="0">
                <a:latin typeface="Times New Roman"/>
              </a:rPr>
              <a:t>break;</a:t>
            </a:r>
          </a:p>
          <a:p>
            <a:pPr lvl="0"/>
            <a:r>
              <a:rPr lang="en-US" altLang="zh-CN" sz="3000" dirty="0">
                <a:latin typeface="Times New Roman"/>
              </a:rPr>
              <a:t>case value3:</a:t>
            </a:r>
          </a:p>
          <a:p>
            <a:pPr lvl="0"/>
            <a:r>
              <a:rPr lang="zh-CN" altLang="en-US" sz="3000" dirty="0">
                <a:latin typeface="Times New Roman"/>
              </a:rPr>
              <a:t>语句</a:t>
            </a:r>
            <a:r>
              <a:rPr lang="en-US" altLang="zh-CN" sz="3000" dirty="0">
                <a:latin typeface="Times New Roman"/>
              </a:rPr>
              <a:t>3</a:t>
            </a:r>
          </a:p>
          <a:p>
            <a:pPr lvl="0"/>
            <a:r>
              <a:rPr lang="en-US" altLang="zh-CN" sz="3000" dirty="0">
                <a:latin typeface="Times New Roman"/>
              </a:rPr>
              <a:t>break;</a:t>
            </a:r>
          </a:p>
          <a:p>
            <a:pPr lvl="0"/>
            <a:r>
              <a:rPr lang="en-US" altLang="zh-CN" sz="3000" dirty="0">
                <a:latin typeface="Times New Roman"/>
              </a:rPr>
              <a:t>….</a:t>
            </a:r>
          </a:p>
          <a:p>
            <a:pPr lvl="0"/>
            <a:r>
              <a:rPr lang="en-US" altLang="zh-CN" sz="3000" dirty="0">
                <a:latin typeface="Times New Roman"/>
              </a:rPr>
              <a:t>default:</a:t>
            </a:r>
          </a:p>
          <a:p>
            <a:pPr lvl="0"/>
            <a:r>
              <a:rPr lang="zh-CN" altLang="en-US" sz="3000" dirty="0">
                <a:latin typeface="Times New Roman"/>
              </a:rPr>
              <a:t>语句</a:t>
            </a:r>
          </a:p>
          <a:p>
            <a:pPr lvl="0"/>
            <a:r>
              <a:rPr lang="en-US" altLang="zh-CN" sz="3000" dirty="0">
                <a:latin typeface="Times New Roman"/>
              </a:rPr>
              <a:t>break;</a:t>
            </a:r>
          </a:p>
          <a:p>
            <a:pPr lvl="0"/>
            <a:r>
              <a:rPr lang="en-US" altLang="zh-CN" sz="3000" dirty="0">
                <a:latin typeface="Times New Roman"/>
              </a:rPr>
              <a:t>}</a:t>
            </a:r>
          </a:p>
          <a:p>
            <a:pPr lvl="0"/>
            <a:r>
              <a:rPr lang="zh-CN" altLang="en-US" sz="3000" dirty="0">
                <a:latin typeface="Times New Roman"/>
              </a:rPr>
              <a:t>后续语句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530468"/>
              </p:ext>
            </p:extLst>
          </p:nvPr>
        </p:nvGraphicFramePr>
        <p:xfrm>
          <a:off x="4528838" y="1825625"/>
          <a:ext cx="4572959" cy="423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4039470" imgH="3741168" progId="Visio.Drawing.11">
                  <p:embed/>
                </p:oleObj>
              </mc:Choice>
              <mc:Fallback>
                <p:oleObj name="Visio" r:id="rId3" imgW="4039470" imgH="3741168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838" y="1825625"/>
                        <a:ext cx="4572959" cy="42386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30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800" dirty="0">
                <a:latin typeface="方正大标宋简体"/>
              </a:rPr>
              <a:t>循环语句</a:t>
            </a:r>
            <a:r>
              <a:rPr lang="en-US" altLang="zh-CN" kern="1800" dirty="0">
                <a:latin typeface="方正大标宋简体"/>
              </a:rPr>
              <a:t>while</a:t>
            </a:r>
            <a:r>
              <a:rPr lang="zh-CN" altLang="en-US" kern="1800" dirty="0">
                <a:latin typeface="方正大标宋简体"/>
              </a:rPr>
              <a:t>和</a:t>
            </a:r>
            <a:r>
              <a:rPr lang="en-US" altLang="zh-CN" kern="1800" dirty="0">
                <a:latin typeface="方正大标宋简体"/>
              </a:rPr>
              <a:t>do…while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en-US" dirty="0">
                <a:latin typeface="Times New Roman"/>
              </a:rPr>
              <a:t>通过</a:t>
            </a:r>
            <a:r>
              <a:rPr lang="en-US" altLang="zh-CN" dirty="0">
                <a:latin typeface="Times New Roman"/>
              </a:rPr>
              <a:t>while</a:t>
            </a:r>
            <a:r>
              <a:rPr lang="zh-CN" altLang="en-US" dirty="0">
                <a:latin typeface="Times New Roman"/>
              </a:rPr>
              <a:t>结构就可以使计算机重复地执行一些语句，直到所要求的条件不满足为止，其语法结构如下：</a:t>
            </a:r>
          </a:p>
          <a:p>
            <a:pPr lvl="0"/>
            <a:r>
              <a:rPr lang="en-US" altLang="zh-CN" dirty="0">
                <a:latin typeface="Times New Roman"/>
              </a:rPr>
              <a:t>while(</a:t>
            </a:r>
            <a:r>
              <a:rPr lang="zh-CN" altLang="en-US" dirty="0">
                <a:latin typeface="Times New Roman"/>
              </a:rPr>
              <a:t>条件</a:t>
            </a:r>
            <a:r>
              <a:rPr lang="en-US" altLang="zh-CN" dirty="0">
                <a:latin typeface="Times New Roman"/>
              </a:rPr>
              <a:t>)</a:t>
            </a:r>
          </a:p>
          <a:p>
            <a:pPr lvl="0"/>
            <a:r>
              <a:rPr lang="zh-CN" altLang="en-US" dirty="0">
                <a:latin typeface="Times New Roman"/>
              </a:rPr>
              <a:t>语句</a:t>
            </a:r>
          </a:p>
          <a:p>
            <a:pPr lvl="0"/>
            <a:r>
              <a:rPr lang="zh-CN" altLang="en-US" dirty="0">
                <a:latin typeface="Times New Roman"/>
              </a:rPr>
              <a:t>后续语句</a:t>
            </a:r>
          </a:p>
          <a:p>
            <a:pPr lvl="0"/>
            <a:r>
              <a:rPr lang="en-US" altLang="zh-CN" dirty="0">
                <a:latin typeface="Times New Roman"/>
              </a:rPr>
              <a:t>do…while</a:t>
            </a:r>
            <a:r>
              <a:rPr lang="zh-CN" altLang="en-US" dirty="0">
                <a:latin typeface="Times New Roman"/>
              </a:rPr>
              <a:t>结构与</a:t>
            </a:r>
            <a:r>
              <a:rPr lang="en-US" altLang="zh-CN" dirty="0">
                <a:latin typeface="Times New Roman"/>
              </a:rPr>
              <a:t>while</a:t>
            </a:r>
            <a:r>
              <a:rPr lang="zh-CN" altLang="en-US" dirty="0">
                <a:latin typeface="Times New Roman"/>
              </a:rPr>
              <a:t>结构的执行过程类似，但</a:t>
            </a:r>
            <a:r>
              <a:rPr lang="en-US" altLang="zh-CN" dirty="0">
                <a:latin typeface="Times New Roman"/>
              </a:rPr>
              <a:t>do…while</a:t>
            </a:r>
            <a:r>
              <a:rPr lang="zh-CN" altLang="en-US" dirty="0">
                <a:latin typeface="Times New Roman"/>
              </a:rPr>
              <a:t>结构会保证其中的“语句”会执行一次：</a:t>
            </a:r>
          </a:p>
          <a:p>
            <a:pPr lvl="0"/>
            <a:r>
              <a:rPr lang="en-US" altLang="zh-CN" dirty="0">
                <a:latin typeface="Times New Roman"/>
              </a:rPr>
              <a:t>do{</a:t>
            </a:r>
          </a:p>
          <a:p>
            <a:pPr lvl="0"/>
            <a:r>
              <a:rPr lang="zh-CN" altLang="en-US" dirty="0">
                <a:latin typeface="Times New Roman"/>
              </a:rPr>
              <a:t>语句</a:t>
            </a:r>
          </a:p>
          <a:p>
            <a:pPr lvl="0"/>
            <a:r>
              <a:rPr lang="en-US" altLang="zh-CN" dirty="0">
                <a:latin typeface="Times New Roman"/>
              </a:rPr>
              <a:t>}while(</a:t>
            </a:r>
            <a:r>
              <a:rPr lang="zh-CN" altLang="en-US" dirty="0">
                <a:latin typeface="Times New Roman"/>
              </a:rPr>
              <a:t>条件</a:t>
            </a:r>
            <a:r>
              <a:rPr lang="en-US" altLang="zh-CN" dirty="0">
                <a:latin typeface="Times New Roman"/>
              </a:rPr>
              <a:t>)</a:t>
            </a:r>
          </a:p>
          <a:p>
            <a:pPr lvl="0"/>
            <a:r>
              <a:rPr lang="zh-CN" altLang="en-US" dirty="0">
                <a:latin typeface="Times New Roman"/>
              </a:rPr>
              <a:t>后续语句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280999"/>
              </p:ext>
            </p:extLst>
          </p:nvPr>
        </p:nvGraphicFramePr>
        <p:xfrm>
          <a:off x="6425843" y="2225609"/>
          <a:ext cx="25241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3" imgW="2519370" imgH="1399097" progId="Visio.Drawing.11">
                  <p:embed/>
                </p:oleObj>
              </mc:Choice>
              <mc:Fallback>
                <p:oleObj name="Visio" r:id="rId3" imgW="2519370" imgH="1399097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843" y="2225609"/>
                        <a:ext cx="25241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877471"/>
              </p:ext>
            </p:extLst>
          </p:nvPr>
        </p:nvGraphicFramePr>
        <p:xfrm>
          <a:off x="6239624" y="4224338"/>
          <a:ext cx="20288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5" imgW="2027160" imgH="1951457" progId="Visio.Drawing.11">
                  <p:embed/>
                </p:oleObj>
              </mc:Choice>
              <mc:Fallback>
                <p:oleObj name="Visio" r:id="rId5" imgW="2027160" imgH="1951457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624" y="4224338"/>
                        <a:ext cx="2028825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87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1430</Words>
  <Application>Microsoft Office PowerPoint</Application>
  <PresentationFormat>宽屏</PresentationFormat>
  <Paragraphs>470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方正大标宋简体</vt:lpstr>
      <vt:lpstr>宋体</vt:lpstr>
      <vt:lpstr>Arial</vt:lpstr>
      <vt:lpstr>Times New Roman</vt:lpstr>
      <vt:lpstr>Office 主题​​</vt:lpstr>
      <vt:lpstr>Visio</vt:lpstr>
      <vt:lpstr>Energia编程基础</vt:lpstr>
      <vt:lpstr>纲要</vt:lpstr>
      <vt:lpstr>2.1 结构</vt:lpstr>
      <vt:lpstr>2.1.1 程序结构</vt:lpstr>
      <vt:lpstr>2.1.2 控制结构</vt:lpstr>
      <vt:lpstr>条件判断语句if和if…else</vt:lpstr>
      <vt:lpstr>循环语句for</vt:lpstr>
      <vt:lpstr>分支语句switch case</vt:lpstr>
      <vt:lpstr>循环语句while和do…while</vt:lpstr>
      <vt:lpstr>跳转语句break、continue、return和goto</vt:lpstr>
      <vt:lpstr>2.1.3 语法进阶</vt:lpstr>
      <vt:lpstr>2.1.4 算术运算符</vt:lpstr>
      <vt:lpstr>2.1.5 比较运算符</vt:lpstr>
      <vt:lpstr>2.1.6 布尔运算符</vt:lpstr>
      <vt:lpstr>2.1.7 指针访问操作符</vt:lpstr>
      <vt:lpstr>2.1.8 按位运算符</vt:lpstr>
      <vt:lpstr>2.1.9 符合算子</vt:lpstr>
      <vt:lpstr>2.2 常量和变量</vt:lpstr>
      <vt:lpstr>2.2.1 常量</vt:lpstr>
      <vt:lpstr>2.2.2 数据类型</vt:lpstr>
      <vt:lpstr>2.2.3 数据变换</vt:lpstr>
      <vt:lpstr>2.2.4 变量范围</vt:lpstr>
      <vt:lpstr>2.2.4 变量范围</vt:lpstr>
      <vt:lpstr>2.3 函数</vt:lpstr>
      <vt:lpstr>2.3.1系统函数</vt:lpstr>
      <vt:lpstr>2.3.1系统函数</vt:lpstr>
      <vt:lpstr>2.3.1系统函数</vt:lpstr>
      <vt:lpstr>2.3.1系统函数</vt:lpstr>
      <vt:lpstr>2.3.1系统函数</vt:lpstr>
      <vt:lpstr>2.3.1系统函数</vt:lpstr>
      <vt:lpstr>2.3.1系统函数</vt:lpstr>
      <vt:lpstr>2.3.1系统函数</vt:lpstr>
      <vt:lpstr>2.3.1系统函数</vt:lpstr>
      <vt:lpstr>2.3.2 调用函数</vt:lpstr>
      <vt:lpstr>2.3.3 自定义函数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单片机点亮LED灯</dc:title>
  <dc:creator>user</dc:creator>
  <cp:lastModifiedBy>user</cp:lastModifiedBy>
  <cp:revision>46</cp:revision>
  <dcterms:created xsi:type="dcterms:W3CDTF">2017-10-28T05:08:39Z</dcterms:created>
  <dcterms:modified xsi:type="dcterms:W3CDTF">2017-11-17T18:03:14Z</dcterms:modified>
</cp:coreProperties>
</file>